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69" r:id="rId3"/>
    <p:sldId id="277" r:id="rId4"/>
    <p:sldId id="283" r:id="rId5"/>
    <p:sldId id="284" r:id="rId6"/>
    <p:sldId id="270" r:id="rId7"/>
    <p:sldId id="278" r:id="rId8"/>
    <p:sldId id="296" r:id="rId9"/>
    <p:sldId id="297" r:id="rId10"/>
    <p:sldId id="293" r:id="rId11"/>
    <p:sldId id="298" r:id="rId12"/>
    <p:sldId id="299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35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11" Type="http://schemas.openxmlformats.org/officeDocument/2006/relationships/image" Target="../media/image4.wmf"/><Relationship Id="rId5" Type="http://schemas.openxmlformats.org/officeDocument/2006/relationships/image" Target="../media/image26.png"/><Relationship Id="rId10" Type="http://schemas.openxmlformats.org/officeDocument/2006/relationships/image" Target="../media/image31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13" Type="http://schemas.openxmlformats.org/officeDocument/2006/relationships/image" Target="../media/image50.png"/><Relationship Id="rId18" Type="http://schemas.openxmlformats.org/officeDocument/2006/relationships/image" Target="../media/image55.png"/><Relationship Id="rId3" Type="http://schemas.openxmlformats.org/officeDocument/2006/relationships/image" Target="../media/image40.png"/><Relationship Id="rId21" Type="http://schemas.openxmlformats.org/officeDocument/2006/relationships/image" Target="../media/image58.png"/><Relationship Id="rId7" Type="http://schemas.openxmlformats.org/officeDocument/2006/relationships/image" Target="../media/image44.png"/><Relationship Id="rId12" Type="http://schemas.openxmlformats.org/officeDocument/2006/relationships/image" Target="../media/image49.png"/><Relationship Id="rId17" Type="http://schemas.openxmlformats.org/officeDocument/2006/relationships/image" Target="../media/image54.png"/><Relationship Id="rId2" Type="http://schemas.openxmlformats.org/officeDocument/2006/relationships/image" Target="../media/image39.png"/><Relationship Id="rId16" Type="http://schemas.openxmlformats.org/officeDocument/2006/relationships/image" Target="../media/image53.png"/><Relationship Id="rId20" Type="http://schemas.openxmlformats.org/officeDocument/2006/relationships/image" Target="../media/image5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png"/><Relationship Id="rId11" Type="http://schemas.openxmlformats.org/officeDocument/2006/relationships/image" Target="../media/image48.png"/><Relationship Id="rId24" Type="http://schemas.openxmlformats.org/officeDocument/2006/relationships/image" Target="../media/image6.wmf"/><Relationship Id="rId5" Type="http://schemas.openxmlformats.org/officeDocument/2006/relationships/image" Target="../media/image42.png"/><Relationship Id="rId15" Type="http://schemas.openxmlformats.org/officeDocument/2006/relationships/image" Target="../media/image52.png"/><Relationship Id="rId23" Type="http://schemas.openxmlformats.org/officeDocument/2006/relationships/image" Target="../media/image60.png"/><Relationship Id="rId10" Type="http://schemas.openxmlformats.org/officeDocument/2006/relationships/image" Target="../media/image47.png"/><Relationship Id="rId19" Type="http://schemas.openxmlformats.org/officeDocument/2006/relationships/image" Target="../media/image56.png"/><Relationship Id="rId4" Type="http://schemas.openxmlformats.org/officeDocument/2006/relationships/image" Target="../media/image41.png"/><Relationship Id="rId9" Type="http://schemas.openxmlformats.org/officeDocument/2006/relationships/image" Target="../media/image38.png"/><Relationship Id="rId14" Type="http://schemas.openxmlformats.org/officeDocument/2006/relationships/image" Target="../media/image51.png"/><Relationship Id="rId22" Type="http://schemas.openxmlformats.org/officeDocument/2006/relationships/image" Target="../media/image5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png"/><Relationship Id="rId3" Type="http://schemas.openxmlformats.org/officeDocument/2006/relationships/image" Target="../media/image61.png"/><Relationship Id="rId7" Type="http://schemas.openxmlformats.org/officeDocument/2006/relationships/image" Target="../media/image65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4.png"/><Relationship Id="rId5" Type="http://schemas.openxmlformats.org/officeDocument/2006/relationships/image" Target="../media/image63.png"/><Relationship Id="rId10" Type="http://schemas.openxmlformats.org/officeDocument/2006/relationships/image" Target="../media/image4.wmf"/><Relationship Id="rId4" Type="http://schemas.openxmlformats.org/officeDocument/2006/relationships/image" Target="../media/image62.png"/><Relationship Id="rId9" Type="http://schemas.openxmlformats.org/officeDocument/2006/relationships/image" Target="../media/image6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png"/><Relationship Id="rId13" Type="http://schemas.openxmlformats.org/officeDocument/2006/relationships/image" Target="../media/image79.png"/><Relationship Id="rId18" Type="http://schemas.openxmlformats.org/officeDocument/2006/relationships/image" Target="../media/image84.png"/><Relationship Id="rId3" Type="http://schemas.openxmlformats.org/officeDocument/2006/relationships/image" Target="../media/image69.png"/><Relationship Id="rId21" Type="http://schemas.openxmlformats.org/officeDocument/2006/relationships/image" Target="../media/image87.png"/><Relationship Id="rId7" Type="http://schemas.openxmlformats.org/officeDocument/2006/relationships/image" Target="../media/image73.png"/><Relationship Id="rId12" Type="http://schemas.openxmlformats.org/officeDocument/2006/relationships/image" Target="../media/image78.png"/><Relationship Id="rId17" Type="http://schemas.openxmlformats.org/officeDocument/2006/relationships/image" Target="../media/image83.png"/><Relationship Id="rId2" Type="http://schemas.openxmlformats.org/officeDocument/2006/relationships/image" Target="../media/image68.png"/><Relationship Id="rId16" Type="http://schemas.openxmlformats.org/officeDocument/2006/relationships/image" Target="../media/image82.png"/><Relationship Id="rId20" Type="http://schemas.openxmlformats.org/officeDocument/2006/relationships/image" Target="../media/image8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2.png"/><Relationship Id="rId11" Type="http://schemas.openxmlformats.org/officeDocument/2006/relationships/image" Target="../media/image77.png"/><Relationship Id="rId24" Type="http://schemas.openxmlformats.org/officeDocument/2006/relationships/image" Target="../media/image6.wmf"/><Relationship Id="rId5" Type="http://schemas.openxmlformats.org/officeDocument/2006/relationships/image" Target="../media/image71.png"/><Relationship Id="rId15" Type="http://schemas.openxmlformats.org/officeDocument/2006/relationships/image" Target="../media/image81.png"/><Relationship Id="rId23" Type="http://schemas.openxmlformats.org/officeDocument/2006/relationships/image" Target="../media/image89.png"/><Relationship Id="rId10" Type="http://schemas.openxmlformats.org/officeDocument/2006/relationships/image" Target="../media/image76.png"/><Relationship Id="rId19" Type="http://schemas.openxmlformats.org/officeDocument/2006/relationships/image" Target="../media/image85.png"/><Relationship Id="rId4" Type="http://schemas.openxmlformats.org/officeDocument/2006/relationships/image" Target="../media/image70.png"/><Relationship Id="rId9" Type="http://schemas.openxmlformats.org/officeDocument/2006/relationships/image" Target="../media/image75.png"/><Relationship Id="rId14" Type="http://schemas.openxmlformats.org/officeDocument/2006/relationships/image" Target="../media/image80.png"/><Relationship Id="rId22" Type="http://schemas.openxmlformats.org/officeDocument/2006/relationships/image" Target="../media/image8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6.png"/><Relationship Id="rId3" Type="http://schemas.openxmlformats.org/officeDocument/2006/relationships/image" Target="../media/image91.png"/><Relationship Id="rId7" Type="http://schemas.openxmlformats.org/officeDocument/2006/relationships/image" Target="../media/image95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4.png"/><Relationship Id="rId5" Type="http://schemas.openxmlformats.org/officeDocument/2006/relationships/image" Target="../media/image93.png"/><Relationship Id="rId10" Type="http://schemas.openxmlformats.org/officeDocument/2006/relationships/image" Target="../media/image4.wmf"/><Relationship Id="rId4" Type="http://schemas.openxmlformats.org/officeDocument/2006/relationships/image" Target="../media/image92.png"/><Relationship Id="rId9" Type="http://schemas.openxmlformats.org/officeDocument/2006/relationships/image" Target="../media/image9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4.png"/><Relationship Id="rId3" Type="http://schemas.openxmlformats.org/officeDocument/2006/relationships/image" Target="../media/image99.png"/><Relationship Id="rId7" Type="http://schemas.openxmlformats.org/officeDocument/2006/relationships/image" Target="../media/image103.png"/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2.png"/><Relationship Id="rId11" Type="http://schemas.openxmlformats.org/officeDocument/2006/relationships/image" Target="../media/image7.wmf"/><Relationship Id="rId5" Type="http://schemas.openxmlformats.org/officeDocument/2006/relationships/image" Target="../media/image101.png"/><Relationship Id="rId10" Type="http://schemas.openxmlformats.org/officeDocument/2006/relationships/image" Target="../media/image106.png"/><Relationship Id="rId4" Type="http://schemas.openxmlformats.org/officeDocument/2006/relationships/image" Target="../media/image100.png"/><Relationship Id="rId9" Type="http://schemas.openxmlformats.org/officeDocument/2006/relationships/image" Target="../media/image10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3.png"/><Relationship Id="rId3" Type="http://schemas.openxmlformats.org/officeDocument/2006/relationships/image" Target="../media/image108.png"/><Relationship Id="rId7" Type="http://schemas.openxmlformats.org/officeDocument/2006/relationships/image" Target="../media/image112.png"/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1.png"/><Relationship Id="rId11" Type="http://schemas.openxmlformats.org/officeDocument/2006/relationships/image" Target="../media/image7.wmf"/><Relationship Id="rId5" Type="http://schemas.openxmlformats.org/officeDocument/2006/relationships/image" Target="../media/image110.png"/><Relationship Id="rId10" Type="http://schemas.openxmlformats.org/officeDocument/2006/relationships/image" Target="../media/image115.png"/><Relationship Id="rId4" Type="http://schemas.openxmlformats.org/officeDocument/2006/relationships/image" Target="../media/image109.png"/><Relationship Id="rId9" Type="http://schemas.openxmlformats.org/officeDocument/2006/relationships/image" Target="../media/image11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9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VY_32_INOVACE_04_20_M9_Hanak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55322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Soustavy lineárních rovnic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39901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Grafické řešení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041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467249" y="159472"/>
            <a:ext cx="8209207" cy="816792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67249" y="1268760"/>
            <a:ext cx="8209207" cy="5256584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0"/>
            <a:ext cx="192851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95990" y="1342643"/>
            <a:ext cx="7951724" cy="1918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/>
              <a:t>H</a:t>
            </a:r>
            <a:r>
              <a:rPr lang="cs-CZ" sz="1800" dirty="0" smtClean="0"/>
              <a:t>odina ukazuje grafické řešení  soustavy lineárních rovnic. Je to metoda, která dává někdy jen přibližné výsledky. Záleží na přesnosti rýsování. </a:t>
            </a:r>
            <a:r>
              <a:rPr lang="cs-CZ" sz="1800" dirty="0" smtClean="0"/>
              <a:t>V </a:t>
            </a:r>
            <a:r>
              <a:rPr lang="cs-CZ" sz="1800" dirty="0" smtClean="0"/>
              <a:t>první části jsou řešené příklady a v další části jsou příklady na samostatné procvičení. </a:t>
            </a:r>
            <a:r>
              <a:rPr lang="cs-CZ" sz="1800" dirty="0"/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15732" y="2080012"/>
            <a:ext cx="9144000" cy="4589348"/>
          </a:xfrm>
          <a:prstGeom prst="roundRect">
            <a:avLst>
              <a:gd name="adj" fmla="val 1731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3" name="Zaoblený obdélník 22"/>
          <p:cNvSpPr/>
          <p:nvPr/>
        </p:nvSpPr>
        <p:spPr>
          <a:xfrm>
            <a:off x="104035" y="4371362"/>
            <a:ext cx="4399593" cy="2186136"/>
          </a:xfrm>
          <a:prstGeom prst="roundRect">
            <a:avLst>
              <a:gd name="adj" fmla="val 1731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4" name="Zaoblený obdélník 23"/>
          <p:cNvSpPr/>
          <p:nvPr/>
        </p:nvSpPr>
        <p:spPr>
          <a:xfrm>
            <a:off x="4521141" y="4374686"/>
            <a:ext cx="4532868" cy="2186136"/>
          </a:xfrm>
          <a:prstGeom prst="roundRect">
            <a:avLst>
              <a:gd name="adj" fmla="val 1731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4503628" y="2188550"/>
            <a:ext cx="4532868" cy="2186136"/>
          </a:xfrm>
          <a:prstGeom prst="roundRect">
            <a:avLst>
              <a:gd name="adj" fmla="val 1731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104036" y="2188550"/>
            <a:ext cx="4399593" cy="2186136"/>
          </a:xfrm>
          <a:prstGeom prst="roundRect">
            <a:avLst>
              <a:gd name="adj" fmla="val 1731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123136" y="53504"/>
            <a:ext cx="8913360" cy="1503288"/>
          </a:xfrm>
          <a:prstGeom prst="roundRect">
            <a:avLst>
              <a:gd name="adj" fmla="val 6887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67544" y="116631"/>
            <a:ext cx="7465630" cy="648073"/>
          </a:xfrm>
          <a:prstGeom prst="rect">
            <a:avLst/>
          </a:prstGeom>
        </p:spPr>
        <p:txBody>
          <a:bodyPr vert="horz">
            <a:normAutofit fontScale="925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/>
              <a:t>1) Řešte graficky soustavu lineárních rovnic:</a:t>
            </a:r>
            <a:endParaRPr lang="cs-CZ" sz="2800" b="1" dirty="0" smtClean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2800" b="1" dirty="0"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703760" y="422959"/>
                <a:ext cx="2799869" cy="5757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(1)    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–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𝑦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=1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3760" y="422959"/>
                <a:ext cx="2799869" cy="575799"/>
              </a:xfrm>
              <a:prstGeom prst="rect">
                <a:avLst/>
              </a:prstGeom>
              <a:blipFill rotWithShape="1">
                <a:blip r:embed="rId2"/>
                <a:stretch>
                  <a:fillRect l="-4348" t="-1053" b="-284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718638" y="935278"/>
                <a:ext cx="321536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/>
                  </a:rPr>
                  <a:t>(2)    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2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+ 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𝑦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=5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18638" y="935278"/>
                <a:ext cx="3215367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3985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0" y="1556792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</a:rPr>
              <a:t>Řešení: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15631" y="2704922"/>
                <a:ext cx="176272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𝑥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–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𝑦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=1</m:t>
                      </m:r>
                    </m:oMath>
                  </m:oMathPara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5631" y="2704922"/>
                <a:ext cx="1762727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4670550" y="2218587"/>
            <a:ext cx="18149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/>
              </a:rPr>
              <a:t>2.rovnice:</a:t>
            </a:r>
            <a:endParaRPr lang="cs-CZ" sz="2800" i="1" dirty="0">
              <a:solidFill>
                <a:srgbClr val="00206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  <a:latin typeface="Cambria Math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95896" y="3154679"/>
                <a:ext cx="211141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–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𝑦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=1−</m:t>
                      </m:r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896" y="3154679"/>
                <a:ext cx="2111412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697136" y="3658848"/>
                <a:ext cx="213975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𝑦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=−1+</m:t>
                      </m:r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7136" y="3658848"/>
                <a:ext cx="2139753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599180" y="3265025"/>
                <a:ext cx="207082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𝑦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=5−2</m:t>
                      </m:r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99180" y="3265025"/>
                <a:ext cx="2070823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2937024" y="2691051"/>
                <a:ext cx="94897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002060"/>
                    </a:solidFill>
                    <a:effectLst>
                      <a:glow rad="2286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/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228600">
                      <a:schemeClr val="accent5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37024" y="2691051"/>
                <a:ext cx="948978" cy="523220"/>
              </a:xfrm>
              <a:prstGeom prst="rect">
                <a:avLst/>
              </a:prstGeom>
              <a:blipFill rotWithShape="1">
                <a:blip r:embed="rId8"/>
                <a:stretch>
                  <a:fillRect l="-25806" t="-32558" r="-645" b="-558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937024" y="3214271"/>
                <a:ext cx="139615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002060"/>
                    </a:solidFill>
                    <a:effectLst>
                      <a:glow rad="2286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/ </a:t>
                </a:r>
                <a14:m>
                  <m:oMath xmlns:m="http://schemas.openxmlformats.org/officeDocument/2006/math">
                    <m:r>
                      <a:rPr lang="cs-CZ" sz="2800" dirty="0">
                        <a:solidFill>
                          <a:srgbClr val="002060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r>
                      <a:rPr lang="cs-CZ" sz="2800" b="0" i="0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(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</m:oMath>
                </a14:m>
                <a:r>
                  <a:rPr lang="cs-CZ" sz="2800" dirty="0" smtClean="0">
                    <a:solidFill>
                      <a:srgbClr val="002060"/>
                    </a:solidFill>
                    <a:effectLst>
                      <a:glow rad="2286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1)</a:t>
                </a:r>
                <a:endParaRPr lang="cs-CZ" sz="2800" dirty="0">
                  <a:solidFill>
                    <a:srgbClr val="002060"/>
                  </a:solidFill>
                  <a:effectLst>
                    <a:glow rad="228600">
                      <a:schemeClr val="accent5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37024" y="3214271"/>
                <a:ext cx="1396151" cy="523220"/>
              </a:xfrm>
              <a:prstGeom prst="rect">
                <a:avLst/>
              </a:prstGeom>
              <a:blipFill rotWithShape="1">
                <a:blip r:embed="rId9"/>
                <a:stretch>
                  <a:fillRect l="-17467" t="-32558" r="-16157" b="-558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7670003" y="2758398"/>
                <a:ext cx="114775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002060"/>
                    </a:solidFill>
                    <a:effectLst>
                      <a:glow rad="2286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/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2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228600">
                      <a:schemeClr val="accent5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70003" y="2758398"/>
                <a:ext cx="1147750" cy="523220"/>
              </a:xfrm>
              <a:prstGeom prst="rect">
                <a:avLst/>
              </a:prstGeom>
              <a:blipFill rotWithShape="1">
                <a:blip r:embed="rId10"/>
                <a:stretch>
                  <a:fillRect l="-21277" t="-32558" b="-558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1" name="Tabulka 20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124002451"/>
                  </p:ext>
                </p:extLst>
              </p:nvPr>
            </p:nvGraphicFramePr>
            <p:xfrm>
              <a:off x="420184" y="4558818"/>
              <a:ext cx="3505471" cy="1036320"/>
            </p:xfrm>
            <a:graphic>
              <a:graphicData uri="http://schemas.openxmlformats.org/drawingml/2006/table">
                <a:tbl>
                  <a:tblPr firstRow="1" bandRow="1">
                    <a:tableStyleId>{306799F8-075E-4A3A-A7F6-7FBC6576F1A4}</a:tableStyleId>
                  </a:tblPr>
                  <a:tblGrid>
                    <a:gridCol w="2172106"/>
                    <a:gridCol w="676470"/>
                    <a:gridCol w="656895"/>
                  </a:tblGrid>
                  <a:tr h="457200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800" b="0" i="1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800" b="0" i="1" dirty="0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0</m:t>
                                </m:r>
                              </m:oMath>
                            </m:oMathPara>
                          </a14:m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800" b="0" i="1" dirty="0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cs-CZ" sz="2800" b="0" i="1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y</m:t>
                                </m:r>
                                <m:r>
                                  <a:rPr lang="cs-CZ" sz="2800" b="0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=</m:t>
                                </m:r>
                                <m:r>
                                  <m:rPr>
                                    <m:sty m:val="p"/>
                                  </m:rPr>
                                  <a:rPr lang="cs-CZ" sz="2800" b="0" i="1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x</m:t>
                                </m:r>
                                <m:r>
                                  <a:rPr lang="cs-CZ" sz="2800" b="0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sz="2800" b="0" i="1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21" name="Tabulka 20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124002451"/>
                  </p:ext>
                </p:extLst>
              </p:nvPr>
            </p:nvGraphicFramePr>
            <p:xfrm>
              <a:off x="420184" y="4558818"/>
              <a:ext cx="3505471" cy="1036320"/>
            </p:xfrm>
            <a:graphic>
              <a:graphicData uri="http://schemas.openxmlformats.org/drawingml/2006/table">
                <a:tbl>
                  <a:tblPr firstRow="1" bandRow="1">
                    <a:tableStyleId>{306799F8-075E-4A3A-A7F6-7FBC6576F1A4}</a:tableStyleId>
                  </a:tblPr>
                  <a:tblGrid>
                    <a:gridCol w="2172106"/>
                    <a:gridCol w="676470"/>
                    <a:gridCol w="656895"/>
                  </a:tblGrid>
                  <a:tr h="51816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11"/>
                          <a:stretch>
                            <a:fillRect l="-1966" t="-1176" r="-63483" b="-31294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11"/>
                          <a:stretch>
                            <a:fillRect l="-327027" t="-1176" r="-103604" b="-31294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11"/>
                          <a:stretch>
                            <a:fillRect l="-438889" t="-1176" r="-6481" b="-312941"/>
                          </a:stretch>
                        </a:blipFill>
                      </a:tcPr>
                    </a:tc>
                  </a:tr>
                  <a:tr h="51816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11"/>
                          <a:stretch>
                            <a:fillRect l="-1966" t="-101176" r="-63483" b="-21294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2" name="Tabulka 21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757350011"/>
                  </p:ext>
                </p:extLst>
              </p:nvPr>
            </p:nvGraphicFramePr>
            <p:xfrm>
              <a:off x="4934005" y="4582094"/>
              <a:ext cx="3505471" cy="1036320"/>
            </p:xfrm>
            <a:graphic>
              <a:graphicData uri="http://schemas.openxmlformats.org/drawingml/2006/table">
                <a:tbl>
                  <a:tblPr firstRow="1" bandRow="1">
                    <a:tableStyleId>{306799F8-075E-4A3A-A7F6-7FBC6576F1A4}</a:tableStyleId>
                  </a:tblPr>
                  <a:tblGrid>
                    <a:gridCol w="2172106"/>
                    <a:gridCol w="676470"/>
                    <a:gridCol w="656895"/>
                  </a:tblGrid>
                  <a:tr h="457200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800" b="0" i="1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800" b="0" i="1" dirty="0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0</m:t>
                                </m:r>
                              </m:oMath>
                            </m:oMathPara>
                          </a14:m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800" b="0" i="1" dirty="0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7552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cs-CZ" sz="2800" b="0" i="1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y</m:t>
                                </m:r>
                                <m:r>
                                  <a:rPr lang="cs-CZ" sz="2800" b="0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=</m:t>
                                </m:r>
                                <m:r>
                                  <a:rPr lang="cs-CZ" sz="2800" b="0" i="1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−2</m:t>
                                </m:r>
                                <m:r>
                                  <m:rPr>
                                    <m:sty m:val="p"/>
                                  </m:rPr>
                                  <a:rPr lang="cs-CZ" sz="2800" b="0" i="1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x</m:t>
                                </m:r>
                                <m:r>
                                  <a:rPr lang="cs-CZ" sz="2800" b="0" i="0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+5</m:t>
                                </m:r>
                              </m:oMath>
                            </m:oMathPara>
                          </a14:m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22" name="Tabulka 21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757350011"/>
                  </p:ext>
                </p:extLst>
              </p:nvPr>
            </p:nvGraphicFramePr>
            <p:xfrm>
              <a:off x="4934005" y="4582094"/>
              <a:ext cx="3505471" cy="1036320"/>
            </p:xfrm>
            <a:graphic>
              <a:graphicData uri="http://schemas.openxmlformats.org/drawingml/2006/table">
                <a:tbl>
                  <a:tblPr firstRow="1" bandRow="1">
                    <a:tableStyleId>{306799F8-075E-4A3A-A7F6-7FBC6576F1A4}</a:tableStyleId>
                  </a:tblPr>
                  <a:tblGrid>
                    <a:gridCol w="2172106"/>
                    <a:gridCol w="676470"/>
                    <a:gridCol w="656895"/>
                  </a:tblGrid>
                  <a:tr h="51816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12"/>
                          <a:stretch>
                            <a:fillRect l="-1685" t="-1176" r="-63483" b="-31294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12"/>
                          <a:stretch>
                            <a:fillRect l="-326126" t="-1176" r="-103604" b="-31294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12"/>
                          <a:stretch>
                            <a:fillRect l="-437963" t="-1176" r="-6481" b="-312941"/>
                          </a:stretch>
                        </a:blipFill>
                      </a:tcPr>
                    </a:tc>
                  </a:tr>
                  <a:tr h="51816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12"/>
                          <a:stretch>
                            <a:fillRect l="-1685" t="-101176" r="-63483" b="-21294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2560082" y="5095194"/>
                <a:ext cx="72968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sz="2800" i="1" dirty="0" smtClean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0082" y="5095194"/>
                <a:ext cx="729687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314090" y="5095194"/>
                <a:ext cx="46198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sz="2800" i="1" dirty="0" smtClean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4090" y="5095194"/>
                <a:ext cx="461986" cy="52322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7225815" y="5095118"/>
                <a:ext cx="46198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</a:rPr>
                        <m:t>5</m:t>
                      </m:r>
                    </m:oMath>
                  </m:oMathPara>
                </a14:m>
                <a:endParaRPr lang="cs-CZ" sz="2800" i="1" dirty="0" smtClean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25815" y="5095118"/>
                <a:ext cx="461986" cy="523220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7836399" y="5095118"/>
                <a:ext cx="46198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sz="2800" i="1" dirty="0" smtClean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36399" y="5095118"/>
                <a:ext cx="461986" cy="523220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TextovéPole 29"/>
          <p:cNvSpPr txBox="1"/>
          <p:nvPr/>
        </p:nvSpPr>
        <p:spPr>
          <a:xfrm>
            <a:off x="123136" y="2210975"/>
            <a:ext cx="18149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1.rovnice:</a:t>
            </a:r>
            <a:endParaRPr lang="cs-CZ" sz="2800" i="1" dirty="0" smtClean="0">
              <a:solidFill>
                <a:srgbClr val="00206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  <a:latin typeface="Cambria Math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4720730" y="2741807"/>
                <a:ext cx="222791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2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𝑥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+ 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𝑦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=5</m:t>
                      </m:r>
                    </m:oMath>
                  </m:oMathPara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20730" y="2741807"/>
                <a:ext cx="2227918" cy="523220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457455" y="5623970"/>
                <a:ext cx="1895134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𝐀</m:t>
                      </m:r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𝟎</m:t>
                          </m:r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;−</m:t>
                          </m:r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e>
                      </m:d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455" y="5623970"/>
                <a:ext cx="1895134" cy="461665"/>
              </a:xfrm>
              <a:prstGeom prst="rect">
                <a:avLst/>
              </a:prstGeom>
              <a:blipFill rotWithShape="1">
                <a:blip r:embed="rId18"/>
                <a:stretch>
                  <a:fillRect b="-9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495896" y="6036596"/>
                <a:ext cx="166750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𝐁</m:t>
                      </m:r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;</m:t>
                          </m:r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𝟎</m:t>
                          </m:r>
                        </m:e>
                      </m:d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896" y="6036596"/>
                <a:ext cx="1667508" cy="461665"/>
              </a:xfrm>
              <a:prstGeom prst="rect">
                <a:avLst/>
              </a:prstGeom>
              <a:blipFill rotWithShape="1">
                <a:blip r:embed="rId19"/>
                <a:stretch>
                  <a:fillRect b="-92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4897979" y="5623970"/>
                <a:ext cx="1654684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𝐂</m:t>
                      </m:r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𝟎</m:t>
                          </m:r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;</m:t>
                          </m:r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e>
                      </m:d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7979" y="5623970"/>
                <a:ext cx="1654684" cy="461665"/>
              </a:xfrm>
              <a:prstGeom prst="rect">
                <a:avLst/>
              </a:prstGeom>
              <a:blipFill rotWithShape="1">
                <a:blip r:embed="rId20"/>
                <a:stretch>
                  <a:fillRect b="-9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4885775" y="6027992"/>
                <a:ext cx="1693156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𝐃</m:t>
                      </m:r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;</m:t>
                          </m:r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e>
                      </m:d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85775" y="6027992"/>
                <a:ext cx="1693156" cy="461665"/>
              </a:xfrm>
              <a:prstGeom prst="rect">
                <a:avLst/>
              </a:prstGeom>
              <a:blipFill rotWithShape="1">
                <a:blip r:embed="rId21"/>
                <a:stretch>
                  <a:fillRect b="-78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Vývojový diagram: postup 2"/>
          <p:cNvSpPr/>
          <p:nvPr/>
        </p:nvSpPr>
        <p:spPr>
          <a:xfrm>
            <a:off x="104035" y="3265025"/>
            <a:ext cx="8910796" cy="1460861"/>
          </a:xfrm>
          <a:prstGeom prst="flowChartProcess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Sestrojíme grafy lineárních funkcí přiřazených k první a druhé rovnici. Příslušné lineární funkce určíme tak, že z obou rovnic vyjádříme neznámou y. 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0" name="Vývojový diagram: postup 19"/>
          <p:cNvSpPr/>
          <p:nvPr/>
        </p:nvSpPr>
        <p:spPr>
          <a:xfrm>
            <a:off x="1505393" y="4501680"/>
            <a:ext cx="5943379" cy="966074"/>
          </a:xfrm>
          <a:prstGeom prst="flowChartProcess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 určení grafu lineární funkce nám stačí určit libovolné dva body.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9219" name="Picture 3" descr="C:\Users\spravce\AppData\Local\Microsoft\Windows\Temporary Internet Files\Content.IE5\BL96J1IA\MC900432485[2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9038" y="310054"/>
            <a:ext cx="2097525" cy="1250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5719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3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7" grpId="0"/>
      <p:bldP spid="18" grpId="0"/>
      <p:bldP spid="19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" grpId="0" animBg="1"/>
      <p:bldP spid="3" grpId="1" animBg="1"/>
      <p:bldP spid="20" grpId="0" animBg="1"/>
      <p:bldP spid="20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40978"/>
            <a:ext cx="8964488" cy="6589764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FFF200"/>
              </a:gs>
              <a:gs pos="100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3" name="Obdélník 62"/>
          <p:cNvSpPr/>
          <p:nvPr/>
        </p:nvSpPr>
        <p:spPr>
          <a:xfrm>
            <a:off x="393637" y="181938"/>
            <a:ext cx="8536238" cy="625958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2601069" y="3717269"/>
            <a:ext cx="28803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636972" y="3036570"/>
            <a:ext cx="28803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636972" y="2316490"/>
            <a:ext cx="28803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636972" y="1596410"/>
            <a:ext cx="28803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492685" y="4356660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177575" y="4329525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932845" y="4334145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652925" y="4334145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2745085" y="188640"/>
            <a:ext cx="35904" cy="6085135"/>
          </a:xfrm>
          <a:prstGeom prst="straightConnector1">
            <a:avLst/>
          </a:prstGeom>
          <a:ln w="38100"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887415" y="4464749"/>
            <a:ext cx="5282069" cy="2676"/>
          </a:xfrm>
          <a:prstGeom prst="straightConnector1">
            <a:avLst/>
          </a:prstGeom>
          <a:ln w="38100"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2362229" y="4519178"/>
            <a:ext cx="320018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50" dirty="0" smtClean="0"/>
              <a:t>0</a:t>
            </a:r>
            <a:endParaRPr lang="cs-CZ" sz="2800" b="1" spc="-150" dirty="0" smtClean="0">
              <a:cs typeface="Calibri" pitchFamily="34" charset="0"/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3319965" y="4597848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 smtClean="0">
                <a:cs typeface="Calibri" pitchFamily="34" charset="0"/>
              </a:rPr>
              <a:t>1</a:t>
            </a: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4040949" y="4597848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 smtClean="0">
                <a:cs typeface="Calibri" pitchFamily="34" charset="0"/>
              </a:rPr>
              <a:t>2</a:t>
            </a: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4724175" y="4606592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 smtClean="0">
                <a:cs typeface="Calibri" pitchFamily="34" charset="0"/>
              </a:rPr>
              <a:t>3</a:t>
            </a:r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5440210" y="4595686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>
                <a:cs typeface="Calibri" pitchFamily="34" charset="0"/>
              </a:rPr>
              <a:t>4</a:t>
            </a:r>
            <a:endParaRPr lang="cs-CZ" sz="2600" spc="-150" dirty="0" smtClean="0">
              <a:cs typeface="Calibri" pitchFamily="34" charset="0"/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4249619" y="6755673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endParaRPr lang="cs-CZ" sz="2600" spc="-150" dirty="0" smtClean="0">
              <a:cs typeface="Calibri" pitchFamily="34" charset="0"/>
            </a:endParaRPr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2219633" y="3585033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 smtClean="0">
                <a:cs typeface="Calibri" pitchFamily="34" charset="0"/>
              </a:rPr>
              <a:t>1</a:t>
            </a:r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1755149" y="4583897"/>
            <a:ext cx="56453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spc="-150" dirty="0" smtClean="0">
                <a:cs typeface="Calibri" pitchFamily="34" charset="0"/>
              </a:rPr>
              <a:t>-1</a:t>
            </a:r>
          </a:p>
        </p:txBody>
      </p:sp>
      <p:cxnSp>
        <p:nvCxnSpPr>
          <p:cNvPr id="26" name="Přímá spojnice 25"/>
          <p:cNvCxnSpPr/>
          <p:nvPr/>
        </p:nvCxnSpPr>
        <p:spPr>
          <a:xfrm flipV="1">
            <a:off x="1989385" y="1605911"/>
            <a:ext cx="4094783" cy="4527386"/>
          </a:xfrm>
          <a:prstGeom prst="line">
            <a:avLst/>
          </a:prstGeom>
          <a:ln w="38100">
            <a:solidFill>
              <a:srgbClr val="FF0000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2735775" y="96226"/>
                <a:ext cx="536850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i="1" spc="-150" dirty="0" smtClean="0"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26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5775" y="96226"/>
                <a:ext cx="536850" cy="57606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2" name="Přímá spojnice se šipkou 31"/>
          <p:cNvCxnSpPr/>
          <p:nvPr/>
        </p:nvCxnSpPr>
        <p:spPr>
          <a:xfrm>
            <a:off x="2769803" y="3719819"/>
            <a:ext cx="1421333" cy="23490"/>
          </a:xfrm>
          <a:prstGeom prst="straightConnector1">
            <a:avLst/>
          </a:prstGeom>
          <a:ln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 flipV="1">
            <a:off x="4169427" y="3768396"/>
            <a:ext cx="16296" cy="743887"/>
          </a:xfrm>
          <a:prstGeom prst="straightConnector1">
            <a:avLst/>
          </a:prstGeom>
          <a:ln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 flipV="1">
            <a:off x="3463981" y="2304745"/>
            <a:ext cx="12063" cy="2207538"/>
          </a:xfrm>
          <a:prstGeom prst="straightConnector1">
            <a:avLst/>
          </a:prstGeom>
          <a:ln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2748550" y="2304745"/>
            <a:ext cx="748802" cy="11745"/>
          </a:xfrm>
          <a:prstGeom prst="straightConnector1">
            <a:avLst/>
          </a:prstGeom>
          <a:ln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0" name="Skupina 59"/>
          <p:cNvGrpSpPr/>
          <p:nvPr/>
        </p:nvGrpSpPr>
        <p:grpSpPr>
          <a:xfrm>
            <a:off x="3319965" y="2174013"/>
            <a:ext cx="288032" cy="288032"/>
            <a:chOff x="-1692696" y="1094656"/>
            <a:chExt cx="288032" cy="288032"/>
          </a:xfrm>
        </p:grpSpPr>
        <p:cxnSp>
          <p:nvCxnSpPr>
            <p:cNvPr id="48" name="Přímá spojnice 47"/>
            <p:cNvCxnSpPr/>
            <p:nvPr/>
          </p:nvCxnSpPr>
          <p:spPr>
            <a:xfrm>
              <a:off x="-1548680" y="1094656"/>
              <a:ext cx="0" cy="288032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 rot="5400000">
              <a:off x="-1548680" y="1086816"/>
              <a:ext cx="0" cy="288032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2" name="Skupina 61"/>
          <p:cNvGrpSpPr/>
          <p:nvPr/>
        </p:nvGrpSpPr>
        <p:grpSpPr>
          <a:xfrm>
            <a:off x="2636972" y="5091704"/>
            <a:ext cx="288032" cy="288032"/>
            <a:chOff x="-1692696" y="3380735"/>
            <a:chExt cx="288032" cy="288032"/>
          </a:xfrm>
        </p:grpSpPr>
        <p:cxnSp>
          <p:nvCxnSpPr>
            <p:cNvPr id="46" name="Přímá spojnice 45"/>
            <p:cNvCxnSpPr/>
            <p:nvPr/>
          </p:nvCxnSpPr>
          <p:spPr>
            <a:xfrm>
              <a:off x="-1559865" y="3380735"/>
              <a:ext cx="0" cy="288032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nice 49"/>
            <p:cNvCxnSpPr/>
            <p:nvPr/>
          </p:nvCxnSpPr>
          <p:spPr>
            <a:xfrm rot="5400000">
              <a:off x="-1548680" y="3382605"/>
              <a:ext cx="0" cy="288032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1" name="Skupina 60"/>
          <p:cNvGrpSpPr/>
          <p:nvPr/>
        </p:nvGrpSpPr>
        <p:grpSpPr>
          <a:xfrm>
            <a:off x="2591759" y="696924"/>
            <a:ext cx="288032" cy="288032"/>
            <a:chOff x="-1548680" y="2836641"/>
            <a:chExt cx="288032" cy="288032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-1413624" y="2836641"/>
              <a:ext cx="0" cy="288032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rot="5400000">
              <a:off x="-1404664" y="2836641"/>
              <a:ext cx="0" cy="288032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71" name="Přímá spojnice 70"/>
          <p:cNvCxnSpPr/>
          <p:nvPr/>
        </p:nvCxnSpPr>
        <p:spPr>
          <a:xfrm>
            <a:off x="1989385" y="4371624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2601069" y="5235720"/>
            <a:ext cx="28803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2601069" y="840940"/>
            <a:ext cx="28803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2636972" y="5951042"/>
            <a:ext cx="28803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1241870" y="4344687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9" name="Skupina 78"/>
          <p:cNvGrpSpPr/>
          <p:nvPr/>
        </p:nvGrpSpPr>
        <p:grpSpPr>
          <a:xfrm>
            <a:off x="3319965" y="4337365"/>
            <a:ext cx="288032" cy="288032"/>
            <a:chOff x="-1692696" y="1094656"/>
            <a:chExt cx="288032" cy="288032"/>
          </a:xfrm>
        </p:grpSpPr>
        <p:cxnSp>
          <p:nvCxnSpPr>
            <p:cNvPr id="80" name="Přímá spojnice 79"/>
            <p:cNvCxnSpPr/>
            <p:nvPr/>
          </p:nvCxnSpPr>
          <p:spPr>
            <a:xfrm>
              <a:off x="-1548680" y="1094656"/>
              <a:ext cx="0" cy="288032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Přímá spojnice 80"/>
            <p:cNvCxnSpPr/>
            <p:nvPr/>
          </p:nvCxnSpPr>
          <p:spPr>
            <a:xfrm rot="5400000">
              <a:off x="-1548680" y="1086816"/>
              <a:ext cx="0" cy="288032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" name="Zástupný symbol pro obsah 2"/>
          <p:cNvSpPr>
            <a:spLocks noGrp="1"/>
          </p:cNvSpPr>
          <p:nvPr/>
        </p:nvSpPr>
        <p:spPr>
          <a:xfrm>
            <a:off x="2219633" y="2842941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 smtClean="0">
                <a:cs typeface="Calibri" pitchFamily="34" charset="0"/>
              </a:rPr>
              <a:t>2</a:t>
            </a:r>
          </a:p>
        </p:txBody>
      </p:sp>
      <p:sp>
        <p:nvSpPr>
          <p:cNvPr id="85" name="Zástupný symbol pro obsah 2"/>
          <p:cNvSpPr>
            <a:spLocks noGrp="1"/>
          </p:cNvSpPr>
          <p:nvPr/>
        </p:nvSpPr>
        <p:spPr>
          <a:xfrm>
            <a:off x="2183730" y="2102768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 smtClean="0">
                <a:cs typeface="Calibri" pitchFamily="34" charset="0"/>
              </a:rPr>
              <a:t>3</a:t>
            </a:r>
          </a:p>
        </p:txBody>
      </p:sp>
      <p:sp>
        <p:nvSpPr>
          <p:cNvPr id="86" name="Zástupný symbol pro obsah 2"/>
          <p:cNvSpPr>
            <a:spLocks noGrp="1"/>
          </p:cNvSpPr>
          <p:nvPr/>
        </p:nvSpPr>
        <p:spPr>
          <a:xfrm>
            <a:off x="2163363" y="1317879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 smtClean="0">
                <a:cs typeface="Calibri" pitchFamily="34" charset="0"/>
              </a:rPr>
              <a:t>4</a:t>
            </a:r>
          </a:p>
        </p:txBody>
      </p:sp>
      <p:sp>
        <p:nvSpPr>
          <p:cNvPr id="87" name="Zástupný symbol pro obsah 2"/>
          <p:cNvSpPr>
            <a:spLocks noGrp="1"/>
          </p:cNvSpPr>
          <p:nvPr/>
        </p:nvSpPr>
        <p:spPr>
          <a:xfrm>
            <a:off x="2163362" y="670816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 smtClean="0">
                <a:cs typeface="Calibri" pitchFamily="34" charset="0"/>
              </a:rPr>
              <a:t>5</a:t>
            </a:r>
          </a:p>
        </p:txBody>
      </p:sp>
      <p:cxnSp>
        <p:nvCxnSpPr>
          <p:cNvPr id="93" name="Přímá spojnice 92"/>
          <p:cNvCxnSpPr/>
          <p:nvPr/>
        </p:nvCxnSpPr>
        <p:spPr>
          <a:xfrm flipH="1" flipV="1">
            <a:off x="2480771" y="357053"/>
            <a:ext cx="2660744" cy="5325776"/>
          </a:xfrm>
          <a:prstGeom prst="line">
            <a:avLst/>
          </a:prstGeom>
          <a:ln w="38100">
            <a:solidFill>
              <a:srgbClr val="FF0000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7" name="Zástupný symbol pro obsah 2"/>
          <p:cNvSpPr>
            <a:spLocks noGrp="1"/>
          </p:cNvSpPr>
          <p:nvPr/>
        </p:nvSpPr>
        <p:spPr>
          <a:xfrm>
            <a:off x="959604" y="4583897"/>
            <a:ext cx="56453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spc="-150" dirty="0" smtClean="0">
                <a:cs typeface="Calibri" pitchFamily="34" charset="0"/>
              </a:rPr>
              <a:t>-2</a:t>
            </a:r>
          </a:p>
        </p:txBody>
      </p:sp>
      <p:sp>
        <p:nvSpPr>
          <p:cNvPr id="98" name="Zástupný symbol pro obsah 2"/>
          <p:cNvSpPr>
            <a:spLocks noGrp="1"/>
          </p:cNvSpPr>
          <p:nvPr/>
        </p:nvSpPr>
        <p:spPr>
          <a:xfrm>
            <a:off x="2198505" y="5002645"/>
            <a:ext cx="56453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spc="-150" dirty="0" smtClean="0">
                <a:cs typeface="Calibri" pitchFamily="34" charset="0"/>
              </a:rPr>
              <a:t>-1</a:t>
            </a:r>
          </a:p>
        </p:txBody>
      </p:sp>
      <p:sp>
        <p:nvSpPr>
          <p:cNvPr id="99" name="Zástupný symbol pro obsah 2"/>
          <p:cNvSpPr>
            <a:spLocks noGrp="1"/>
          </p:cNvSpPr>
          <p:nvPr/>
        </p:nvSpPr>
        <p:spPr>
          <a:xfrm>
            <a:off x="2239972" y="5663010"/>
            <a:ext cx="56453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spc="-150" dirty="0" smtClean="0">
                <a:cs typeface="Calibri" pitchFamily="34" charset="0"/>
              </a:rPr>
              <a:t>-2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0" name="Zástupný symbol pro obsah 2"/>
              <p:cNvSpPr>
                <a:spLocks noGrp="1"/>
              </p:cNvSpPr>
              <p:nvPr/>
            </p:nvSpPr>
            <p:spPr>
              <a:xfrm>
                <a:off x="5901059" y="4464749"/>
                <a:ext cx="536850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0" i="1" spc="-150" dirty="0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6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0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1059" y="4464749"/>
                <a:ext cx="536850" cy="5760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1" name="TextovéPole 100"/>
              <p:cNvSpPr txBox="1"/>
              <p:nvPr/>
            </p:nvSpPr>
            <p:spPr>
              <a:xfrm>
                <a:off x="2874340" y="5215941"/>
                <a:ext cx="48603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𝐀</m:t>
                      </m:r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101" name="TextovéPole 10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74340" y="5215941"/>
                <a:ext cx="486030" cy="46166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2" name="TextovéPole 101"/>
              <p:cNvSpPr txBox="1"/>
              <p:nvPr/>
            </p:nvSpPr>
            <p:spPr>
              <a:xfrm>
                <a:off x="4313371" y="3514072"/>
                <a:ext cx="1656286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𝐏</m:t>
                      </m:r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/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/>
                              <a:latin typeface="Cambria Math"/>
                            </a:rPr>
                            <m:t>𝟐</m:t>
                          </m:r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/>
                              <a:latin typeface="Cambria Math"/>
                            </a:rPr>
                            <m:t>;</m:t>
                          </m:r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/>
                              <a:latin typeface="Cambria Math"/>
                            </a:rPr>
                            <m:t>𝟏</m:t>
                          </m:r>
                        </m:e>
                      </m:d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102" name="TextovéPole 10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13371" y="3514072"/>
                <a:ext cx="1656286" cy="461665"/>
              </a:xfrm>
              <a:prstGeom prst="rect">
                <a:avLst/>
              </a:prstGeom>
              <a:blipFill rotWithShape="1">
                <a:blip r:embed="rId5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3" name="TextovéPole 102"/>
              <p:cNvSpPr txBox="1"/>
              <p:nvPr/>
            </p:nvSpPr>
            <p:spPr>
              <a:xfrm>
                <a:off x="3001947" y="4005808"/>
                <a:ext cx="48603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𝐁</m:t>
                      </m:r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103" name="TextovéPole 10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01947" y="4005808"/>
                <a:ext cx="486030" cy="4616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4" name="TextovéPole 103"/>
              <p:cNvSpPr txBox="1"/>
              <p:nvPr/>
            </p:nvSpPr>
            <p:spPr>
              <a:xfrm>
                <a:off x="2897756" y="645084"/>
                <a:ext cx="45878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𝐂</m:t>
                      </m:r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104" name="TextovéPole 10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97756" y="645084"/>
                <a:ext cx="458780" cy="46166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5" name="TextovéPole 104"/>
              <p:cNvSpPr txBox="1"/>
              <p:nvPr/>
            </p:nvSpPr>
            <p:spPr>
              <a:xfrm>
                <a:off x="3608056" y="1848524"/>
                <a:ext cx="498855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𝐃</m:t>
                      </m:r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105" name="TextovéPole 10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8056" y="1848524"/>
                <a:ext cx="498855" cy="46166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6" name="TextovéPole 105"/>
              <p:cNvSpPr txBox="1"/>
              <p:nvPr/>
            </p:nvSpPr>
            <p:spPr>
              <a:xfrm>
                <a:off x="5901059" y="1664741"/>
                <a:ext cx="216918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𝒚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 =−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𝟏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𝒙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106" name="TextovéPole 10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1059" y="1664741"/>
                <a:ext cx="2169184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7" name="TextovéPole 106"/>
              <p:cNvSpPr txBox="1"/>
              <p:nvPr/>
            </p:nvSpPr>
            <p:spPr>
              <a:xfrm>
                <a:off x="5220073" y="5421219"/>
                <a:ext cx="211628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𝒚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 =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𝟓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𝟐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𝒙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107" name="TextovéPole 10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3" y="5421219"/>
                <a:ext cx="2116284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2" name="Obdélníkový popisek 111"/>
          <p:cNvSpPr/>
          <p:nvPr/>
        </p:nvSpPr>
        <p:spPr>
          <a:xfrm>
            <a:off x="5538056" y="2423873"/>
            <a:ext cx="3410136" cy="887857"/>
          </a:xfrm>
          <a:prstGeom prst="wedgeRectCallout">
            <a:avLst>
              <a:gd name="adj1" fmla="val -59975"/>
              <a:gd name="adj2" fmla="val 76335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Průsečík P je grafickým řešením soustavy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8194" name="Picture 2" descr="C:\Users\spravce\AppData\Local\Microsoft\Windows\Temporary Internet Files\Content.IE5\BL96J1IA\MC900438000[9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526097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9281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" grpId="0"/>
      <p:bldP spid="102" grpId="0"/>
      <p:bldP spid="103" grpId="0"/>
      <p:bldP spid="104" grpId="0"/>
      <p:bldP spid="105" grpId="0"/>
      <p:bldP spid="106" grpId="0"/>
      <p:bldP spid="107" grpId="0"/>
      <p:bldP spid="1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2021" y="277718"/>
            <a:ext cx="8438451" cy="5671562"/>
          </a:xfrm>
          <a:prstGeom prst="rect">
            <a:avLst/>
          </a:prstGeom>
          <a:gradFill>
            <a:gsLst>
              <a:gs pos="0">
                <a:srgbClr val="FFF200"/>
              </a:gs>
              <a:gs pos="100000">
                <a:schemeClr val="accent3">
                  <a:lumMod val="60000"/>
                  <a:lumOff val="40000"/>
                </a:schemeClr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31750">
            <a:solidFill>
              <a:schemeClr val="tx1">
                <a:lumMod val="95000"/>
                <a:lumOff val="5000"/>
              </a:schemeClr>
            </a:solidFill>
          </a:ln>
          <a:scene3d>
            <a:camera prst="orthographicFront"/>
            <a:lightRig rig="soft" dir="t"/>
          </a:scene3d>
          <a:sp3d prstMaterial="matte">
            <a:bevelT w="139700" h="95250" prst="divot"/>
          </a:sp3d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64881" y="1092619"/>
            <a:ext cx="8438451" cy="2232237"/>
          </a:xfrm>
          <a:prstGeom prst="rect">
            <a:avLst/>
          </a:prstGeom>
          <a:gradFill>
            <a:gsLst>
              <a:gs pos="0">
                <a:srgbClr val="FFF200"/>
              </a:gs>
              <a:gs pos="100000">
                <a:schemeClr val="accent3">
                  <a:lumMod val="60000"/>
                  <a:lumOff val="40000"/>
                </a:schemeClr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31750">
            <a:solidFill>
              <a:schemeClr val="tx1">
                <a:lumMod val="95000"/>
                <a:lumOff val="5000"/>
              </a:schemeClr>
            </a:solidFill>
          </a:ln>
          <a:scene3d>
            <a:camera prst="orthographicFront"/>
            <a:lightRig rig="soft" dir="t"/>
          </a:scene3d>
          <a:sp3d prstMaterial="matte">
            <a:bevelT w="139700" h="95250" prst="divot"/>
          </a:sp3d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82020" y="3466379"/>
            <a:ext cx="8438451" cy="2232237"/>
          </a:xfrm>
          <a:prstGeom prst="rect">
            <a:avLst/>
          </a:prstGeom>
          <a:gradFill>
            <a:gsLst>
              <a:gs pos="0">
                <a:srgbClr val="FFF200"/>
              </a:gs>
              <a:gs pos="100000">
                <a:schemeClr val="accent3">
                  <a:lumMod val="60000"/>
                  <a:lumOff val="40000"/>
                </a:schemeClr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31750">
            <a:solidFill>
              <a:schemeClr val="tx1">
                <a:lumMod val="95000"/>
                <a:lumOff val="5000"/>
              </a:schemeClr>
            </a:solidFill>
          </a:ln>
          <a:scene3d>
            <a:camera prst="orthographicFront"/>
            <a:lightRig rig="soft" dir="t"/>
          </a:scene3d>
          <a:sp3d prstMaterial="matte">
            <a:bevelT w="139700" h="95250" prst="divot"/>
          </a:sp3d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111028" y="469992"/>
            <a:ext cx="16594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Zkouška: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080444" y="1268760"/>
                <a:ext cx="276909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𝐿</m:t>
                      </m:r>
                      <m:r>
                        <a:rPr lang="cs-CZ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1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  2−1=1</m:t>
                      </m:r>
                    </m:oMath>
                  </m:oMathPara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0444" y="1268760"/>
                <a:ext cx="2769091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098699" y="1839636"/>
                <a:ext cx="150913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𝑃</m:t>
                      </m:r>
                      <m:r>
                        <a:rPr lang="cs-CZ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1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  1</m:t>
                      </m:r>
                    </m:oMath>
                  </m:oMathPara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8699" y="1839636"/>
                <a:ext cx="150913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108572" y="2376672"/>
                <a:ext cx="164378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𝐿</m:t>
                      </m:r>
                      <m:r>
                        <a:rPr lang="cs-CZ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1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 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𝑃</m:t>
                      </m:r>
                      <m:r>
                        <a:rPr lang="cs-CZ" sz="20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1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8572" y="2376672"/>
                <a:ext cx="1643783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080444" y="3717032"/>
                <a:ext cx="322838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𝐿</m:t>
                      </m:r>
                      <m:r>
                        <a:rPr lang="cs-CZ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2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  2·2+1=5</m:t>
                      </m:r>
                    </m:oMath>
                  </m:oMathPara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0444" y="3717032"/>
                <a:ext cx="3228384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108572" y="4233318"/>
                <a:ext cx="150913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𝑃</m:t>
                      </m:r>
                      <m:r>
                        <a:rPr lang="cs-CZ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2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  </m:t>
                      </m:r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5</m:t>
                      </m:r>
                    </m:oMath>
                  </m:oMathPara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8572" y="4233318"/>
                <a:ext cx="150913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098700" y="4800354"/>
                <a:ext cx="164378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𝐿</m:t>
                      </m:r>
                      <m:r>
                        <a:rPr lang="cs-CZ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2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 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𝑃</m:t>
                      </m:r>
                      <m:r>
                        <a:rPr lang="cs-CZ" sz="20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2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8700" y="4800354"/>
                <a:ext cx="1643783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170" name="Picture 2" descr="C:\Users\spravce\AppData\Local\Microsoft\Windows\Temporary Internet Files\Content.IE5\HGW68T4R\MC900432461[5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1068" y="2208737"/>
            <a:ext cx="2304256" cy="2215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6897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aoblený obdélník 15"/>
          <p:cNvSpPr/>
          <p:nvPr/>
        </p:nvSpPr>
        <p:spPr>
          <a:xfrm>
            <a:off x="15732" y="2080012"/>
            <a:ext cx="9144000" cy="4589348"/>
          </a:xfrm>
          <a:prstGeom prst="roundRect">
            <a:avLst>
              <a:gd name="adj" fmla="val 1731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104035" y="4371362"/>
            <a:ext cx="4399593" cy="2186136"/>
          </a:xfrm>
          <a:prstGeom prst="roundRect">
            <a:avLst>
              <a:gd name="adj" fmla="val 1731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4521141" y="4374686"/>
            <a:ext cx="4532868" cy="2186136"/>
          </a:xfrm>
          <a:prstGeom prst="roundRect">
            <a:avLst>
              <a:gd name="adj" fmla="val 1731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4503628" y="2188550"/>
            <a:ext cx="4532868" cy="2186136"/>
          </a:xfrm>
          <a:prstGeom prst="roundRect">
            <a:avLst>
              <a:gd name="adj" fmla="val 1731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3" name="Zaoblený obdélník 22"/>
          <p:cNvSpPr/>
          <p:nvPr/>
        </p:nvSpPr>
        <p:spPr>
          <a:xfrm>
            <a:off x="104036" y="2188550"/>
            <a:ext cx="4399593" cy="2186136"/>
          </a:xfrm>
          <a:prstGeom prst="roundRect">
            <a:avLst>
              <a:gd name="adj" fmla="val 1731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4" name="Zaoblený obdélník 23"/>
          <p:cNvSpPr/>
          <p:nvPr/>
        </p:nvSpPr>
        <p:spPr>
          <a:xfrm>
            <a:off x="123136" y="53504"/>
            <a:ext cx="8913360" cy="1503288"/>
          </a:xfrm>
          <a:prstGeom prst="roundRect">
            <a:avLst>
              <a:gd name="adj" fmla="val 6887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5" name="Zástupný symbol pro obsah 2"/>
          <p:cNvSpPr>
            <a:spLocks noGrp="1"/>
          </p:cNvSpPr>
          <p:nvPr/>
        </p:nvSpPr>
        <p:spPr>
          <a:xfrm>
            <a:off x="467544" y="116631"/>
            <a:ext cx="7465630" cy="648073"/>
          </a:xfrm>
          <a:prstGeom prst="rect">
            <a:avLst/>
          </a:prstGeom>
        </p:spPr>
        <p:txBody>
          <a:bodyPr vert="horz">
            <a:normAutofit fontScale="925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/>
              <a:t>2</a:t>
            </a:r>
            <a:r>
              <a:rPr lang="cs-CZ" sz="2800" b="1" dirty="0" smtClean="0"/>
              <a:t>) Řešte graficky soustavu lineárních rovnic:</a:t>
            </a:r>
            <a:endParaRPr lang="cs-CZ" sz="2800" b="1" dirty="0" smtClean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2800" b="1" dirty="0"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1703760" y="422959"/>
                <a:ext cx="3465116" cy="5757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(1)    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4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–2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𝑦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=−6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3760" y="422959"/>
                <a:ext cx="3465116" cy="575799"/>
              </a:xfrm>
              <a:prstGeom prst="rect">
                <a:avLst/>
              </a:prstGeom>
              <a:blipFill rotWithShape="1">
                <a:blip r:embed="rId2"/>
                <a:stretch>
                  <a:fillRect l="-3515" t="-1053" b="-284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1718638" y="935278"/>
                <a:ext cx="313682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/>
                  </a:rPr>
                  <a:t>(2)    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2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−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𝑦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1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18638" y="935278"/>
                <a:ext cx="3136821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4086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TextovéPole 27"/>
          <p:cNvSpPr txBox="1"/>
          <p:nvPr/>
        </p:nvSpPr>
        <p:spPr>
          <a:xfrm>
            <a:off x="0" y="1556792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</a:rPr>
              <a:t>Řešení: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167256" y="2570251"/>
                <a:ext cx="242797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4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𝑥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–2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𝑦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=−</m:t>
                      </m:r>
                      <m:r>
                        <a:rPr lang="cs-CZ" sz="2800" b="0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6</m:t>
                      </m:r>
                    </m:oMath>
                  </m:oMathPara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256" y="2570251"/>
                <a:ext cx="242797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TextovéPole 29"/>
          <p:cNvSpPr txBox="1"/>
          <p:nvPr/>
        </p:nvSpPr>
        <p:spPr>
          <a:xfrm>
            <a:off x="4670550" y="2162882"/>
            <a:ext cx="18149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/>
              </a:rPr>
              <a:t>2.rovnice:</a:t>
            </a:r>
            <a:endParaRPr lang="cs-CZ" sz="2800" i="1" dirty="0">
              <a:solidFill>
                <a:srgbClr val="00206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  <a:latin typeface="Cambria Math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549727" y="3044150"/>
                <a:ext cx="277665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–</m:t>
                      </m:r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2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𝑦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=−6−4</m:t>
                      </m:r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9727" y="3044150"/>
                <a:ext cx="2776658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868586" y="3543228"/>
                <a:ext cx="207082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𝑦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=3+2</m:t>
                      </m:r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8586" y="3543228"/>
                <a:ext cx="2070823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5316207" y="3053853"/>
                <a:ext cx="233852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𝑦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=1−2</m:t>
                      </m:r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6207" y="3053853"/>
                <a:ext cx="2338525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3078000" y="2546022"/>
                <a:ext cx="114775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002060"/>
                    </a:solidFill>
                    <a:effectLst>
                      <a:glow rad="2286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/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4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228600">
                      <a:schemeClr val="accent5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78000" y="2546022"/>
                <a:ext cx="1147750" cy="523220"/>
              </a:xfrm>
              <a:prstGeom prst="rect">
                <a:avLst/>
              </a:prstGeom>
              <a:blipFill rotWithShape="1">
                <a:blip r:embed="rId8"/>
                <a:stretch>
                  <a:fillRect l="-21277" t="-34118" b="-564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3130583" y="3083300"/>
                <a:ext cx="1381597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600" dirty="0" smtClean="0">
                    <a:solidFill>
                      <a:srgbClr val="002060"/>
                    </a:solidFill>
                    <a:effectLst>
                      <a:glow rad="2286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/ </a:t>
                </a:r>
                <a14:m>
                  <m:oMath xmlns:m="http://schemas.openxmlformats.org/officeDocument/2006/math">
                    <m:r>
                      <a:rPr lang="cs-CZ" sz="2600" b="0" i="0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:(</m:t>
                    </m:r>
                    <m:r>
                      <a:rPr lang="cs-CZ" sz="2600" i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</m:oMath>
                </a14:m>
                <a:r>
                  <a:rPr lang="cs-CZ" sz="2600" dirty="0" smtClean="0">
                    <a:solidFill>
                      <a:srgbClr val="002060"/>
                    </a:solidFill>
                    <a:effectLst>
                      <a:glow rad="2286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2)</a:t>
                </a:r>
                <a:endParaRPr lang="cs-CZ" sz="2600" dirty="0">
                  <a:solidFill>
                    <a:srgbClr val="002060"/>
                  </a:solidFill>
                  <a:effectLst>
                    <a:glow rad="228600">
                      <a:schemeClr val="accent5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0583" y="3083300"/>
                <a:ext cx="1381597" cy="492443"/>
              </a:xfrm>
              <a:prstGeom prst="rect">
                <a:avLst/>
              </a:prstGeom>
              <a:blipFill rotWithShape="1">
                <a:blip r:embed="rId9"/>
                <a:stretch>
                  <a:fillRect l="-15929" t="-34568" r="-11947" b="-5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7687801" y="2609632"/>
                <a:ext cx="114775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002060"/>
                    </a:solidFill>
                    <a:effectLst>
                      <a:glow rad="2286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/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2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228600">
                      <a:schemeClr val="accent5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87801" y="2609632"/>
                <a:ext cx="1147750" cy="523220"/>
              </a:xfrm>
              <a:prstGeom prst="rect">
                <a:avLst/>
              </a:prstGeom>
              <a:blipFill rotWithShape="1">
                <a:blip r:embed="rId10"/>
                <a:stretch>
                  <a:fillRect l="-21277" t="-33721" b="-558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37" name="Tabulka 36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553777560"/>
                  </p:ext>
                </p:extLst>
              </p:nvPr>
            </p:nvGraphicFramePr>
            <p:xfrm>
              <a:off x="420184" y="4558818"/>
              <a:ext cx="3505471" cy="1036320"/>
            </p:xfrm>
            <a:graphic>
              <a:graphicData uri="http://schemas.openxmlformats.org/drawingml/2006/table">
                <a:tbl>
                  <a:tblPr firstRow="1" bandRow="1">
                    <a:tableStyleId>{306799F8-075E-4A3A-A7F6-7FBC6576F1A4}</a:tableStyleId>
                  </a:tblPr>
                  <a:tblGrid>
                    <a:gridCol w="2172106"/>
                    <a:gridCol w="676470"/>
                    <a:gridCol w="656895"/>
                  </a:tblGrid>
                  <a:tr h="457200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800" b="0" i="1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800" b="0" i="1" dirty="0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0</m:t>
                                </m:r>
                              </m:oMath>
                            </m:oMathPara>
                          </a14:m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800" b="0" i="1" dirty="0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cs-CZ" sz="2800" b="0" i="1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y</m:t>
                                </m:r>
                                <m:r>
                                  <a:rPr lang="cs-CZ" sz="2800" b="0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=</m:t>
                                </m:r>
                                <m:r>
                                  <a:rPr lang="cs-CZ" sz="2800" b="0" i="1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3+2</m:t>
                                </m:r>
                                <m:r>
                                  <a:rPr lang="cs-CZ" sz="2800" b="0" i="1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37" name="Tabulka 36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553777560"/>
                  </p:ext>
                </p:extLst>
              </p:nvPr>
            </p:nvGraphicFramePr>
            <p:xfrm>
              <a:off x="420184" y="4558818"/>
              <a:ext cx="3505471" cy="1036320"/>
            </p:xfrm>
            <a:graphic>
              <a:graphicData uri="http://schemas.openxmlformats.org/drawingml/2006/table">
                <a:tbl>
                  <a:tblPr firstRow="1" bandRow="1">
                    <a:tableStyleId>{306799F8-075E-4A3A-A7F6-7FBC6576F1A4}</a:tableStyleId>
                  </a:tblPr>
                  <a:tblGrid>
                    <a:gridCol w="2172106"/>
                    <a:gridCol w="676470"/>
                    <a:gridCol w="656895"/>
                  </a:tblGrid>
                  <a:tr h="51816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11"/>
                          <a:stretch>
                            <a:fillRect l="-1966" t="-1176" r="-63483" b="-31294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11"/>
                          <a:stretch>
                            <a:fillRect l="-327027" t="-1176" r="-103604" b="-31294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11"/>
                          <a:stretch>
                            <a:fillRect l="-438889" t="-1176" r="-6481" b="-312941"/>
                          </a:stretch>
                        </a:blipFill>
                      </a:tcPr>
                    </a:tc>
                  </a:tr>
                  <a:tr h="51816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11"/>
                          <a:stretch>
                            <a:fillRect l="-1966" t="-101176" r="-63483" b="-21294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38" name="Tabulka 3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998356251"/>
                  </p:ext>
                </p:extLst>
              </p:nvPr>
            </p:nvGraphicFramePr>
            <p:xfrm>
              <a:off x="4934005" y="4582094"/>
              <a:ext cx="3505471" cy="1036320"/>
            </p:xfrm>
            <a:graphic>
              <a:graphicData uri="http://schemas.openxmlformats.org/drawingml/2006/table">
                <a:tbl>
                  <a:tblPr firstRow="1" bandRow="1">
                    <a:tableStyleId>{306799F8-075E-4A3A-A7F6-7FBC6576F1A4}</a:tableStyleId>
                  </a:tblPr>
                  <a:tblGrid>
                    <a:gridCol w="2172106"/>
                    <a:gridCol w="676470"/>
                    <a:gridCol w="656895"/>
                  </a:tblGrid>
                  <a:tr h="457200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800" b="0" i="1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800" b="0" i="1" dirty="0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0</m:t>
                                </m:r>
                              </m:oMath>
                            </m:oMathPara>
                          </a14:m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800" b="0" i="1" dirty="0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7552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cs-CZ" sz="2800" b="0" i="1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y</m:t>
                                </m:r>
                                <m:r>
                                  <a:rPr lang="cs-CZ" sz="2800" b="0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=</m:t>
                                </m:r>
                                <m:r>
                                  <a:rPr lang="cs-CZ" sz="2800" b="0" i="1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sz="2800" b="0" i="0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1+2</m:t>
                                </m:r>
                                <m:r>
                                  <m:rPr>
                                    <m:sty m:val="p"/>
                                  </m:rPr>
                                  <a:rPr lang="cs-CZ" sz="2800" b="0" i="0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x</m:t>
                                </m:r>
                              </m:oMath>
                            </m:oMathPara>
                          </a14:m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38" name="Tabulka 3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998356251"/>
                  </p:ext>
                </p:extLst>
              </p:nvPr>
            </p:nvGraphicFramePr>
            <p:xfrm>
              <a:off x="4934005" y="4582094"/>
              <a:ext cx="3505471" cy="1036320"/>
            </p:xfrm>
            <a:graphic>
              <a:graphicData uri="http://schemas.openxmlformats.org/drawingml/2006/table">
                <a:tbl>
                  <a:tblPr firstRow="1" bandRow="1">
                    <a:tableStyleId>{306799F8-075E-4A3A-A7F6-7FBC6576F1A4}</a:tableStyleId>
                  </a:tblPr>
                  <a:tblGrid>
                    <a:gridCol w="2172106"/>
                    <a:gridCol w="676470"/>
                    <a:gridCol w="656895"/>
                  </a:tblGrid>
                  <a:tr h="51816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12"/>
                          <a:stretch>
                            <a:fillRect l="-1685" t="-1176" r="-63483" b="-31294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12"/>
                          <a:stretch>
                            <a:fillRect l="-326126" t="-1176" r="-103604" b="-31294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12"/>
                          <a:stretch>
                            <a:fillRect l="-437963" t="-1176" r="-6481" b="-312941"/>
                          </a:stretch>
                        </a:blipFill>
                      </a:tcPr>
                    </a:tc>
                  </a:tr>
                  <a:tr h="51816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12"/>
                          <a:stretch>
                            <a:fillRect l="-1685" t="-101176" r="-63483" b="-21294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2616014" y="5095194"/>
                <a:ext cx="46198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sz="2800" i="1" dirty="0" smtClean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/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16014" y="5095194"/>
                <a:ext cx="461986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3314090" y="5095194"/>
                <a:ext cx="46198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</a:rPr>
                        <m:t>5</m:t>
                      </m:r>
                    </m:oMath>
                  </m:oMathPara>
                </a14:m>
                <a:endParaRPr lang="cs-CZ" sz="2800" i="1" dirty="0" smtClean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/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4090" y="5095194"/>
                <a:ext cx="461986" cy="52322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7028626" y="5095118"/>
                <a:ext cx="72968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sz="2800" i="1" dirty="0" smtClean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/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28626" y="5095118"/>
                <a:ext cx="729687" cy="523220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7836399" y="5095118"/>
                <a:ext cx="46198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2800" i="1" dirty="0" smtClean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/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36399" y="5095118"/>
                <a:ext cx="461986" cy="523220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3" name="TextovéPole 42"/>
          <p:cNvSpPr txBox="1"/>
          <p:nvPr/>
        </p:nvSpPr>
        <p:spPr>
          <a:xfrm>
            <a:off x="123136" y="2210975"/>
            <a:ext cx="18149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1.rovnice:</a:t>
            </a:r>
            <a:endParaRPr lang="cs-CZ" sz="2800" i="1" dirty="0" smtClean="0">
              <a:solidFill>
                <a:srgbClr val="00206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  <a:latin typeface="Cambria Math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4670550" y="2609632"/>
                <a:ext cx="222791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2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𝑥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 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𝑦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=1</m:t>
                      </m:r>
                    </m:oMath>
                  </m:oMathPara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0550" y="2609632"/>
                <a:ext cx="2227918" cy="523220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457455" y="5623970"/>
                <a:ext cx="1670714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𝐀</m:t>
                      </m:r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𝟎</m:t>
                          </m:r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;</m:t>
                          </m:r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e>
                      </m:d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455" y="5623970"/>
                <a:ext cx="1670714" cy="461665"/>
              </a:xfrm>
              <a:prstGeom prst="rect">
                <a:avLst/>
              </a:prstGeom>
              <a:blipFill rotWithShape="1">
                <a:blip r:embed="rId18"/>
                <a:stretch>
                  <a:fillRect b="-9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495896" y="6036596"/>
                <a:ext cx="166750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𝐁</m:t>
                      </m:r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;</m:t>
                          </m:r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e>
                      </m:d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896" y="6036596"/>
                <a:ext cx="1667508" cy="461665"/>
              </a:xfrm>
              <a:prstGeom prst="rect">
                <a:avLst/>
              </a:prstGeom>
              <a:blipFill rotWithShape="1">
                <a:blip r:embed="rId19"/>
                <a:stretch>
                  <a:fillRect b="-92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4897979" y="5623970"/>
                <a:ext cx="1872692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𝐂</m:t>
                      </m:r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𝟎</m:t>
                          </m:r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;−</m:t>
                          </m:r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e>
                      </m:d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7979" y="5623970"/>
                <a:ext cx="1872692" cy="461665"/>
              </a:xfrm>
              <a:prstGeom prst="rect">
                <a:avLst/>
              </a:prstGeom>
              <a:blipFill rotWithShape="1">
                <a:blip r:embed="rId20"/>
                <a:stretch>
                  <a:fillRect b="-9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4885775" y="6027992"/>
                <a:ext cx="1693156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𝐃</m:t>
                      </m:r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;</m:t>
                          </m:r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e>
                      </m:d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85775" y="6027992"/>
                <a:ext cx="1693156" cy="461665"/>
              </a:xfrm>
              <a:prstGeom prst="rect">
                <a:avLst/>
              </a:prstGeom>
              <a:blipFill rotWithShape="1">
                <a:blip r:embed="rId21"/>
                <a:stretch>
                  <a:fillRect b="-78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9" name="Vývojový diagram: postup 48"/>
          <p:cNvSpPr/>
          <p:nvPr/>
        </p:nvSpPr>
        <p:spPr>
          <a:xfrm>
            <a:off x="132334" y="3041554"/>
            <a:ext cx="8910796" cy="1460861"/>
          </a:xfrm>
          <a:prstGeom prst="flowChartProcess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Sestrojíme grafy lineárních funkcí přiřazených k první a druhé rovnici. Příslušné lineární funkce určíme tak, že z obou rovnic vyjádříme neznámou y. 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0" name="Vývojový diagram: postup 49"/>
          <p:cNvSpPr/>
          <p:nvPr/>
        </p:nvSpPr>
        <p:spPr>
          <a:xfrm>
            <a:off x="1787550" y="4725144"/>
            <a:ext cx="5943379" cy="966074"/>
          </a:xfrm>
          <a:prstGeom prst="flowChartProcess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 určení grafu lineární funkce nám stačí určit libovolné dva body.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7642404" y="3132852"/>
                <a:ext cx="1311962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600" dirty="0" smtClean="0">
                    <a:solidFill>
                      <a:srgbClr val="002060"/>
                    </a:solidFill>
                    <a:effectLst>
                      <a:glow rad="2286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/ </a:t>
                </a:r>
                <a14:m>
                  <m:oMath xmlns:m="http://schemas.openxmlformats.org/officeDocument/2006/math">
                    <m:r>
                      <a:rPr lang="cs-CZ" sz="2600" dirty="0">
                        <a:solidFill>
                          <a:srgbClr val="002060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r>
                      <a:rPr lang="cs-CZ" sz="2600" b="0" i="0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(</m:t>
                    </m:r>
                    <m:r>
                      <a:rPr lang="cs-CZ" sz="2600" i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</m:oMath>
                </a14:m>
                <a:r>
                  <a:rPr lang="cs-CZ" sz="2600" dirty="0" smtClean="0">
                    <a:solidFill>
                      <a:srgbClr val="002060"/>
                    </a:solidFill>
                    <a:effectLst>
                      <a:glow rad="2286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1)</a:t>
                </a:r>
                <a:endParaRPr lang="cs-CZ" sz="2600" dirty="0">
                  <a:solidFill>
                    <a:srgbClr val="002060"/>
                  </a:solidFill>
                  <a:effectLst>
                    <a:glow rad="228600">
                      <a:schemeClr val="accent5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42404" y="3132852"/>
                <a:ext cx="1311962" cy="492443"/>
              </a:xfrm>
              <a:prstGeom prst="rect">
                <a:avLst/>
              </a:prstGeom>
              <a:blipFill rotWithShape="1">
                <a:blip r:embed="rId22"/>
                <a:stretch>
                  <a:fillRect l="-16744" t="-33333" r="-15814" b="-5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5409668" y="3543228"/>
                <a:ext cx="233852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𝑦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=−1+2</m:t>
                      </m:r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9668" y="3543228"/>
                <a:ext cx="2338525" cy="523220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146" name="Picture 2" descr="C:\Users\spravce\AppData\Local\Microsoft\Windows\Temporary Internet Files\Content.IE5\0BASIBLT\MC900440450[11].wmf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927" y="404726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1129263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 animBg="1"/>
      <p:bldP spid="49" grpId="1" animBg="1"/>
      <p:bldP spid="50" grpId="0" animBg="1"/>
      <p:bldP spid="50" grpId="1" animBg="1"/>
      <p:bldP spid="51" grpId="0"/>
      <p:bldP spid="5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7885" y="47764"/>
            <a:ext cx="8964488" cy="6693603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FFF200"/>
              </a:gs>
              <a:gs pos="100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1" name="Obdélník 60"/>
          <p:cNvSpPr/>
          <p:nvPr/>
        </p:nvSpPr>
        <p:spPr>
          <a:xfrm>
            <a:off x="282971" y="265761"/>
            <a:ext cx="8536238" cy="625958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2"/>
          <p:cNvCxnSpPr/>
          <p:nvPr/>
        </p:nvCxnSpPr>
        <p:spPr>
          <a:xfrm>
            <a:off x="2625787" y="3749663"/>
            <a:ext cx="28803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2636972" y="3036570"/>
            <a:ext cx="28803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2636972" y="2316490"/>
            <a:ext cx="28803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636972" y="1596410"/>
            <a:ext cx="28803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536402" y="4323409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177575" y="4329525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932845" y="4334145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652925" y="4334145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2735775" y="265761"/>
            <a:ext cx="45214" cy="6008015"/>
          </a:xfrm>
          <a:prstGeom prst="straightConnector1">
            <a:avLst/>
          </a:prstGeom>
          <a:ln w="38100"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887415" y="4464749"/>
            <a:ext cx="5282069" cy="2676"/>
          </a:xfrm>
          <a:prstGeom prst="straightConnector1">
            <a:avLst/>
          </a:prstGeom>
          <a:ln w="38100"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2362229" y="4519178"/>
            <a:ext cx="320018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50" dirty="0" smtClean="0"/>
              <a:t>0</a:t>
            </a:r>
            <a:endParaRPr lang="cs-CZ" sz="2800" b="1" spc="-150" dirty="0" smtClean="0">
              <a:cs typeface="Calibri" pitchFamily="34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3319965" y="4597848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 smtClean="0">
                <a:cs typeface="Calibri" pitchFamily="34" charset="0"/>
              </a:rPr>
              <a:t>1</a:t>
            </a: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4040949" y="4597848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 smtClean="0">
                <a:cs typeface="Calibri" pitchFamily="34" charset="0"/>
              </a:rPr>
              <a:t>2</a:t>
            </a: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4724175" y="4606592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 smtClean="0">
                <a:cs typeface="Calibri" pitchFamily="34" charset="0"/>
              </a:rPr>
              <a:t>3</a:t>
            </a: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5440210" y="4595686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>
                <a:cs typeface="Calibri" pitchFamily="34" charset="0"/>
              </a:rPr>
              <a:t>4</a:t>
            </a:r>
            <a:endParaRPr lang="cs-CZ" sz="2600" spc="-150" dirty="0" smtClean="0">
              <a:cs typeface="Calibri" pitchFamily="34" charset="0"/>
            </a:endParaRPr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2219633" y="3585033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 smtClean="0">
                <a:cs typeface="Calibri" pitchFamily="34" charset="0"/>
              </a:rPr>
              <a:t>1</a:t>
            </a: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1755149" y="4583897"/>
            <a:ext cx="56453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spc="-150" dirty="0" smtClean="0">
                <a:cs typeface="Calibri" pitchFamily="34" charset="0"/>
              </a:rPr>
              <a:t>-1</a:t>
            </a:r>
          </a:p>
        </p:txBody>
      </p:sp>
      <p:cxnSp>
        <p:nvCxnSpPr>
          <p:cNvPr id="21" name="Přímá spojnice 20"/>
          <p:cNvCxnSpPr/>
          <p:nvPr/>
        </p:nvCxnSpPr>
        <p:spPr>
          <a:xfrm flipV="1">
            <a:off x="959604" y="384259"/>
            <a:ext cx="2777700" cy="5425282"/>
          </a:xfrm>
          <a:prstGeom prst="line">
            <a:avLst/>
          </a:prstGeom>
          <a:ln w="38100">
            <a:solidFill>
              <a:srgbClr val="FF0000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2735775" y="96226"/>
                <a:ext cx="536850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i="1" spc="-150" dirty="0" smtClean="0"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26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5775" y="96226"/>
                <a:ext cx="536850" cy="57606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3" name="Přímá spojnice se šipkou 22"/>
          <p:cNvCxnSpPr/>
          <p:nvPr/>
        </p:nvCxnSpPr>
        <p:spPr>
          <a:xfrm>
            <a:off x="2791074" y="822433"/>
            <a:ext cx="685315" cy="23490"/>
          </a:xfrm>
          <a:prstGeom prst="straightConnector1">
            <a:avLst/>
          </a:prstGeom>
          <a:ln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 flipV="1">
            <a:off x="3520106" y="3580864"/>
            <a:ext cx="16296" cy="743887"/>
          </a:xfrm>
          <a:prstGeom prst="straightConnector1">
            <a:avLst/>
          </a:prstGeom>
          <a:ln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3491544" y="874690"/>
            <a:ext cx="28604" cy="3669717"/>
          </a:xfrm>
          <a:prstGeom prst="straightConnector1">
            <a:avLst/>
          </a:prstGeom>
          <a:ln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2822404" y="3729049"/>
            <a:ext cx="748802" cy="11745"/>
          </a:xfrm>
          <a:prstGeom prst="straightConnector1">
            <a:avLst/>
          </a:prstGeom>
          <a:ln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" name="Skupina 26"/>
          <p:cNvGrpSpPr/>
          <p:nvPr/>
        </p:nvGrpSpPr>
        <p:grpSpPr>
          <a:xfrm>
            <a:off x="3383784" y="3596778"/>
            <a:ext cx="288032" cy="288032"/>
            <a:chOff x="-1692696" y="1094656"/>
            <a:chExt cx="288032" cy="288032"/>
          </a:xfrm>
        </p:grpSpPr>
        <p:cxnSp>
          <p:nvCxnSpPr>
            <p:cNvPr id="28" name="Přímá spojnice 27"/>
            <p:cNvCxnSpPr/>
            <p:nvPr/>
          </p:nvCxnSpPr>
          <p:spPr>
            <a:xfrm>
              <a:off x="-1548680" y="1094656"/>
              <a:ext cx="0" cy="288032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 rot="5400000">
              <a:off x="-1548680" y="1086816"/>
              <a:ext cx="0" cy="288032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" name="Skupina 29"/>
          <p:cNvGrpSpPr/>
          <p:nvPr/>
        </p:nvGrpSpPr>
        <p:grpSpPr>
          <a:xfrm>
            <a:off x="2625787" y="2172474"/>
            <a:ext cx="288032" cy="288032"/>
            <a:chOff x="-1692696" y="3380735"/>
            <a:chExt cx="288032" cy="288032"/>
          </a:xfrm>
        </p:grpSpPr>
        <p:cxnSp>
          <p:nvCxnSpPr>
            <p:cNvPr id="31" name="Přímá spojnice 30"/>
            <p:cNvCxnSpPr/>
            <p:nvPr/>
          </p:nvCxnSpPr>
          <p:spPr>
            <a:xfrm>
              <a:off x="-1559865" y="3380735"/>
              <a:ext cx="0" cy="288032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 rot="5400000">
              <a:off x="-1548680" y="3382605"/>
              <a:ext cx="0" cy="288032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3" name="Skupina 32"/>
          <p:cNvGrpSpPr/>
          <p:nvPr/>
        </p:nvGrpSpPr>
        <p:grpSpPr>
          <a:xfrm>
            <a:off x="2636973" y="5095242"/>
            <a:ext cx="288032" cy="288032"/>
            <a:chOff x="-1548680" y="2836641"/>
            <a:chExt cx="288032" cy="288032"/>
          </a:xfrm>
        </p:grpSpPr>
        <p:cxnSp>
          <p:nvCxnSpPr>
            <p:cNvPr id="34" name="Přímá spojnice 33"/>
            <p:cNvCxnSpPr/>
            <p:nvPr/>
          </p:nvCxnSpPr>
          <p:spPr>
            <a:xfrm>
              <a:off x="-1413624" y="2836641"/>
              <a:ext cx="0" cy="288032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 rot="5400000">
              <a:off x="-1404664" y="2836641"/>
              <a:ext cx="0" cy="288032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6" name="Přímá spojnice 35"/>
          <p:cNvCxnSpPr/>
          <p:nvPr/>
        </p:nvCxnSpPr>
        <p:spPr>
          <a:xfrm>
            <a:off x="1989385" y="4371624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2601069" y="5235720"/>
            <a:ext cx="28803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2601069" y="840940"/>
            <a:ext cx="28803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2636972" y="5951042"/>
            <a:ext cx="28803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1241870" y="4344687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Skupina 40"/>
          <p:cNvGrpSpPr/>
          <p:nvPr/>
        </p:nvGrpSpPr>
        <p:grpSpPr>
          <a:xfrm>
            <a:off x="3346675" y="696924"/>
            <a:ext cx="288032" cy="288032"/>
            <a:chOff x="-1692696" y="1094656"/>
            <a:chExt cx="288032" cy="288032"/>
          </a:xfrm>
        </p:grpSpPr>
        <p:cxnSp>
          <p:nvCxnSpPr>
            <p:cNvPr id="42" name="Přímá spojnice 41"/>
            <p:cNvCxnSpPr/>
            <p:nvPr/>
          </p:nvCxnSpPr>
          <p:spPr>
            <a:xfrm>
              <a:off x="-1548680" y="1094656"/>
              <a:ext cx="0" cy="288032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 rot="5400000">
              <a:off x="-1548680" y="1086816"/>
              <a:ext cx="0" cy="288032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4" name="Zástupný symbol pro obsah 2"/>
          <p:cNvSpPr>
            <a:spLocks noGrp="1"/>
          </p:cNvSpPr>
          <p:nvPr/>
        </p:nvSpPr>
        <p:spPr>
          <a:xfrm>
            <a:off x="2219633" y="2842941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 smtClean="0">
                <a:cs typeface="Calibri" pitchFamily="34" charset="0"/>
              </a:rPr>
              <a:t>2</a:t>
            </a:r>
          </a:p>
        </p:txBody>
      </p:sp>
      <p:sp>
        <p:nvSpPr>
          <p:cNvPr id="45" name="Zástupný symbol pro obsah 2"/>
          <p:cNvSpPr>
            <a:spLocks noGrp="1"/>
          </p:cNvSpPr>
          <p:nvPr/>
        </p:nvSpPr>
        <p:spPr>
          <a:xfrm>
            <a:off x="2183730" y="2102768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 smtClean="0">
                <a:cs typeface="Calibri" pitchFamily="34" charset="0"/>
              </a:rPr>
              <a:t>3</a:t>
            </a:r>
          </a:p>
        </p:txBody>
      </p:sp>
      <p:sp>
        <p:nvSpPr>
          <p:cNvPr id="46" name="Zástupný symbol pro obsah 2"/>
          <p:cNvSpPr>
            <a:spLocks noGrp="1"/>
          </p:cNvSpPr>
          <p:nvPr/>
        </p:nvSpPr>
        <p:spPr>
          <a:xfrm>
            <a:off x="2163363" y="1317879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 smtClean="0">
                <a:cs typeface="Calibri" pitchFamily="34" charset="0"/>
              </a:rPr>
              <a:t>4</a:t>
            </a:r>
          </a:p>
        </p:txBody>
      </p:sp>
      <p:sp>
        <p:nvSpPr>
          <p:cNvPr id="47" name="Zástupný symbol pro obsah 2"/>
          <p:cNvSpPr>
            <a:spLocks noGrp="1"/>
          </p:cNvSpPr>
          <p:nvPr/>
        </p:nvSpPr>
        <p:spPr>
          <a:xfrm>
            <a:off x="2163362" y="670816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 smtClean="0">
                <a:cs typeface="Calibri" pitchFamily="34" charset="0"/>
              </a:rPr>
              <a:t>5</a:t>
            </a:r>
          </a:p>
        </p:txBody>
      </p:sp>
      <p:cxnSp>
        <p:nvCxnSpPr>
          <p:cNvPr id="48" name="Přímá spojnice 47"/>
          <p:cNvCxnSpPr/>
          <p:nvPr/>
        </p:nvCxnSpPr>
        <p:spPr>
          <a:xfrm flipV="1">
            <a:off x="2198505" y="958848"/>
            <a:ext cx="2734340" cy="5396598"/>
          </a:xfrm>
          <a:prstGeom prst="line">
            <a:avLst/>
          </a:prstGeom>
          <a:ln w="38100">
            <a:solidFill>
              <a:srgbClr val="FF0000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Zástupný symbol pro obsah 2"/>
          <p:cNvSpPr>
            <a:spLocks noGrp="1"/>
          </p:cNvSpPr>
          <p:nvPr/>
        </p:nvSpPr>
        <p:spPr>
          <a:xfrm>
            <a:off x="959604" y="4583897"/>
            <a:ext cx="56453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spc="-150" dirty="0" smtClean="0">
                <a:cs typeface="Calibri" pitchFamily="34" charset="0"/>
              </a:rPr>
              <a:t>-2</a:t>
            </a:r>
          </a:p>
        </p:txBody>
      </p:sp>
      <p:sp>
        <p:nvSpPr>
          <p:cNvPr id="50" name="Zástupný symbol pro obsah 2"/>
          <p:cNvSpPr>
            <a:spLocks noGrp="1"/>
          </p:cNvSpPr>
          <p:nvPr/>
        </p:nvSpPr>
        <p:spPr>
          <a:xfrm>
            <a:off x="2198505" y="5002645"/>
            <a:ext cx="56453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spc="-150" dirty="0" smtClean="0">
                <a:cs typeface="Calibri" pitchFamily="34" charset="0"/>
              </a:rPr>
              <a:t>-1</a:t>
            </a:r>
          </a:p>
        </p:txBody>
      </p:sp>
      <p:sp>
        <p:nvSpPr>
          <p:cNvPr id="51" name="Zástupný symbol pro obsah 2"/>
          <p:cNvSpPr>
            <a:spLocks noGrp="1"/>
          </p:cNvSpPr>
          <p:nvPr/>
        </p:nvSpPr>
        <p:spPr>
          <a:xfrm>
            <a:off x="2239972" y="5663010"/>
            <a:ext cx="56453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spc="-150" dirty="0" smtClean="0">
                <a:cs typeface="Calibri" pitchFamily="34" charset="0"/>
              </a:rPr>
              <a:t>-2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2" name="Zástupný symbol pro obsah 2"/>
              <p:cNvSpPr>
                <a:spLocks noGrp="1"/>
              </p:cNvSpPr>
              <p:nvPr/>
            </p:nvSpPr>
            <p:spPr>
              <a:xfrm>
                <a:off x="5901059" y="4464749"/>
                <a:ext cx="536850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0" i="1" spc="-150" dirty="0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6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1059" y="4464749"/>
                <a:ext cx="536850" cy="5760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2881200" y="2351335"/>
                <a:ext cx="48603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𝐀</m:t>
                      </m:r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81200" y="2351335"/>
                <a:ext cx="486030" cy="46166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3682303" y="822433"/>
                <a:ext cx="48603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𝐁</m:t>
                      </m:r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82303" y="822433"/>
                <a:ext cx="486030" cy="46166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2925004" y="5202521"/>
                <a:ext cx="45878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𝐂</m:t>
                      </m:r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25004" y="5202521"/>
                <a:ext cx="458780" cy="4616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3669478" y="3611934"/>
                <a:ext cx="498855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𝐃</m:t>
                      </m:r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69478" y="3611934"/>
                <a:ext cx="498855" cy="46166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3760022" y="198273"/>
                <a:ext cx="211628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𝒚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 =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𝟑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𝟐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𝒙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60022" y="198273"/>
                <a:ext cx="2116285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4818164" y="1086694"/>
                <a:ext cx="238398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𝒚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 =−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𝟏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𝟐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𝒙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8164" y="1086694"/>
                <a:ext cx="2383986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0" name="Obdélníkový popisek 59"/>
          <p:cNvSpPr/>
          <p:nvPr/>
        </p:nvSpPr>
        <p:spPr>
          <a:xfrm>
            <a:off x="4129202" y="2859759"/>
            <a:ext cx="4818396" cy="1092203"/>
          </a:xfrm>
          <a:prstGeom prst="wedgeRectCallout">
            <a:avLst>
              <a:gd name="adj1" fmla="val -25037"/>
              <a:gd name="adj2" fmla="val 44940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Přímky nemají společný bod, protože jsou přímky rovnoběžné.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6" name="Obdélníkový popisek 75"/>
          <p:cNvSpPr/>
          <p:nvPr/>
        </p:nvSpPr>
        <p:spPr>
          <a:xfrm>
            <a:off x="3914464" y="5692972"/>
            <a:ext cx="4818396" cy="546102"/>
          </a:xfrm>
          <a:prstGeom prst="wedgeRectCallout">
            <a:avLst>
              <a:gd name="adj1" fmla="val -25037"/>
              <a:gd name="adj2" fmla="val 44940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Soustava rovnic nemá řešení.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5122" name="Picture 2" descr="C:\Users\spravce\AppData\Local\Microsoft\Windows\Temporary Internet Files\Content.IE5\BL96J1IA\MC900438000[9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24688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3116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/>
      <p:bldP spid="55" grpId="0"/>
      <p:bldP spid="56" grpId="0"/>
      <p:bldP spid="57" grpId="0"/>
      <p:bldP spid="58" grpId="0"/>
      <p:bldP spid="59" grpId="0"/>
      <p:bldP spid="60" grpId="0" animBg="1"/>
      <p:bldP spid="7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1504" y="1705340"/>
            <a:ext cx="9144000" cy="5152660"/>
          </a:xfrm>
          <a:prstGeom prst="roundRect">
            <a:avLst>
              <a:gd name="adj" fmla="val 1731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76799" y="3996690"/>
            <a:ext cx="4399593" cy="2672670"/>
          </a:xfrm>
          <a:prstGeom prst="roundRect">
            <a:avLst>
              <a:gd name="adj" fmla="val 1731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493905" y="4000014"/>
            <a:ext cx="4532868" cy="2669346"/>
          </a:xfrm>
          <a:prstGeom prst="roundRect">
            <a:avLst>
              <a:gd name="adj" fmla="val 1731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4476392" y="1813878"/>
            <a:ext cx="4532868" cy="2186136"/>
          </a:xfrm>
          <a:prstGeom prst="roundRect">
            <a:avLst>
              <a:gd name="adj" fmla="val 1731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76800" y="1813878"/>
            <a:ext cx="4399593" cy="2186136"/>
          </a:xfrm>
          <a:prstGeom prst="roundRect">
            <a:avLst>
              <a:gd name="adj" fmla="val 1731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0" y="53504"/>
            <a:ext cx="9026773" cy="1503288"/>
          </a:xfrm>
          <a:prstGeom prst="roundRect">
            <a:avLst>
              <a:gd name="adj" fmla="val 6887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467544" y="116631"/>
            <a:ext cx="7465630" cy="648073"/>
          </a:xfrm>
          <a:prstGeom prst="rect">
            <a:avLst/>
          </a:prstGeom>
        </p:spPr>
        <p:txBody>
          <a:bodyPr vert="horz">
            <a:normAutofit fontScale="925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/>
              <a:t>3</a:t>
            </a:r>
            <a:r>
              <a:rPr lang="cs-CZ" sz="2800" b="1" dirty="0" smtClean="0"/>
              <a:t>) Řešte graficky soustavu lineárních rovnic:</a:t>
            </a:r>
            <a:endParaRPr lang="cs-CZ" sz="2800" b="1" dirty="0" smtClean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2800" b="1" dirty="0"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989944" y="503094"/>
                <a:ext cx="330673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(1)    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3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+2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𝑦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=6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9944" y="503094"/>
                <a:ext cx="3306739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3683" t="-10588" b="-341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989944" y="943992"/>
                <a:ext cx="345581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/>
                  </a:rPr>
                  <a:t>(2)    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4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𝑦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+6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12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9944" y="943992"/>
                <a:ext cx="3455818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3527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95900" y="1068678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</a:rPr>
              <a:t>Řešení: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40020" y="2195579"/>
                <a:ext cx="226959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3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𝑥</m:t>
                      </m:r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2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𝑦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</m:t>
                      </m:r>
                      <m:r>
                        <a:rPr lang="cs-CZ" sz="2800" b="0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6</m:t>
                      </m:r>
                    </m:oMath>
                  </m:oMathPara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020" y="2195579"/>
                <a:ext cx="2269596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4643314" y="1788210"/>
            <a:ext cx="18149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/>
              </a:rPr>
              <a:t>2.rovnice:</a:t>
            </a:r>
            <a:endParaRPr lang="cs-CZ" sz="2800" i="1" dirty="0">
              <a:solidFill>
                <a:srgbClr val="00206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  <a:latin typeface="Cambria Math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944992" y="2645336"/>
                <a:ext cx="226959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2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𝑦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=6−3</m:t>
                      </m:r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4992" y="2645336"/>
                <a:ext cx="2269596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120867" y="3067542"/>
                <a:ext cx="2130647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𝑦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=3−</m:t>
                      </m:r>
                      <m:f>
                        <m:fPr>
                          <m:ctrlPr>
                            <a:rPr lang="cs-CZ" sz="2800" b="0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0867" y="3067542"/>
                <a:ext cx="2130647" cy="898964"/>
              </a:xfrm>
              <a:prstGeom prst="rect">
                <a:avLst/>
              </a:prstGeom>
              <a:blipFill rotWithShape="1">
                <a:blip r:embed="rId6"/>
                <a:stretch>
                  <a:fillRect b="-6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437570" y="2645336"/>
                <a:ext cx="246836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4</m:t>
                      </m:r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𝑦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=1</m:t>
                      </m:r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2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6</m:t>
                      </m:r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7570" y="2645336"/>
                <a:ext cx="2468368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050764" y="2171350"/>
                <a:ext cx="114775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002060"/>
                    </a:solidFill>
                    <a:effectLst>
                      <a:glow rad="2286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/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3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228600">
                      <a:schemeClr val="accent5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0764" y="2171350"/>
                <a:ext cx="1147750" cy="523220"/>
              </a:xfrm>
              <a:prstGeom prst="rect">
                <a:avLst/>
              </a:prstGeom>
              <a:blipFill rotWithShape="1">
                <a:blip r:embed="rId8"/>
                <a:stretch>
                  <a:fillRect l="-21164" t="-32558" b="-558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103347" y="2708628"/>
                <a:ext cx="736099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600" dirty="0" smtClean="0">
                    <a:solidFill>
                      <a:srgbClr val="002060"/>
                    </a:solidFill>
                    <a:effectLst>
                      <a:glow rad="2286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/ </a:t>
                </a:r>
                <a14:m>
                  <m:oMath xmlns:m="http://schemas.openxmlformats.org/officeDocument/2006/math">
                    <m:r>
                      <a:rPr lang="cs-CZ" sz="2600" b="0" i="0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:</m:t>
                    </m:r>
                  </m:oMath>
                </a14:m>
                <a:r>
                  <a:rPr lang="cs-CZ" sz="2600" dirty="0" smtClean="0">
                    <a:solidFill>
                      <a:srgbClr val="002060"/>
                    </a:solidFill>
                    <a:effectLst>
                      <a:glow rad="2286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2</a:t>
                </a:r>
                <a:endParaRPr lang="cs-CZ" sz="2600" dirty="0">
                  <a:solidFill>
                    <a:srgbClr val="002060"/>
                  </a:solidFill>
                  <a:effectLst>
                    <a:glow rad="228600">
                      <a:schemeClr val="accent5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3347" y="2708628"/>
                <a:ext cx="736099" cy="492443"/>
              </a:xfrm>
              <a:prstGeom prst="rect">
                <a:avLst/>
              </a:prstGeom>
              <a:blipFill rotWithShape="1">
                <a:blip r:embed="rId9"/>
                <a:stretch>
                  <a:fillRect l="-29752" t="-33333" r="-28926" b="-530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7749015" y="2234960"/>
                <a:ext cx="114775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002060"/>
                    </a:solidFill>
                    <a:effectLst>
                      <a:glow rad="2286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/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6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228600">
                      <a:schemeClr val="accent5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49015" y="2234960"/>
                <a:ext cx="1147750" cy="523220"/>
              </a:xfrm>
              <a:prstGeom prst="rect">
                <a:avLst/>
              </a:prstGeom>
              <a:blipFill rotWithShape="1">
                <a:blip r:embed="rId10"/>
                <a:stretch>
                  <a:fillRect l="-21277" t="-34118" b="-564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0" name="Tabulka 19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498649791"/>
                  </p:ext>
                </p:extLst>
              </p:nvPr>
            </p:nvGraphicFramePr>
            <p:xfrm>
              <a:off x="392948" y="4184146"/>
              <a:ext cx="3505471" cy="1408430"/>
            </p:xfrm>
            <a:graphic>
              <a:graphicData uri="http://schemas.openxmlformats.org/drawingml/2006/table">
                <a:tbl>
                  <a:tblPr firstRow="1" bandRow="1">
                    <a:tableStyleId>{306799F8-075E-4A3A-A7F6-7FBC6576F1A4}</a:tableStyleId>
                  </a:tblPr>
                  <a:tblGrid>
                    <a:gridCol w="2172106"/>
                    <a:gridCol w="676470"/>
                    <a:gridCol w="656895"/>
                  </a:tblGrid>
                  <a:tr h="457200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800" b="0" i="1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800" b="0" i="1" dirty="0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0</m:t>
                                </m:r>
                              </m:oMath>
                            </m:oMathPara>
                          </a14:m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800" b="0" i="1" dirty="0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2</m:t>
                                </m:r>
                              </m:oMath>
                            </m:oMathPara>
                          </a14:m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cs-CZ" sz="2800" b="0" i="1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y</m:t>
                                </m:r>
                                <m:r>
                                  <a:rPr lang="cs-CZ" sz="2800" b="0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=</m:t>
                                </m:r>
                                <m:r>
                                  <a:rPr lang="cs-CZ" sz="2800" i="1" dirty="0" smtClean="0">
                                    <a:solidFill>
                                      <a:srgbClr val="002060"/>
                                    </a:solidFill>
                                    <a:effectLst>
                                      <a:glow rad="63500">
                                        <a:schemeClr val="accent3">
                                          <a:satMod val="175000"/>
                                          <a:alpha val="40000"/>
                                        </a:schemeClr>
                                      </a:glow>
                                    </a:effectLst>
                                    <a:latin typeface="Cambria Math"/>
                                  </a:rPr>
                                  <m:t>3</m:t>
                                </m:r>
                                <m:r>
                                  <a:rPr lang="cs-CZ" sz="2800" b="0" i="1" dirty="0" smtClean="0">
                                    <a:solidFill>
                                      <a:srgbClr val="002060"/>
                                    </a:solidFill>
                                    <a:effectLst>
                                      <a:glow rad="63500">
                                        <a:schemeClr val="accent3">
                                          <a:satMod val="175000"/>
                                          <a:alpha val="40000"/>
                                        </a:schemeClr>
                                      </a:glow>
                                    </a:effectLst>
                                    <a:latin typeface="Cambria Math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sz="2800" b="0" i="1" dirty="0" smtClean="0">
                                        <a:solidFill>
                                          <a:srgbClr val="002060"/>
                                        </a:solidFill>
                                        <a:effectLst>
                                          <a:glow rad="63500">
                                            <a:schemeClr val="accent3">
                                              <a:satMod val="175000"/>
                                              <a:alpha val="40000"/>
                                            </a:schemeClr>
                                          </a:glow>
                                        </a:effectLst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800" b="0" i="1" dirty="0" smtClean="0">
                                        <a:solidFill>
                                          <a:srgbClr val="002060"/>
                                        </a:solidFill>
                                        <a:effectLst>
                                          <a:glow rad="63500">
                                            <a:schemeClr val="accent3">
                                              <a:satMod val="175000"/>
                                              <a:alpha val="40000"/>
                                            </a:schemeClr>
                                          </a:glow>
                                        </a:effectLst>
                                        <a:latin typeface="Cambria Math"/>
                                      </a:rPr>
                                      <m:t>3</m:t>
                                    </m:r>
                                  </m:num>
                                  <m:den>
                                    <m:r>
                                      <a:rPr lang="cs-CZ" sz="2800" b="0" i="1" dirty="0" smtClean="0">
                                        <a:solidFill>
                                          <a:srgbClr val="002060"/>
                                        </a:solidFill>
                                        <a:effectLst>
                                          <a:glow rad="63500">
                                            <a:schemeClr val="accent3">
                                              <a:satMod val="175000"/>
                                              <a:alpha val="40000"/>
                                            </a:schemeClr>
                                          </a:glow>
                                        </a:effectLst>
                                        <a:latin typeface="Cambria Math"/>
                                      </a:rPr>
                                      <m:t>2</m:t>
                                    </m:r>
                                  </m:den>
                                </m:f>
                                <m:r>
                                  <a:rPr lang="cs-CZ" sz="2800" b="0" i="1" dirty="0" smtClean="0">
                                    <a:solidFill>
                                      <a:srgbClr val="002060"/>
                                    </a:solidFill>
                                    <a:effectLst>
                                      <a:glow rad="63500">
                                        <a:schemeClr val="accent3">
                                          <a:satMod val="175000"/>
                                          <a:alpha val="40000"/>
                                        </a:schemeClr>
                                      </a:glow>
                                    </a:effectLst>
                                    <a:latin typeface="Cambria Math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cs-CZ" sz="2800" dirty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20" name="Tabulka 19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498649791"/>
                  </p:ext>
                </p:extLst>
              </p:nvPr>
            </p:nvGraphicFramePr>
            <p:xfrm>
              <a:off x="392948" y="4184146"/>
              <a:ext cx="3505471" cy="1408430"/>
            </p:xfrm>
            <a:graphic>
              <a:graphicData uri="http://schemas.openxmlformats.org/drawingml/2006/table">
                <a:tbl>
                  <a:tblPr firstRow="1" bandRow="1">
                    <a:tableStyleId>{306799F8-075E-4A3A-A7F6-7FBC6576F1A4}</a:tableStyleId>
                  </a:tblPr>
                  <a:tblGrid>
                    <a:gridCol w="2172106"/>
                    <a:gridCol w="676470"/>
                    <a:gridCol w="656895"/>
                  </a:tblGrid>
                  <a:tr h="51816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11"/>
                          <a:stretch>
                            <a:fillRect l="-1681" r="-63025" b="-45647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11"/>
                          <a:stretch>
                            <a:fillRect l="-327027" r="-102703" b="-45647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11"/>
                          <a:stretch>
                            <a:fillRect l="-438889" r="-5556" b="-456471"/>
                          </a:stretch>
                        </a:blipFill>
                      </a:tcPr>
                    </a:tc>
                  </a:tr>
                  <a:tr h="89027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11"/>
                          <a:stretch>
                            <a:fillRect l="-1681" t="-58219" r="-63025" b="-16575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1" name="Tabulka 20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856066802"/>
                  </p:ext>
                </p:extLst>
              </p:nvPr>
            </p:nvGraphicFramePr>
            <p:xfrm>
              <a:off x="4662167" y="4220257"/>
              <a:ext cx="4078471" cy="1408430"/>
            </p:xfrm>
            <a:graphic>
              <a:graphicData uri="http://schemas.openxmlformats.org/drawingml/2006/table">
                <a:tbl>
                  <a:tblPr firstRow="1" bandRow="1">
                    <a:tableStyleId>{306799F8-075E-4A3A-A7F6-7FBC6576F1A4}</a:tableStyleId>
                  </a:tblPr>
                  <a:tblGrid>
                    <a:gridCol w="2497500"/>
                    <a:gridCol w="777809"/>
                    <a:gridCol w="803162"/>
                  </a:tblGrid>
                  <a:tr h="457200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800" b="0" i="1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800" b="0" i="1" dirty="0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0</m:t>
                                </m:r>
                              </m:oMath>
                            </m:oMathPara>
                          </a14:m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800" b="0" i="1" dirty="0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4</m:t>
                                </m:r>
                              </m:oMath>
                            </m:oMathPara>
                          </a14:m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7552"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cs-CZ" sz="2800" b="0" i="1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y</m:t>
                                </m:r>
                                <m:r>
                                  <a:rPr lang="cs-CZ" sz="2800" b="0" smtClean="0"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=</m:t>
                                </m:r>
                                <m:r>
                                  <a:rPr lang="cs-CZ" sz="2800" b="0" i="1" dirty="0" smtClean="0">
                                    <a:solidFill>
                                      <a:srgbClr val="002060"/>
                                    </a:solidFill>
                                    <a:effectLst>
                                      <a:glow rad="63500">
                                        <a:schemeClr val="accent3">
                                          <a:satMod val="175000"/>
                                          <a:alpha val="40000"/>
                                        </a:schemeClr>
                                      </a:glow>
                                    </a:effectLst>
                                    <a:latin typeface="Cambria Math"/>
                                  </a:rPr>
                                  <m:t>3−</m:t>
                                </m:r>
                                <m:f>
                                  <m:fPr>
                                    <m:ctrlPr>
                                      <a:rPr lang="cs-CZ" sz="2800" b="0" i="1" dirty="0" smtClean="0">
                                        <a:solidFill>
                                          <a:srgbClr val="002060"/>
                                        </a:solidFill>
                                        <a:effectLst>
                                          <a:glow rad="63500">
                                            <a:schemeClr val="accent3">
                                              <a:satMod val="175000"/>
                                              <a:alpha val="40000"/>
                                            </a:schemeClr>
                                          </a:glow>
                                        </a:effectLst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800" b="0" i="1" dirty="0" smtClean="0">
                                        <a:solidFill>
                                          <a:srgbClr val="002060"/>
                                        </a:solidFill>
                                        <a:effectLst>
                                          <a:glow rad="63500">
                                            <a:schemeClr val="accent3">
                                              <a:satMod val="175000"/>
                                              <a:alpha val="40000"/>
                                            </a:schemeClr>
                                          </a:glow>
                                        </a:effectLst>
                                        <a:latin typeface="Cambria Math"/>
                                      </a:rPr>
                                      <m:t>6</m:t>
                                    </m:r>
                                  </m:num>
                                  <m:den>
                                    <m:r>
                                      <a:rPr lang="cs-CZ" sz="2800" b="0" i="1" dirty="0" smtClean="0">
                                        <a:solidFill>
                                          <a:srgbClr val="002060"/>
                                        </a:solidFill>
                                        <a:effectLst>
                                          <a:glow rad="63500">
                                            <a:schemeClr val="accent3">
                                              <a:satMod val="175000"/>
                                              <a:alpha val="40000"/>
                                            </a:schemeClr>
                                          </a:glow>
                                        </a:effectLst>
                                        <a:latin typeface="Cambria Math"/>
                                      </a:rPr>
                                      <m:t>4</m:t>
                                    </m:r>
                                  </m:den>
                                </m:f>
                                <m:r>
                                  <a:rPr lang="cs-CZ" sz="2800" b="0" i="1" dirty="0" smtClean="0">
                                    <a:solidFill>
                                      <a:srgbClr val="002060"/>
                                    </a:solidFill>
                                    <a:effectLst>
                                      <a:glow rad="63500">
                                        <a:schemeClr val="accent3">
                                          <a:satMod val="175000"/>
                                          <a:alpha val="40000"/>
                                        </a:schemeClr>
                                      </a:glow>
                                    </a:effectLst>
                                    <a:latin typeface="Cambria Math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cs-CZ" sz="2800" dirty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21" name="Tabulka 20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856066802"/>
                  </p:ext>
                </p:extLst>
              </p:nvPr>
            </p:nvGraphicFramePr>
            <p:xfrm>
              <a:off x="4662167" y="4220257"/>
              <a:ext cx="4078471" cy="1408430"/>
            </p:xfrm>
            <a:graphic>
              <a:graphicData uri="http://schemas.openxmlformats.org/drawingml/2006/table">
                <a:tbl>
                  <a:tblPr firstRow="1" bandRow="1">
                    <a:tableStyleId>{306799F8-075E-4A3A-A7F6-7FBC6576F1A4}</a:tableStyleId>
                  </a:tblPr>
                  <a:tblGrid>
                    <a:gridCol w="2497500"/>
                    <a:gridCol w="777809"/>
                    <a:gridCol w="803162"/>
                  </a:tblGrid>
                  <a:tr h="51816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12"/>
                          <a:stretch>
                            <a:fillRect l="-1707" r="-64878" b="-45647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12"/>
                          <a:stretch>
                            <a:fillRect l="-328346" r="-109449" b="-45647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12"/>
                          <a:stretch>
                            <a:fillRect l="-412121" r="-5303" b="-456471"/>
                          </a:stretch>
                        </a:blipFill>
                      </a:tcPr>
                    </a:tc>
                  </a:tr>
                  <a:tr h="89027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12"/>
                          <a:stretch>
                            <a:fillRect l="-1707" t="-58219" r="-64878" b="-16575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b="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2621405" y="4859934"/>
                <a:ext cx="46198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sz="2800" i="1" dirty="0" smtClean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1405" y="4859934"/>
                <a:ext cx="461986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298838" y="4859934"/>
                <a:ext cx="46198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sz="2800" i="1" dirty="0" smtClean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98838" y="4859934"/>
                <a:ext cx="461986" cy="52322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7283201" y="4892027"/>
                <a:ext cx="46198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sz="2800" i="1" dirty="0" smtClean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83201" y="4892027"/>
                <a:ext cx="461986" cy="523220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8005629" y="4880669"/>
                <a:ext cx="72968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</a:rPr>
                        <m:t>−3</m:t>
                      </m:r>
                    </m:oMath>
                  </m:oMathPara>
                </a14:m>
                <a:endParaRPr lang="cs-CZ" sz="2800" i="1" dirty="0" smtClean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05629" y="4880669"/>
                <a:ext cx="729687" cy="523220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TextovéPole 25"/>
          <p:cNvSpPr txBox="1"/>
          <p:nvPr/>
        </p:nvSpPr>
        <p:spPr>
          <a:xfrm>
            <a:off x="95900" y="1836303"/>
            <a:ext cx="18149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1.rovnice:</a:t>
            </a:r>
            <a:endParaRPr lang="cs-CZ" sz="2800" i="1" dirty="0" smtClean="0">
              <a:solidFill>
                <a:srgbClr val="00206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  <a:latin typeface="Cambria Math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4643314" y="2234960"/>
                <a:ext cx="246836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4</m:t>
                      </m:r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𝑦</m:t>
                      </m:r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+6</m:t>
                      </m:r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𝑥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=1</m:t>
                      </m:r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3314" y="2234960"/>
                <a:ext cx="2468368" cy="523220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15476" y="5670273"/>
                <a:ext cx="1670714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𝐀</m:t>
                      </m:r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𝟎</m:t>
                          </m:r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;</m:t>
                          </m:r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e>
                      </m:d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5476" y="5670273"/>
                <a:ext cx="1670714" cy="461665"/>
              </a:xfrm>
              <a:prstGeom prst="rect">
                <a:avLst/>
              </a:prstGeom>
              <a:blipFill rotWithShape="1">
                <a:blip r:embed="rId18"/>
                <a:stretch>
                  <a:fillRect b="-92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500069" y="6087309"/>
                <a:ext cx="166750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𝐁</m:t>
                      </m:r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;</m:t>
                          </m:r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𝟎</m:t>
                          </m:r>
                        </m:e>
                      </m:d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069" y="6087309"/>
                <a:ext cx="1667508" cy="461665"/>
              </a:xfrm>
              <a:prstGeom prst="rect">
                <a:avLst/>
              </a:prstGeom>
              <a:blipFill rotWithShape="1">
                <a:blip r:embed="rId19"/>
                <a:stretch>
                  <a:fillRect b="-9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5025852" y="5672490"/>
                <a:ext cx="1643462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𝐂</m:t>
                      </m:r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𝟎</m:t>
                          </m:r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;</m:t>
                          </m:r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e>
                      </m:d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5852" y="5672490"/>
                <a:ext cx="1643462" cy="461665"/>
              </a:xfrm>
              <a:prstGeom prst="rect">
                <a:avLst/>
              </a:prstGeom>
              <a:blipFill rotWithShape="1">
                <a:blip r:embed="rId20"/>
                <a:stretch>
                  <a:fillRect b="-9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5025852" y="6059160"/>
                <a:ext cx="191276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𝐃</m:t>
                      </m:r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;−</m:t>
                          </m:r>
                          <m:r>
                            <a:rPr lang="cs-CZ" sz="24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e>
                      </m:d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5852" y="6059160"/>
                <a:ext cx="1912768" cy="461665"/>
              </a:xfrm>
              <a:prstGeom prst="rect">
                <a:avLst/>
              </a:prstGeom>
              <a:blipFill rotWithShape="1">
                <a:blip r:embed="rId21"/>
                <a:stretch>
                  <a:fillRect b="-92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Vývojový diagram: postup 32"/>
          <p:cNvSpPr/>
          <p:nvPr/>
        </p:nvSpPr>
        <p:spPr>
          <a:xfrm>
            <a:off x="1504702" y="4449173"/>
            <a:ext cx="5943379" cy="966074"/>
          </a:xfrm>
          <a:prstGeom prst="flowChartProcess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 určení grafu lineární funkce nám stačí určit libovolné dva body.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7819930" y="2708627"/>
                <a:ext cx="838306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600" dirty="0" smtClean="0">
                    <a:solidFill>
                      <a:srgbClr val="002060"/>
                    </a:solidFill>
                    <a:effectLst>
                      <a:glow rad="2286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/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:</m:t>
                    </m:r>
                    <m:r>
                      <a:rPr lang="cs-CZ" sz="2600" b="0" i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4</m:t>
                    </m:r>
                  </m:oMath>
                </a14:m>
                <a:endParaRPr lang="cs-CZ" sz="2600" dirty="0">
                  <a:solidFill>
                    <a:srgbClr val="002060"/>
                  </a:solidFill>
                  <a:effectLst>
                    <a:glow rad="228600">
                      <a:schemeClr val="accent5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19930" y="2708627"/>
                <a:ext cx="838306" cy="492443"/>
              </a:xfrm>
              <a:prstGeom prst="rect">
                <a:avLst/>
              </a:prstGeom>
              <a:blipFill rotWithShape="1">
                <a:blip r:embed="rId22"/>
                <a:stretch>
                  <a:fillRect l="-26277" t="-33333" b="-530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5705117" y="3002201"/>
                <a:ext cx="2130647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𝑦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=3−</m:t>
                      </m:r>
                      <m:f>
                        <m:fPr>
                          <m:ctrlPr>
                            <a:rPr lang="cs-CZ" sz="2800" b="0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05117" y="3002201"/>
                <a:ext cx="2130647" cy="898964"/>
              </a:xfrm>
              <a:prstGeom prst="rect">
                <a:avLst/>
              </a:prstGeom>
              <a:blipFill rotWithShape="1">
                <a:blip r:embed="rId23"/>
                <a:stretch>
                  <a:fillRect b="-6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Vývojový diagram: postup 31"/>
          <p:cNvSpPr/>
          <p:nvPr/>
        </p:nvSpPr>
        <p:spPr>
          <a:xfrm>
            <a:off x="262455" y="2718799"/>
            <a:ext cx="8910796" cy="1460861"/>
          </a:xfrm>
          <a:prstGeom prst="flowChartProcess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Sestrojíme grafy lineárních funkcí přiřazených k první a druhé rovnici. Příslušné lineární funkce určíme tak, že z obou rovnic vyjádříme neznámou y. 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098" name="Picture 2" descr="C:\Users\spravce\AppData\Local\Microsoft\Windows\Temporary Internet Files\Content.IE5\0BASIBLT\MC900440450[11].wmf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8220" y="378115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7155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3" grpId="0" animBg="1"/>
      <p:bldP spid="33" grpId="1" animBg="1"/>
      <p:bldP spid="34" grpId="0"/>
      <p:bldP spid="35" grpId="0"/>
      <p:bldP spid="32" grpId="0" animBg="1"/>
      <p:bldP spid="32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7885" y="89688"/>
            <a:ext cx="8964488" cy="6589764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FFF200"/>
              </a:gs>
              <a:gs pos="100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82971" y="265761"/>
            <a:ext cx="8536238" cy="625958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2"/>
          <p:cNvCxnSpPr/>
          <p:nvPr/>
        </p:nvCxnSpPr>
        <p:spPr>
          <a:xfrm>
            <a:off x="2223694" y="3082792"/>
            <a:ext cx="28803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2234879" y="2369699"/>
            <a:ext cx="28803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2234879" y="1649619"/>
            <a:ext cx="28803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234879" y="929539"/>
            <a:ext cx="28803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134309" y="3656538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775482" y="3662654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530752" y="3667274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250832" y="3667274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2342992" y="265761"/>
            <a:ext cx="35904" cy="6022442"/>
          </a:xfrm>
          <a:prstGeom prst="straightConnector1">
            <a:avLst/>
          </a:prstGeom>
          <a:ln w="38100"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485322" y="3797878"/>
            <a:ext cx="5282069" cy="2676"/>
          </a:xfrm>
          <a:prstGeom prst="straightConnector1">
            <a:avLst/>
          </a:prstGeom>
          <a:ln w="38100"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1960136" y="3852307"/>
            <a:ext cx="320018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50" dirty="0" smtClean="0"/>
              <a:t>0</a:t>
            </a:r>
            <a:endParaRPr lang="cs-CZ" sz="2800" b="1" spc="-150" dirty="0" smtClean="0">
              <a:cs typeface="Calibri" pitchFamily="34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2917872" y="3930977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 smtClean="0">
                <a:cs typeface="Calibri" pitchFamily="34" charset="0"/>
              </a:rPr>
              <a:t>1</a:t>
            </a: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3638856" y="3930977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 smtClean="0">
                <a:cs typeface="Calibri" pitchFamily="34" charset="0"/>
              </a:rPr>
              <a:t>2</a:t>
            </a: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4322082" y="3939721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 smtClean="0">
                <a:cs typeface="Calibri" pitchFamily="34" charset="0"/>
              </a:rPr>
              <a:t>3</a:t>
            </a: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5038117" y="3928815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>
                <a:cs typeface="Calibri" pitchFamily="34" charset="0"/>
              </a:rPr>
              <a:t>4</a:t>
            </a:r>
            <a:endParaRPr lang="cs-CZ" sz="2600" spc="-150" dirty="0" smtClean="0">
              <a:cs typeface="Calibri" pitchFamily="34" charset="0"/>
            </a:endParaRPr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1817540" y="2918162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 smtClean="0">
                <a:cs typeface="Calibri" pitchFamily="34" charset="0"/>
              </a:rPr>
              <a:t>1</a:t>
            </a: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1353056" y="3917026"/>
            <a:ext cx="56453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spc="-150" dirty="0" smtClean="0">
                <a:cs typeface="Calibri" pitchFamily="34" charset="0"/>
              </a:rPr>
              <a:t>-1</a:t>
            </a:r>
          </a:p>
        </p:txBody>
      </p:sp>
      <p:cxnSp>
        <p:nvCxnSpPr>
          <p:cNvPr id="21" name="Přímá spojnice 20"/>
          <p:cNvCxnSpPr/>
          <p:nvPr/>
        </p:nvCxnSpPr>
        <p:spPr>
          <a:xfrm flipH="1" flipV="1">
            <a:off x="1635322" y="606832"/>
            <a:ext cx="3104099" cy="4677339"/>
          </a:xfrm>
          <a:prstGeom prst="line">
            <a:avLst/>
          </a:prstGeom>
          <a:ln w="38100">
            <a:solidFill>
              <a:srgbClr val="FF0000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2447887" y="254016"/>
                <a:ext cx="536850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i="1" spc="-150" dirty="0" smtClean="0"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26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7887" y="254016"/>
                <a:ext cx="536850" cy="57606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Přímá spojnice se šipkou 23"/>
          <p:cNvCxnSpPr/>
          <p:nvPr/>
        </p:nvCxnSpPr>
        <p:spPr>
          <a:xfrm flipH="1" flipV="1">
            <a:off x="5272254" y="3819847"/>
            <a:ext cx="8148" cy="2230432"/>
          </a:xfrm>
          <a:prstGeom prst="straightConnector1">
            <a:avLst/>
          </a:prstGeom>
          <a:ln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2402411" y="6052627"/>
            <a:ext cx="2865899" cy="5872"/>
          </a:xfrm>
          <a:prstGeom prst="straightConnector1">
            <a:avLst/>
          </a:prstGeom>
          <a:ln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" name="Skupina 26"/>
          <p:cNvGrpSpPr/>
          <p:nvPr/>
        </p:nvGrpSpPr>
        <p:grpSpPr>
          <a:xfrm>
            <a:off x="5128238" y="5914483"/>
            <a:ext cx="288032" cy="288032"/>
            <a:chOff x="-1692696" y="1094656"/>
            <a:chExt cx="288032" cy="288032"/>
          </a:xfrm>
        </p:grpSpPr>
        <p:cxnSp>
          <p:nvCxnSpPr>
            <p:cNvPr id="28" name="Přímá spojnice 27"/>
            <p:cNvCxnSpPr/>
            <p:nvPr/>
          </p:nvCxnSpPr>
          <p:spPr>
            <a:xfrm>
              <a:off x="-1548680" y="1094656"/>
              <a:ext cx="0" cy="288032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 rot="5400000">
              <a:off x="-1548680" y="1086816"/>
              <a:ext cx="0" cy="288032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" name="Skupina 29"/>
          <p:cNvGrpSpPr/>
          <p:nvPr/>
        </p:nvGrpSpPr>
        <p:grpSpPr>
          <a:xfrm>
            <a:off x="3631466" y="3673959"/>
            <a:ext cx="288032" cy="288032"/>
            <a:chOff x="-1692696" y="3380735"/>
            <a:chExt cx="288032" cy="288032"/>
          </a:xfrm>
        </p:grpSpPr>
        <p:cxnSp>
          <p:nvCxnSpPr>
            <p:cNvPr id="31" name="Přímá spojnice 30"/>
            <p:cNvCxnSpPr/>
            <p:nvPr/>
          </p:nvCxnSpPr>
          <p:spPr>
            <a:xfrm>
              <a:off x="-1559865" y="3380735"/>
              <a:ext cx="0" cy="288032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 rot="5400000">
              <a:off x="-1548680" y="3382605"/>
              <a:ext cx="0" cy="288032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3" name="Skupina 32"/>
          <p:cNvGrpSpPr/>
          <p:nvPr/>
        </p:nvGrpSpPr>
        <p:grpSpPr>
          <a:xfrm>
            <a:off x="2223694" y="1505603"/>
            <a:ext cx="288032" cy="288032"/>
            <a:chOff x="-1548680" y="2836641"/>
            <a:chExt cx="288032" cy="288032"/>
          </a:xfrm>
        </p:grpSpPr>
        <p:cxnSp>
          <p:nvCxnSpPr>
            <p:cNvPr id="34" name="Přímá spojnice 33"/>
            <p:cNvCxnSpPr/>
            <p:nvPr/>
          </p:nvCxnSpPr>
          <p:spPr>
            <a:xfrm>
              <a:off x="-1413624" y="2836641"/>
              <a:ext cx="0" cy="288032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 rot="5400000">
              <a:off x="-1404664" y="2836641"/>
              <a:ext cx="0" cy="288032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6" name="Přímá spojnice 35"/>
          <p:cNvCxnSpPr/>
          <p:nvPr/>
        </p:nvCxnSpPr>
        <p:spPr>
          <a:xfrm>
            <a:off x="1587292" y="3704753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2198976" y="4568849"/>
            <a:ext cx="28803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2234879" y="6050279"/>
            <a:ext cx="28803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2234879" y="5284171"/>
            <a:ext cx="28803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839777" y="3677816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Zástupný symbol pro obsah 2"/>
          <p:cNvSpPr>
            <a:spLocks noGrp="1"/>
          </p:cNvSpPr>
          <p:nvPr/>
        </p:nvSpPr>
        <p:spPr>
          <a:xfrm>
            <a:off x="1817540" y="2176070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 smtClean="0">
                <a:cs typeface="Calibri" pitchFamily="34" charset="0"/>
              </a:rPr>
              <a:t>2</a:t>
            </a:r>
          </a:p>
        </p:txBody>
      </p:sp>
      <p:sp>
        <p:nvSpPr>
          <p:cNvPr id="45" name="Zástupný symbol pro obsah 2"/>
          <p:cNvSpPr>
            <a:spLocks noGrp="1"/>
          </p:cNvSpPr>
          <p:nvPr/>
        </p:nvSpPr>
        <p:spPr>
          <a:xfrm>
            <a:off x="1781637" y="1435897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 smtClean="0">
                <a:cs typeface="Calibri" pitchFamily="34" charset="0"/>
              </a:rPr>
              <a:t>3</a:t>
            </a:r>
          </a:p>
        </p:txBody>
      </p:sp>
      <p:sp>
        <p:nvSpPr>
          <p:cNvPr id="46" name="Zástupný symbol pro obsah 2"/>
          <p:cNvSpPr>
            <a:spLocks noGrp="1"/>
          </p:cNvSpPr>
          <p:nvPr/>
        </p:nvSpPr>
        <p:spPr>
          <a:xfrm>
            <a:off x="1817539" y="651008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 smtClean="0">
                <a:cs typeface="Calibri" pitchFamily="34" charset="0"/>
              </a:rPr>
              <a:t>4</a:t>
            </a:r>
          </a:p>
        </p:txBody>
      </p:sp>
      <p:sp>
        <p:nvSpPr>
          <p:cNvPr id="49" name="Zástupný symbol pro obsah 2"/>
          <p:cNvSpPr>
            <a:spLocks noGrp="1"/>
          </p:cNvSpPr>
          <p:nvPr/>
        </p:nvSpPr>
        <p:spPr>
          <a:xfrm>
            <a:off x="557511" y="3917026"/>
            <a:ext cx="56453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spc="-150" dirty="0" smtClean="0">
                <a:cs typeface="Calibri" pitchFamily="34" charset="0"/>
              </a:rPr>
              <a:t>-2</a:t>
            </a:r>
          </a:p>
        </p:txBody>
      </p:sp>
      <p:sp>
        <p:nvSpPr>
          <p:cNvPr id="50" name="Zástupný symbol pro obsah 2"/>
          <p:cNvSpPr>
            <a:spLocks noGrp="1"/>
          </p:cNvSpPr>
          <p:nvPr/>
        </p:nvSpPr>
        <p:spPr>
          <a:xfrm>
            <a:off x="1796412" y="4335774"/>
            <a:ext cx="56453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spc="-150" dirty="0" smtClean="0">
                <a:cs typeface="Calibri" pitchFamily="34" charset="0"/>
              </a:rPr>
              <a:t>-1</a:t>
            </a:r>
          </a:p>
        </p:txBody>
      </p:sp>
      <p:sp>
        <p:nvSpPr>
          <p:cNvPr id="51" name="Zástupný symbol pro obsah 2"/>
          <p:cNvSpPr>
            <a:spLocks noGrp="1"/>
          </p:cNvSpPr>
          <p:nvPr/>
        </p:nvSpPr>
        <p:spPr>
          <a:xfrm>
            <a:off x="1837879" y="4996139"/>
            <a:ext cx="56453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spc="-150" dirty="0" smtClean="0">
                <a:cs typeface="Calibri" pitchFamily="34" charset="0"/>
              </a:rPr>
              <a:t>-2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2" name="Zástupný symbol pro obsah 2"/>
              <p:cNvSpPr>
                <a:spLocks noGrp="1"/>
              </p:cNvSpPr>
              <p:nvPr/>
            </p:nvSpPr>
            <p:spPr>
              <a:xfrm>
                <a:off x="5498966" y="3797878"/>
                <a:ext cx="536850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0" i="1" spc="-150" dirty="0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6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98966" y="3797878"/>
                <a:ext cx="536850" cy="5760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2552193" y="1391223"/>
                <a:ext cx="48603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𝐀</m:t>
                      </m:r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2193" y="1391223"/>
                <a:ext cx="486030" cy="46166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ovéPole 53"/>
              <p:cNvSpPr txBox="1"/>
              <p:nvPr/>
            </p:nvSpPr>
            <p:spPr>
              <a:xfrm>
                <a:off x="3813180" y="3153738"/>
                <a:ext cx="48603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𝐁</m:t>
                      </m:r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3180" y="3153738"/>
                <a:ext cx="486030" cy="46166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2813331" y="1406815"/>
                <a:ext cx="77348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=</m:t>
                      </m:r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𝐂</m:t>
                      </m:r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13331" y="1406815"/>
                <a:ext cx="773481" cy="4616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5498966" y="5814717"/>
                <a:ext cx="498855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𝐃</m:t>
                      </m:r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98966" y="5814717"/>
                <a:ext cx="498855" cy="46166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2862018" y="1868480"/>
                <a:ext cx="2097561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rgbClr val="FF0000"/>
                          </a:solidFill>
                          <a:effectLst/>
                          <a:latin typeface="Cambria Math"/>
                        </a:rPr>
                        <m:t>𝒚</m:t>
                      </m:r>
                      <m:r>
                        <a:rPr lang="cs-CZ" sz="2800" b="1">
                          <a:solidFill>
                            <a:srgbClr val="FF0000"/>
                          </a:solidFill>
                          <a:effectLst/>
                          <a:latin typeface="Cambria Math"/>
                        </a:rPr>
                        <m:t>=</m:t>
                      </m:r>
                      <m:r>
                        <a:rPr lang="cs-CZ" sz="2800" b="1" i="1" dirty="0">
                          <a:solidFill>
                            <a:srgbClr val="FF0000"/>
                          </a:solidFill>
                          <a:effectLst/>
                          <a:latin typeface="Cambria Math"/>
                        </a:rPr>
                        <m:t>𝟑</m:t>
                      </m:r>
                      <m:r>
                        <a:rPr lang="cs-CZ" sz="2800" b="1" i="1" dirty="0">
                          <a:solidFill>
                            <a:srgbClr val="FF0000"/>
                          </a:solidFill>
                          <a:effectLst/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800" b="1" i="1" dirty="0">
                              <a:solidFill>
                                <a:srgbClr val="FF0000"/>
                              </a:solidFill>
                              <a:effectLst/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>
                              <a:solidFill>
                                <a:srgbClr val="FF0000"/>
                              </a:solidFill>
                              <a:effectLst/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>
                              <a:solidFill>
                                <a:srgbClr val="FF0000"/>
                              </a:solidFill>
                              <a:effectLst/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sz="2800" b="1" i="1" dirty="0">
                          <a:solidFill>
                            <a:srgbClr val="FF0000"/>
                          </a:solidFill>
                          <a:effectLst/>
                          <a:latin typeface="Cambria Math"/>
                        </a:rPr>
                        <m:t>𝒙</m:t>
                      </m:r>
                    </m:oMath>
                  </m:oMathPara>
                </a14:m>
                <a:endParaRPr lang="cs-CZ" sz="2800" b="1" dirty="0">
                  <a:solidFill>
                    <a:srgbClr val="FF0000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62018" y="1868480"/>
                <a:ext cx="2097561" cy="8989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5280402" y="5034421"/>
                <a:ext cx="2097561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mbria Math"/>
                        </a:rPr>
                        <m:t>𝒚</m:t>
                      </m:r>
                      <m:r>
                        <a:rPr lang="cs-CZ" sz="2800" b="1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mbria Math"/>
                        </a:rPr>
                        <m:t>=</m:t>
                      </m:r>
                      <m:r>
                        <a:rPr lang="cs-CZ" sz="2800" b="1" i="1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mbria Math"/>
                        </a:rPr>
                        <m:t>𝟑</m:t>
                      </m:r>
                      <m:r>
                        <a:rPr lang="cs-CZ" sz="2800" b="1" i="1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800" b="1" i="1" dirty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effectLst/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effectLst/>
                              <a:latin typeface="Cambria Math"/>
                            </a:rPr>
                            <m:t>𝟔</m:t>
                          </m:r>
                        </m:num>
                        <m:den>
                          <m:r>
                            <a:rPr lang="cs-CZ" sz="2800" b="1" i="1" dirty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effectLst/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sz="2800" b="1" i="1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mbria Math"/>
                        </a:rPr>
                        <m:t>𝒙</m:t>
                      </m:r>
                    </m:oMath>
                  </m:oMathPara>
                </a14:m>
                <a:endParaRPr lang="cs-CZ" sz="2800" b="1" dirty="0">
                  <a:solidFill>
                    <a:schemeClr val="accent4">
                      <a:lumMod val="50000"/>
                    </a:schemeClr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80402" y="5034421"/>
                <a:ext cx="2097561" cy="89896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9" name="Obdélníkový popisek 58"/>
          <p:cNvSpPr/>
          <p:nvPr/>
        </p:nvSpPr>
        <p:spPr>
          <a:xfrm>
            <a:off x="3503321" y="254016"/>
            <a:ext cx="5374413" cy="1092203"/>
          </a:xfrm>
          <a:prstGeom prst="wedgeRectCallout">
            <a:avLst>
              <a:gd name="adj1" fmla="val -25037"/>
              <a:gd name="adj2" fmla="val 44940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Obě přímky splývají. Řešením jsou všechny body ležící na přímkách.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0" name="Obdélníkový popisek 59"/>
          <p:cNvSpPr/>
          <p:nvPr/>
        </p:nvSpPr>
        <p:spPr>
          <a:xfrm>
            <a:off x="4959579" y="2767444"/>
            <a:ext cx="3859630" cy="779265"/>
          </a:xfrm>
          <a:prstGeom prst="wedgeRectCallout">
            <a:avLst>
              <a:gd name="adj1" fmla="val -25037"/>
              <a:gd name="adj2" fmla="val 44940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Soustava rovnic má nekonečně mnoho řešení.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4" name="Zástupný symbol pro obsah 2"/>
          <p:cNvSpPr>
            <a:spLocks noGrp="1"/>
          </p:cNvSpPr>
          <p:nvPr/>
        </p:nvSpPr>
        <p:spPr>
          <a:xfrm>
            <a:off x="1796436" y="5708951"/>
            <a:ext cx="56453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spc="-150" dirty="0" smtClean="0">
                <a:cs typeface="Calibri" pitchFamily="34" charset="0"/>
              </a:rPr>
              <a:t>-3</a:t>
            </a:r>
          </a:p>
        </p:txBody>
      </p:sp>
      <p:cxnSp>
        <p:nvCxnSpPr>
          <p:cNvPr id="70" name="Přímá spojnice 69"/>
          <p:cNvCxnSpPr/>
          <p:nvPr/>
        </p:nvCxnSpPr>
        <p:spPr>
          <a:xfrm flipH="1" flipV="1">
            <a:off x="2358750" y="1659731"/>
            <a:ext cx="3104099" cy="4677339"/>
          </a:xfrm>
          <a:prstGeom prst="line">
            <a:avLst/>
          </a:prstGeom>
          <a:ln w="38100">
            <a:solidFill>
              <a:schemeClr val="accent4">
                <a:lumMod val="5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6" name="Picture 4" descr="C:\Users\spravce\AppData\Local\Microsoft\Windows\Temporary Internet Files\Content.IE5\BL96J1IA\MC900438000[9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9182" y="3748084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5645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/>
      <p:bldP spid="54" grpId="0"/>
      <p:bldP spid="55" grpId="0"/>
      <p:bldP spid="56" grpId="0"/>
      <p:bldP spid="57" grpId="0"/>
      <p:bldP spid="58" grpId="0"/>
      <p:bldP spid="59" grpId="0" animBg="1"/>
      <p:bldP spid="6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2792" y="624537"/>
            <a:ext cx="8913360" cy="1503288"/>
          </a:xfrm>
          <a:prstGeom prst="roundRect">
            <a:avLst>
              <a:gd name="adj" fmla="val 6887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57200" y="687664"/>
            <a:ext cx="7465630" cy="648073"/>
          </a:xfrm>
          <a:prstGeom prst="rect">
            <a:avLst/>
          </a:prstGeom>
        </p:spPr>
        <p:txBody>
          <a:bodyPr vert="horz">
            <a:normAutofit fontScale="925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/>
              <a:t>1) Řešte graficky soustavu lineárních rovnic:</a:t>
            </a:r>
            <a:endParaRPr lang="cs-CZ" sz="2800" b="1" dirty="0" smtClean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2800" b="1" dirty="0"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693416" y="993992"/>
                <a:ext cx="2998641" cy="5757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(1)    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–2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𝑦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=0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3416" y="993992"/>
                <a:ext cx="2998641" cy="575799"/>
              </a:xfrm>
              <a:prstGeom prst="rect">
                <a:avLst/>
              </a:prstGeom>
              <a:blipFill rotWithShape="1">
                <a:blip r:embed="rId2"/>
                <a:stretch>
                  <a:fillRect l="-4268" t="-1053" b="-284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708294" y="1506311"/>
                <a:ext cx="301659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/>
                  </a:rPr>
                  <a:t>(2)    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+ 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𝑦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=6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8294" y="1506311"/>
                <a:ext cx="3016595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4040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aoblený obdélník 5"/>
          <p:cNvSpPr/>
          <p:nvPr/>
        </p:nvSpPr>
        <p:spPr>
          <a:xfrm>
            <a:off x="123136" y="53505"/>
            <a:ext cx="8913360" cy="567184"/>
          </a:xfrm>
          <a:prstGeom prst="roundRect">
            <a:avLst>
              <a:gd name="adj" fmla="val 6887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467544" y="116631"/>
            <a:ext cx="7465630" cy="64807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/>
              <a:t>Příklady pro samostatné procvičení:</a:t>
            </a:r>
            <a:endParaRPr lang="cs-CZ" sz="2800" b="1" dirty="0" smtClean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28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02448" y="2675328"/>
            <a:ext cx="8913360" cy="1498274"/>
          </a:xfrm>
          <a:prstGeom prst="roundRect">
            <a:avLst>
              <a:gd name="adj" fmla="val 6887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446856" y="2738455"/>
            <a:ext cx="7465630" cy="648073"/>
          </a:xfrm>
          <a:prstGeom prst="rect">
            <a:avLst/>
          </a:prstGeom>
        </p:spPr>
        <p:txBody>
          <a:bodyPr vert="horz">
            <a:normAutofit fontScale="925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/>
              <a:t>2) Řešte graficky soustavu lineárních rovnic:</a:t>
            </a:r>
            <a:endParaRPr lang="cs-CZ" sz="2800" b="1" dirty="0" smtClean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2800" b="1" dirty="0"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669504" y="3138063"/>
                <a:ext cx="337566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(1)    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2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𝑦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−8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69504" y="3138063"/>
                <a:ext cx="3375668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3791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684382" y="3650382"/>
                <a:ext cx="301659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/>
                  </a:rPr>
                  <a:t>(2)    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− 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𝑦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=2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84382" y="3650382"/>
                <a:ext cx="3016595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4040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Zaoblený obdélník 13"/>
          <p:cNvSpPr/>
          <p:nvPr/>
        </p:nvSpPr>
        <p:spPr>
          <a:xfrm>
            <a:off x="112792" y="4691894"/>
            <a:ext cx="8913360" cy="1615376"/>
          </a:xfrm>
          <a:prstGeom prst="roundRect">
            <a:avLst>
              <a:gd name="adj" fmla="val 6887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457200" y="4755021"/>
            <a:ext cx="7465630" cy="648073"/>
          </a:xfrm>
          <a:prstGeom prst="rect">
            <a:avLst/>
          </a:prstGeom>
        </p:spPr>
        <p:txBody>
          <a:bodyPr vert="horz">
            <a:normAutofit fontScale="925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/>
              <a:t>3</a:t>
            </a:r>
            <a:r>
              <a:rPr lang="cs-CZ" sz="2800" b="1" dirty="0" smtClean="0"/>
              <a:t>) Řešte graficky soustavu lineárních rovnic:</a:t>
            </a:r>
            <a:endParaRPr lang="cs-CZ" sz="2800" b="1" dirty="0" smtClean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2800" b="1" dirty="0"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679848" y="5154629"/>
                <a:ext cx="310796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(1)    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3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𝑦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1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9848" y="5154629"/>
                <a:ext cx="3107967" cy="523220"/>
              </a:xfrm>
              <a:prstGeom prst="rect">
                <a:avLst/>
              </a:prstGeom>
              <a:blipFill rotWithShape="1">
                <a:blip r:embed="rId6"/>
                <a:stretch>
                  <a:fillRect l="-4126" t="-10588" b="-341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694726" y="5666948"/>
                <a:ext cx="333559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/>
                  </a:rPr>
                  <a:t>(2)     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7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−3 =2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𝑦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4726" y="5666948"/>
                <a:ext cx="3335593" cy="523220"/>
              </a:xfrm>
              <a:prstGeom prst="rect">
                <a:avLst/>
              </a:prstGeom>
              <a:blipFill rotWithShape="1">
                <a:blip r:embed="rId7"/>
                <a:stretch>
                  <a:fillRect l="-3656" t="-10588" b="-341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Vývojový diagram: postup 17"/>
              <p:cNvSpPr/>
              <p:nvPr/>
            </p:nvSpPr>
            <p:spPr>
              <a:xfrm>
                <a:off x="112792" y="2071653"/>
                <a:ext cx="8913360" cy="570363"/>
              </a:xfrm>
              <a:prstGeom prst="flowChartProcess">
                <a:avLst/>
              </a:prstGeom>
              <a:solidFill>
                <a:schemeClr val="tx1">
                  <a:lumMod val="95000"/>
                  <a:lumOff val="5000"/>
                </a:schemeClr>
              </a:solidFill>
              <a:ln w="5080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glow" dir="t"/>
              </a:scene3d>
              <a:sp3d>
                <a:bevelT w="215900" h="2032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dirty="0" smtClean="0">
                    <a:solidFill>
                      <a:srgbClr val="FFFF00"/>
                    </a:solidFill>
                  </a:rPr>
                  <a:t>Řešení:   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800" b="0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4;2</m:t>
                        </m:r>
                      </m:e>
                    </m:d>
                  </m:oMath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8" name="Vývojový diagram: postup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792" y="2071653"/>
                <a:ext cx="8913360" cy="570363"/>
              </a:xfrm>
              <a:prstGeom prst="flowChartProcess">
                <a:avLst/>
              </a:prstGeom>
              <a:blipFill rotWithShape="1">
                <a:blip r:embed="rId8"/>
                <a:stretch>
                  <a:fillRect l="-949" b="-16822"/>
                </a:stretch>
              </a:blipFill>
              <a:ln w="50800">
                <a:solidFill>
                  <a:schemeClr val="bg1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Vývojový diagram: postup 18"/>
              <p:cNvSpPr/>
              <p:nvPr/>
            </p:nvSpPr>
            <p:spPr>
              <a:xfrm>
                <a:off x="112792" y="4157330"/>
                <a:ext cx="8913360" cy="570363"/>
              </a:xfrm>
              <a:prstGeom prst="flowChartProcess">
                <a:avLst/>
              </a:prstGeom>
              <a:solidFill>
                <a:schemeClr val="tx1">
                  <a:lumMod val="95000"/>
                  <a:lumOff val="5000"/>
                </a:schemeClr>
              </a:solidFill>
              <a:ln w="5080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glow" dir="t"/>
              </a:scene3d>
              <a:sp3d>
                <a:bevelT w="215900" h="2032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dirty="0" smtClean="0">
                    <a:solidFill>
                      <a:srgbClr val="FFFF00"/>
                    </a:solidFill>
                  </a:rPr>
                  <a:t>Řešení:   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800" b="0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−2;−4</m:t>
                        </m:r>
                      </m:e>
                    </m:d>
                  </m:oMath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9" name="Vývojový diagram: postup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792" y="4157330"/>
                <a:ext cx="8913360" cy="570363"/>
              </a:xfrm>
              <a:prstGeom prst="flowChartProcess">
                <a:avLst/>
              </a:prstGeom>
              <a:blipFill rotWithShape="1">
                <a:blip r:embed="rId9"/>
                <a:stretch>
                  <a:fillRect l="-949" b="-16822"/>
                </a:stretch>
              </a:blipFill>
              <a:ln w="50800">
                <a:solidFill>
                  <a:schemeClr val="bg1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Vývojový diagram: postup 19"/>
              <p:cNvSpPr/>
              <p:nvPr/>
            </p:nvSpPr>
            <p:spPr>
              <a:xfrm>
                <a:off x="141888" y="6190168"/>
                <a:ext cx="8913360" cy="570363"/>
              </a:xfrm>
              <a:prstGeom prst="flowChartProcess">
                <a:avLst/>
              </a:prstGeom>
              <a:solidFill>
                <a:schemeClr val="tx1">
                  <a:lumMod val="95000"/>
                  <a:lumOff val="5000"/>
                </a:schemeClr>
              </a:solidFill>
              <a:ln w="5080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glow" dir="t"/>
              </a:scene3d>
              <a:sp3d>
                <a:bevelT w="215900" h="2032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dirty="0" smtClean="0">
                    <a:solidFill>
                      <a:srgbClr val="FFFF00"/>
                    </a:solidFill>
                  </a:rPr>
                  <a:t>Řešení:   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800" b="0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1;2</m:t>
                        </m:r>
                      </m:e>
                    </m:d>
                  </m:oMath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20" name="Vývojový diagram: postup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1888" y="6190168"/>
                <a:ext cx="8913360" cy="570363"/>
              </a:xfrm>
              <a:prstGeom prst="flowChartProcess">
                <a:avLst/>
              </a:prstGeom>
              <a:blipFill rotWithShape="1">
                <a:blip r:embed="rId10"/>
                <a:stretch>
                  <a:fillRect l="-949" b="-16822"/>
                </a:stretch>
              </a:blipFill>
              <a:ln w="50800">
                <a:solidFill>
                  <a:schemeClr val="bg1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0BASIBLT\MC900437791[10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4168" y="5079057"/>
            <a:ext cx="1976635" cy="1620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6699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11" grpId="0"/>
      <p:bldP spid="12" grpId="0"/>
      <p:bldP spid="13" grpId="0"/>
      <p:bldP spid="15" grpId="0"/>
      <p:bldP spid="16" grpId="0"/>
      <p:bldP spid="17" grpId="0"/>
      <p:bldP spid="18" grpId="0" animBg="1"/>
      <p:bldP spid="19" grpId="0" animBg="1"/>
      <p:bldP spid="2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5528" y="135797"/>
            <a:ext cx="8913360" cy="1583376"/>
          </a:xfrm>
          <a:prstGeom prst="roundRect">
            <a:avLst>
              <a:gd name="adj" fmla="val 6887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59936" y="198924"/>
            <a:ext cx="7465630" cy="648073"/>
          </a:xfrm>
          <a:prstGeom prst="rect">
            <a:avLst/>
          </a:prstGeom>
        </p:spPr>
        <p:txBody>
          <a:bodyPr vert="horz">
            <a:normAutofit fontScale="925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/>
              <a:t>4</a:t>
            </a:r>
            <a:r>
              <a:rPr lang="cs-CZ" sz="2800" b="1" dirty="0" smtClean="0"/>
              <a:t>) Řešte graficky soustavu lineárních rovnic:</a:t>
            </a:r>
            <a:endParaRPr lang="cs-CZ" sz="2800" b="1" dirty="0" smtClean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2800" b="1" dirty="0"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696152" y="505252"/>
                <a:ext cx="330673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(1)    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2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+3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𝑦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</m:t>
                    </m:r>
                    <m:r>
                      <a:rPr lang="cs-CZ" sz="2800" b="0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8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6152" y="505252"/>
                <a:ext cx="3306739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3683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ovéPole 4"/>
              <p:cNvSpPr txBox="1"/>
              <p:nvPr/>
            </p:nvSpPr>
            <p:spPr>
              <a:xfrm>
                <a:off x="1735934" y="927485"/>
                <a:ext cx="3654398" cy="70160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/>
                  </a:rPr>
                  <a:t>(2)     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3+</m:t>
                    </m:r>
                    <m:r>
                      <m:rPr>
                        <m:sty m:val="p"/>
                      </m:rPr>
                      <a:rPr lang="cs-CZ" sz="2800" b="0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x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+</m:t>
                    </m:r>
                    <m:f>
                      <m:fPr>
                        <m:ctrlPr>
                          <a:rPr lang="cs-CZ" sz="280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3</m:t>
                        </m:r>
                        <m:r>
                          <a:rPr lang="cs-CZ" sz="28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𝑦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0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5934" y="927485"/>
                <a:ext cx="3654398" cy="701602"/>
              </a:xfrm>
              <a:prstGeom prst="rect">
                <a:avLst/>
              </a:prstGeom>
              <a:blipFill rotWithShape="1">
                <a:blip r:embed="rId3"/>
                <a:stretch>
                  <a:fillRect l="-3506" b="-104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aoblený obdélník 7"/>
          <p:cNvSpPr/>
          <p:nvPr/>
        </p:nvSpPr>
        <p:spPr>
          <a:xfrm>
            <a:off x="105184" y="2225349"/>
            <a:ext cx="8913360" cy="1676656"/>
          </a:xfrm>
          <a:prstGeom prst="roundRect">
            <a:avLst>
              <a:gd name="adj" fmla="val 6887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449592" y="2288476"/>
            <a:ext cx="7465630" cy="648073"/>
          </a:xfrm>
          <a:prstGeom prst="rect">
            <a:avLst/>
          </a:prstGeom>
        </p:spPr>
        <p:txBody>
          <a:bodyPr vert="horz">
            <a:normAutofit fontScale="925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/>
              <a:t>5</a:t>
            </a:r>
            <a:r>
              <a:rPr lang="cs-CZ" sz="2800" b="1" dirty="0" smtClean="0"/>
              <a:t>) Řešte graficky soustavu lineárních rovnic:</a:t>
            </a:r>
            <a:endParaRPr lang="cs-CZ" sz="2800" b="1" dirty="0" smtClean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2800" b="1" dirty="0"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672240" y="2688084"/>
                <a:ext cx="310796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(1)    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2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𝑦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</m:t>
                    </m:r>
                    <m:r>
                      <a:rPr lang="cs-CZ" sz="2800" b="0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1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2240" y="2688084"/>
                <a:ext cx="3107967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3922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710889" y="3104754"/>
                <a:ext cx="3295774" cy="70160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/>
                  </a:rPr>
                  <a:t>(2)    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28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𝑦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</m:t>
                    </m:r>
                    <m:f>
                      <m:fPr>
                        <m:ctrlPr>
                          <a:rPr lang="cs-CZ" sz="280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3</m:t>
                        </m:r>
                        <m:r>
                          <a:rPr lang="cs-CZ" sz="28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𝑦</m:t>
                        </m:r>
                        <m:r>
                          <a:rPr lang="cs-CZ" sz="28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+2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10889" y="3104754"/>
                <a:ext cx="3295774" cy="701602"/>
              </a:xfrm>
              <a:prstGeom prst="rect">
                <a:avLst/>
              </a:prstGeom>
              <a:blipFill rotWithShape="1">
                <a:blip r:embed="rId5"/>
                <a:stretch>
                  <a:fillRect l="-3889" b="-104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Zaoblený obdélník 11"/>
          <p:cNvSpPr/>
          <p:nvPr/>
        </p:nvSpPr>
        <p:spPr>
          <a:xfrm>
            <a:off x="115528" y="4472063"/>
            <a:ext cx="8913360" cy="1615376"/>
          </a:xfrm>
          <a:prstGeom prst="roundRect">
            <a:avLst>
              <a:gd name="adj" fmla="val 6887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459936" y="4535190"/>
            <a:ext cx="7465630" cy="648073"/>
          </a:xfrm>
          <a:prstGeom prst="rect">
            <a:avLst/>
          </a:prstGeom>
        </p:spPr>
        <p:txBody>
          <a:bodyPr vert="horz">
            <a:normAutofit fontScale="925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/>
              <a:t>6) Řešte graficky soustavu lineárních rovnic:</a:t>
            </a:r>
            <a:endParaRPr lang="cs-CZ" sz="2800" b="1" dirty="0" smtClean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2800" b="1" dirty="0"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682584" y="4934798"/>
                <a:ext cx="337566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(1)    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+2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𝑦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−1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82584" y="4934798"/>
                <a:ext cx="3375668" cy="523220"/>
              </a:xfrm>
              <a:prstGeom prst="rect">
                <a:avLst/>
              </a:prstGeom>
              <a:blipFill rotWithShape="1">
                <a:blip r:embed="rId6"/>
                <a:stretch>
                  <a:fillRect l="-3610" t="-10588" b="-341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697462" y="5447117"/>
                <a:ext cx="380206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/>
                  </a:rPr>
                  <a:t>(2)      </a:t>
                </a:r>
                <a14:m>
                  <m:oMath xmlns:m="http://schemas.openxmlformats.org/officeDocument/2006/math">
                    <m:r>
                      <a:rPr lang="cs-CZ" sz="2800" dirty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3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−2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𝑦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−11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7462" y="5447117"/>
                <a:ext cx="3802066" cy="523220"/>
              </a:xfrm>
              <a:prstGeom prst="rect">
                <a:avLst/>
              </a:prstGeom>
              <a:blipFill rotWithShape="1">
                <a:blip r:embed="rId7"/>
                <a:stretch>
                  <a:fillRect l="-3205" t="-10588" b="-341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Vývojový diagram: postup 15"/>
              <p:cNvSpPr/>
              <p:nvPr/>
            </p:nvSpPr>
            <p:spPr>
              <a:xfrm>
                <a:off x="106524" y="1629087"/>
                <a:ext cx="8913360" cy="570363"/>
              </a:xfrm>
              <a:prstGeom prst="flowChartProcess">
                <a:avLst/>
              </a:prstGeom>
              <a:solidFill>
                <a:schemeClr val="tx1">
                  <a:lumMod val="95000"/>
                  <a:lumOff val="5000"/>
                </a:schemeClr>
              </a:solidFill>
              <a:ln w="5080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glow" dir="t"/>
              </a:scene3d>
              <a:sp3d>
                <a:bevelT w="215900" h="2032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dirty="0" smtClean="0">
                    <a:solidFill>
                      <a:srgbClr val="FFFF00"/>
                    </a:solidFill>
                  </a:rPr>
                  <a:t>Řešení:  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𝑛𝑒𝑚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á ř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𝑒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š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𝑒𝑛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í</m:t>
                    </m:r>
                  </m:oMath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6" name="Vývojový diagram: postup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524" y="1629087"/>
                <a:ext cx="8913360" cy="570363"/>
              </a:xfrm>
              <a:prstGeom prst="flowChartProcess">
                <a:avLst/>
              </a:prstGeom>
              <a:blipFill rotWithShape="1">
                <a:blip r:embed="rId8"/>
                <a:stretch>
                  <a:fillRect l="-949" b="-17925"/>
                </a:stretch>
              </a:blipFill>
              <a:ln w="50800">
                <a:solidFill>
                  <a:schemeClr val="bg1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Vývojový diagram: postup 16"/>
              <p:cNvSpPr/>
              <p:nvPr/>
            </p:nvSpPr>
            <p:spPr>
              <a:xfrm>
                <a:off x="115528" y="3896300"/>
                <a:ext cx="8913360" cy="570363"/>
              </a:xfrm>
              <a:prstGeom prst="flowChartProcess">
                <a:avLst/>
              </a:prstGeom>
              <a:solidFill>
                <a:schemeClr val="tx1">
                  <a:lumMod val="95000"/>
                  <a:lumOff val="5000"/>
                </a:schemeClr>
              </a:solidFill>
              <a:ln w="5080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glow" dir="t"/>
              </a:scene3d>
              <a:sp3d>
                <a:bevelT w="215900" h="2032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dirty="0" smtClean="0">
                    <a:solidFill>
                      <a:srgbClr val="FFFF00"/>
                    </a:solidFill>
                  </a:rPr>
                  <a:t>Řešení:  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𝑛𝑒𝑘𝑜𝑛𝑒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č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𝑛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ě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𝑚𝑛𝑜h𝑜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ř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𝑒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š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𝑒𝑛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í</m:t>
                    </m:r>
                  </m:oMath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7" name="Vývojový diagram: postup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528" y="3896300"/>
                <a:ext cx="8913360" cy="570363"/>
              </a:xfrm>
              <a:prstGeom prst="flowChartProcess">
                <a:avLst/>
              </a:prstGeom>
              <a:blipFill rotWithShape="1">
                <a:blip r:embed="rId9"/>
                <a:stretch>
                  <a:fillRect l="-949" b="-16822"/>
                </a:stretch>
              </a:blipFill>
              <a:ln w="50800">
                <a:solidFill>
                  <a:schemeClr val="bg1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Vývojový diagram: postup 17"/>
              <p:cNvSpPr/>
              <p:nvPr/>
            </p:nvSpPr>
            <p:spPr>
              <a:xfrm>
                <a:off x="144624" y="5970337"/>
                <a:ext cx="8913360" cy="570363"/>
              </a:xfrm>
              <a:prstGeom prst="flowChartProcess">
                <a:avLst/>
              </a:prstGeom>
              <a:solidFill>
                <a:schemeClr val="tx1">
                  <a:lumMod val="95000"/>
                  <a:lumOff val="5000"/>
                </a:schemeClr>
              </a:solidFill>
              <a:ln w="5080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glow" dir="t"/>
              </a:scene3d>
              <a:sp3d>
                <a:bevelT w="215900" h="2032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dirty="0" smtClean="0">
                    <a:solidFill>
                      <a:srgbClr val="FFFF00"/>
                    </a:solidFill>
                  </a:rPr>
                  <a:t>Řešení:   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800" b="0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−3;1</m:t>
                        </m:r>
                      </m:e>
                    </m:d>
                  </m:oMath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8" name="Vývojový diagram: postup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624" y="5970337"/>
                <a:ext cx="8913360" cy="570363"/>
              </a:xfrm>
              <a:prstGeom prst="flowChartProcess">
                <a:avLst/>
              </a:prstGeom>
              <a:blipFill rotWithShape="1">
                <a:blip r:embed="rId10"/>
                <a:stretch>
                  <a:fillRect l="-949" b="-16822"/>
                </a:stretch>
              </a:blipFill>
              <a:ln w="50800">
                <a:solidFill>
                  <a:schemeClr val="bg1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0BASIBLT\MC900437791[10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7513" y="4938713"/>
            <a:ext cx="2124967" cy="1741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2971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9" grpId="0"/>
      <p:bldP spid="10" grpId="0"/>
      <p:bldP spid="11" grpId="0"/>
      <p:bldP spid="13" grpId="0"/>
      <p:bldP spid="14" grpId="0"/>
      <p:bldP spid="15" grpId="0"/>
      <p:bldP spid="16" grpId="0" animBg="1"/>
      <p:bldP spid="17" grpId="0" animBg="1"/>
      <p:bldP spid="1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0094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88612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728</TotalTime>
  <Words>1161</Words>
  <Application>Microsoft Office PowerPoint</Application>
  <PresentationFormat>Předvádění na obrazovce (4:3)</PresentationFormat>
  <Paragraphs>230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134</cp:revision>
  <dcterms:created xsi:type="dcterms:W3CDTF">2012-04-23T18:25:05Z</dcterms:created>
  <dcterms:modified xsi:type="dcterms:W3CDTF">2013-03-25T15:33:22Z</dcterms:modified>
</cp:coreProperties>
</file>