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2"/>
  </p:notesMasterIdLst>
  <p:sldIdLst>
    <p:sldId id="269" r:id="rId2"/>
    <p:sldId id="268" r:id="rId3"/>
    <p:sldId id="288" r:id="rId4"/>
    <p:sldId id="289" r:id="rId5"/>
    <p:sldId id="295" r:id="rId6"/>
    <p:sldId id="290" r:id="rId7"/>
    <p:sldId id="292" r:id="rId8"/>
    <p:sldId id="280" r:id="rId9"/>
    <p:sldId id="287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FD2F"/>
    <a:srgbClr val="CCFF33"/>
    <a:srgbClr val="99FF33"/>
    <a:srgbClr val="497002"/>
    <a:srgbClr val="206E04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34" y="-10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F7B1B-2CE1-455B-B1BF-0E9DF46149B3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6D46-B826-4A68-88EA-FB31053D734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3828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DA661B3-DB16-40EB-B3BF-97D15FED7AFE}" type="datetimeFigureOut">
              <a:rPr lang="cs-CZ" smtClean="0"/>
              <a:pPr/>
              <a:t>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292246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20468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5873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7988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 dirty="0"/>
              <a:t>: </a:t>
            </a:r>
            <a:r>
              <a:rPr lang="cs-CZ" sz="2800" dirty="0" smtClean="0"/>
              <a:t>VY_32_INOVACE_05_01_M6_Hanak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7997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32624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TÉMA</a:t>
            </a:r>
            <a:r>
              <a:rPr lang="cs-CZ" sz="2800" dirty="0"/>
              <a:t>: </a:t>
            </a:r>
            <a:r>
              <a:rPr lang="cs-CZ" sz="2800" dirty="0" smtClean="0"/>
              <a:t>Dělitelnost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228748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tx1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Název projektu: </a:t>
            </a:r>
            <a:r>
              <a:rPr lang="cs-CZ" sz="1600" dirty="0" smtClean="0">
                <a:solidFill>
                  <a:schemeClr val="tx1"/>
                </a:solidFill>
              </a:rPr>
              <a:t>Škola hrou</a:t>
            </a:r>
            <a:endParaRPr lang="cs-CZ" sz="1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tx1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79043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OBSAH</a:t>
            </a:r>
            <a:r>
              <a:rPr lang="cs-CZ" sz="2800" dirty="0"/>
              <a:t>: </a:t>
            </a:r>
            <a:r>
              <a:rPr lang="cs-CZ" sz="2800" dirty="0" smtClean="0"/>
              <a:t>Prvočísla, čísla složená a </a:t>
            </a:r>
            <a:r>
              <a:rPr lang="cs-CZ" sz="2800" dirty="0" err="1" smtClean="0"/>
              <a:t>prvočinitelé</a:t>
            </a:r>
            <a:endParaRPr lang="cs-CZ" sz="28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2267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370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332352" y="64487"/>
            <a:ext cx="8527119" cy="916241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16131" y="1268760"/>
            <a:ext cx="8609307" cy="540060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3507098" y="-18256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366961" y="1448780"/>
            <a:ext cx="8296498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/>
              <a:t>H</a:t>
            </a:r>
            <a:r>
              <a:rPr lang="cs-CZ" sz="1800" dirty="0" smtClean="0"/>
              <a:t>odina je zaměřena na prvočísla, čísla složená a na rozkládání na součin prvočísel. </a:t>
            </a:r>
            <a:r>
              <a:rPr lang="cs-CZ" sz="1800" dirty="0"/>
              <a:t>Nalezneme zde řešené příklady i příklady pro samostatné procvičení, ke kterým jsou uvedena správná řešení. </a:t>
            </a:r>
          </a:p>
          <a:p>
            <a:pPr algn="just"/>
            <a:r>
              <a:rPr lang="cs-CZ" sz="1800" dirty="0"/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</a:t>
            </a:r>
            <a:r>
              <a:rPr lang="cs-CZ" sz="1800"/>
              <a:t>, </a:t>
            </a:r>
            <a:r>
              <a:rPr lang="cs-CZ" sz="1800" smtClean="0"/>
              <a:t>aby </a:t>
            </a:r>
            <a:r>
              <a:rPr lang="cs-CZ" sz="1800" dirty="0"/>
              <a:t>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/>
          </a:p>
          <a:p>
            <a:pPr marL="0" indent="0" algn="just">
              <a:buNone/>
            </a:pPr>
            <a:endParaRPr lang="cs-CZ" sz="1800" dirty="0"/>
          </a:p>
          <a:p>
            <a:pPr marL="0" indent="0" algn="just">
              <a:buNone/>
            </a:pPr>
            <a:endParaRPr lang="cs-CZ" sz="1800" dirty="0"/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>
              <a:latin typeface="Calibri" pitchFamily="34" charset="0"/>
              <a:cs typeface="Calibri" pitchFamily="34" charset="0"/>
            </a:endParaRP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560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141990" y="1196752"/>
            <a:ext cx="8894506" cy="554461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179512" y="64487"/>
            <a:ext cx="8856984" cy="916241"/>
          </a:xfrm>
          <a:prstGeom prst="roundRect">
            <a:avLst>
              <a:gd name="adj" fmla="val 24231"/>
            </a:avLst>
          </a:prstGeom>
          <a:solidFill>
            <a:srgbClr val="00B0F0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467544" y="1610798"/>
            <a:ext cx="8208912" cy="126014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-662260" y="1700808"/>
            <a:ext cx="2943637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Prvočísla</a:t>
            </a: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987824" y="288581"/>
            <a:ext cx="3600400" cy="4680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/>
              <a:t>Zapamatujte si!!</a:t>
            </a:r>
            <a:endParaRPr lang="cs-CZ" sz="28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561876" y="1700808"/>
            <a:ext cx="849694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      jsou čísla, která mají právě dva dělitele.</a:t>
            </a:r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539552" y="2186862"/>
            <a:ext cx="849694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Mají dělitele pouze číslo jedna a samo sebe.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484787" y="3140968"/>
            <a:ext cx="8208912" cy="128453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-1587657" y="3266982"/>
            <a:ext cx="4595440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Čísla složená</a:t>
            </a: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556795" y="3266982"/>
            <a:ext cx="785812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             jsou čísla, která mají více než dva dělitele.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441506" y="4797318"/>
            <a:ext cx="8208912" cy="128453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513514" y="4923332"/>
            <a:ext cx="785812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Číslo 1 má jen jednoho dělitele. Není tady ani prvočíslo ani číslo složené.</a:t>
            </a:r>
          </a:p>
        </p:txBody>
      </p:sp>
      <p:pic>
        <p:nvPicPr>
          <p:cNvPr id="1026" name="Picture 2" descr="C:\Users\spravce\AppData\Local\Microsoft\Windows\Temporary Internet Files\Content.IE5\BL96J1IA\MC900440428[10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9771" y="3140968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4043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2" grpId="0"/>
      <p:bldP spid="13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23" y="2236198"/>
            <a:ext cx="9102217" cy="446449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0575" y="171445"/>
            <a:ext cx="8925921" cy="1097316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C0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1524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60876" y="260648"/>
            <a:ext cx="8844164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Př.2) Rozložte čísla 75; 61; 105; 124 na prvočinitele. Určete, zda se jedná o prvočíslo nebo číslo složené.</a:t>
            </a:r>
          </a:p>
        </p:txBody>
      </p:sp>
      <p:sp>
        <p:nvSpPr>
          <p:cNvPr id="6" name="Zaoblený obdélník 5"/>
          <p:cNvSpPr/>
          <p:nvPr/>
        </p:nvSpPr>
        <p:spPr>
          <a:xfrm>
            <a:off x="204695" y="1445920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312065" y="1556707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Zaoblený obdélník 33"/>
          <p:cNvSpPr/>
          <p:nvPr/>
        </p:nvSpPr>
        <p:spPr>
          <a:xfrm>
            <a:off x="2823" y="2236198"/>
            <a:ext cx="9102217" cy="446449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5" name="Zaoblený obdélník 34"/>
          <p:cNvSpPr/>
          <p:nvPr/>
        </p:nvSpPr>
        <p:spPr>
          <a:xfrm>
            <a:off x="110575" y="171445"/>
            <a:ext cx="8925921" cy="1097316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C0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1524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6" name="Zástupný symbol pro obsah 2"/>
          <p:cNvSpPr>
            <a:spLocks noGrp="1"/>
          </p:cNvSpPr>
          <p:nvPr/>
        </p:nvSpPr>
        <p:spPr>
          <a:xfrm>
            <a:off x="242389" y="260648"/>
            <a:ext cx="8478584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Př.1) Napište čísla od 1 do 60 a zakroužkujte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všechna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prvočísla</a:t>
            </a:r>
          </a:p>
        </p:txBody>
      </p:sp>
      <p:sp>
        <p:nvSpPr>
          <p:cNvPr id="37" name="Zaoblený obdélník 36"/>
          <p:cNvSpPr/>
          <p:nvPr/>
        </p:nvSpPr>
        <p:spPr>
          <a:xfrm>
            <a:off x="204695" y="1445920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8" name="Zástupný symbol pro obsah 2"/>
          <p:cNvSpPr>
            <a:spLocks noGrp="1"/>
          </p:cNvSpPr>
          <p:nvPr/>
        </p:nvSpPr>
        <p:spPr>
          <a:xfrm>
            <a:off x="311659" y="1535995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9" name="Picture 4" descr="C:\Users\spravce\AppData\Local\Microsoft\Windows\Temporary Internet Files\Content.IE5\HGW68T4R\MC900440450CAUKRVDM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0344" y="778601"/>
            <a:ext cx="1828800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Ovál 39"/>
          <p:cNvSpPr/>
          <p:nvPr/>
        </p:nvSpPr>
        <p:spPr>
          <a:xfrm>
            <a:off x="1911588" y="2450946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936000" y="2438406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3725095" y="2417994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1911592" y="3121518"/>
            <a:ext cx="648779" cy="64549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1911586" y="3797874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113398" y="3042030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5602329" y="2392098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5602328" y="3065514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5565952" y="4384490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7397573" y="3797874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113397" y="4360434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5553619" y="5055062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/>
          <p:cNvSpPr/>
          <p:nvPr/>
        </p:nvSpPr>
        <p:spPr>
          <a:xfrm>
            <a:off x="113398" y="5040000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ál 52"/>
          <p:cNvSpPr/>
          <p:nvPr/>
        </p:nvSpPr>
        <p:spPr>
          <a:xfrm>
            <a:off x="1911585" y="5004000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/>
          <p:cNvSpPr/>
          <p:nvPr/>
        </p:nvSpPr>
        <p:spPr>
          <a:xfrm>
            <a:off x="1911592" y="5670356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Ovál 54"/>
          <p:cNvSpPr/>
          <p:nvPr/>
        </p:nvSpPr>
        <p:spPr>
          <a:xfrm>
            <a:off x="7418060" y="5670356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vál 55"/>
          <p:cNvSpPr/>
          <p:nvPr/>
        </p:nvSpPr>
        <p:spPr>
          <a:xfrm>
            <a:off x="7397573" y="3108978"/>
            <a:ext cx="648783" cy="670572"/>
          </a:xfrm>
          <a:prstGeom prst="ellipse">
            <a:avLst/>
          </a:prstGeom>
          <a:solidFill>
            <a:srgbClr val="FFFF00"/>
          </a:solidFill>
          <a:ln w="2222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Zástupný symbol pro obsah 2"/>
          <p:cNvSpPr>
            <a:spLocks noGrp="1"/>
          </p:cNvSpPr>
          <p:nvPr/>
        </p:nvSpPr>
        <p:spPr>
          <a:xfrm>
            <a:off x="113398" y="2380214"/>
            <a:ext cx="8991642" cy="396044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	2	 3	 4</a:t>
            </a:r>
            <a:r>
              <a:rPr lang="cs-CZ" sz="28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 5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 6	 7	 8	 9	10</a:t>
            </a:r>
            <a:b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11	12	13	14	15	16	17	18	19	20</a:t>
            </a:r>
            <a:b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21	22	23	24	25	26	27	28	29	30</a:t>
            </a:r>
            <a:b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31	32	33	34	35	36	37	38	39	40</a:t>
            </a:r>
            <a:b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41	42	43	44	45	46	47	48	49	50</a:t>
            </a:r>
            <a:b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51	52	53	54	55	56	57	58	59	60</a:t>
            </a:r>
          </a:p>
        </p:txBody>
      </p:sp>
    </p:spTree>
    <p:extLst>
      <p:ext uri="{BB962C8B-B14F-4D97-AF65-F5344CB8AC3E}">
        <p14:creationId xmlns:p14="http://schemas.microsoft.com/office/powerpoint/2010/main" xmlns="" val="876637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8" grpId="0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0575" y="2218398"/>
            <a:ext cx="8925921" cy="4522969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0575" y="32668"/>
            <a:ext cx="8925921" cy="1545674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C0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1524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60876" y="121872"/>
            <a:ext cx="8844164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Př.2) Určete počet dělitelů u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čísel 13; 15; 18;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20; 23 a podle toho rozhodněte, které z čísel jsou prvočísla nebo čísla složená.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96817" y="1586520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04187" y="1697307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86099" y="2430716"/>
            <a:ext cx="4308548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13 má dělitele čísla  1;13</a:t>
            </a:r>
          </a:p>
        </p:txBody>
      </p:sp>
      <p:cxnSp>
        <p:nvCxnSpPr>
          <p:cNvPr id="21" name="Přímá spojnice 20"/>
          <p:cNvCxnSpPr/>
          <p:nvPr/>
        </p:nvCxnSpPr>
        <p:spPr>
          <a:xfrm>
            <a:off x="110575" y="3090960"/>
            <a:ext cx="84263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181491" y="3972928"/>
            <a:ext cx="84263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délníkový popisek 23"/>
          <p:cNvSpPr/>
          <p:nvPr/>
        </p:nvSpPr>
        <p:spPr>
          <a:xfrm>
            <a:off x="6775919" y="2288466"/>
            <a:ext cx="2232349" cy="626538"/>
          </a:xfrm>
          <a:prstGeom prst="wedgeRectCallout">
            <a:avLst>
              <a:gd name="adj1" fmla="val -48232"/>
              <a:gd name="adj2" fmla="val -13786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Prvočíslo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25" name="Obdélníkový popisek 24"/>
          <p:cNvSpPr/>
          <p:nvPr/>
        </p:nvSpPr>
        <p:spPr>
          <a:xfrm>
            <a:off x="6790484" y="3177044"/>
            <a:ext cx="2232349" cy="655734"/>
          </a:xfrm>
          <a:prstGeom prst="wedgeRectCallout">
            <a:avLst>
              <a:gd name="adj1" fmla="val -49978"/>
              <a:gd name="adj2" fmla="val -23921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Složené číslo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30" name="Šipka doprava se zářezem 29"/>
          <p:cNvSpPr/>
          <p:nvPr/>
        </p:nvSpPr>
        <p:spPr>
          <a:xfrm>
            <a:off x="5662806" y="2572966"/>
            <a:ext cx="980788" cy="34203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96817" y="3288404"/>
            <a:ext cx="526439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15 má dělitele čísla  1; 3; 5; 15</a:t>
            </a:r>
          </a:p>
        </p:txBody>
      </p:sp>
      <p:sp>
        <p:nvSpPr>
          <p:cNvPr id="32" name="Šipka doprava se zářezem 31"/>
          <p:cNvSpPr/>
          <p:nvPr/>
        </p:nvSpPr>
        <p:spPr>
          <a:xfrm>
            <a:off x="5616810" y="3459870"/>
            <a:ext cx="980788" cy="34203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Zástupný symbol pro obsah 2"/>
          <p:cNvSpPr>
            <a:spLocks noGrp="1"/>
          </p:cNvSpPr>
          <p:nvPr/>
        </p:nvSpPr>
        <p:spPr>
          <a:xfrm>
            <a:off x="110575" y="4179839"/>
            <a:ext cx="5963197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18 má dělitele čísla  1; 2; 3; 6; 9; 18</a:t>
            </a:r>
          </a:p>
        </p:txBody>
      </p:sp>
      <p:sp>
        <p:nvSpPr>
          <p:cNvPr id="34" name="Šipka doprava se zářezem 33"/>
          <p:cNvSpPr/>
          <p:nvPr/>
        </p:nvSpPr>
        <p:spPr>
          <a:xfrm>
            <a:off x="5697496" y="4269274"/>
            <a:ext cx="980788" cy="34203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ový popisek 34"/>
          <p:cNvSpPr/>
          <p:nvPr/>
        </p:nvSpPr>
        <p:spPr>
          <a:xfrm>
            <a:off x="6787432" y="4087174"/>
            <a:ext cx="2232349" cy="655734"/>
          </a:xfrm>
          <a:prstGeom prst="wedgeRectCallout">
            <a:avLst>
              <a:gd name="adj1" fmla="val -49978"/>
              <a:gd name="adj2" fmla="val -23921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Složené číslo</a:t>
            </a:r>
            <a:endParaRPr lang="cs-CZ" sz="2800" dirty="0">
              <a:solidFill>
                <a:srgbClr val="FFFF00"/>
              </a:solidFill>
            </a:endParaRPr>
          </a:p>
        </p:txBody>
      </p:sp>
      <p:cxnSp>
        <p:nvCxnSpPr>
          <p:cNvPr id="36" name="Přímá spojnice 35"/>
          <p:cNvCxnSpPr/>
          <p:nvPr/>
        </p:nvCxnSpPr>
        <p:spPr>
          <a:xfrm>
            <a:off x="241876" y="4863915"/>
            <a:ext cx="845311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Zástupný symbol pro obsah 2"/>
          <p:cNvSpPr>
            <a:spLocks noGrp="1"/>
          </p:cNvSpPr>
          <p:nvPr/>
        </p:nvSpPr>
        <p:spPr>
          <a:xfrm>
            <a:off x="138699" y="5120580"/>
            <a:ext cx="5963197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20 má dělitele čísla  1; 2; 4; 5; 10; 20</a:t>
            </a:r>
          </a:p>
        </p:txBody>
      </p:sp>
      <p:sp>
        <p:nvSpPr>
          <p:cNvPr id="38" name="Šipka doprava se zářezem 37"/>
          <p:cNvSpPr/>
          <p:nvPr/>
        </p:nvSpPr>
        <p:spPr>
          <a:xfrm>
            <a:off x="5697496" y="5179227"/>
            <a:ext cx="980788" cy="34203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ový popisek 38"/>
          <p:cNvSpPr/>
          <p:nvPr/>
        </p:nvSpPr>
        <p:spPr>
          <a:xfrm>
            <a:off x="6804147" y="5022379"/>
            <a:ext cx="2232349" cy="655734"/>
          </a:xfrm>
          <a:prstGeom prst="wedgeRectCallout">
            <a:avLst>
              <a:gd name="adj1" fmla="val -49978"/>
              <a:gd name="adj2" fmla="val -23921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Složené číslo</a:t>
            </a:r>
            <a:endParaRPr lang="cs-CZ" sz="2800" dirty="0">
              <a:solidFill>
                <a:srgbClr val="FFFF00"/>
              </a:solidFill>
            </a:endParaRPr>
          </a:p>
        </p:txBody>
      </p:sp>
      <p:cxnSp>
        <p:nvCxnSpPr>
          <p:cNvPr id="45" name="Přímá spojnice 44"/>
          <p:cNvCxnSpPr/>
          <p:nvPr/>
        </p:nvCxnSpPr>
        <p:spPr>
          <a:xfrm>
            <a:off x="337685" y="5804656"/>
            <a:ext cx="8453119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Zástupný symbol pro obsah 2"/>
          <p:cNvSpPr>
            <a:spLocks noGrp="1"/>
          </p:cNvSpPr>
          <p:nvPr/>
        </p:nvSpPr>
        <p:spPr>
          <a:xfrm>
            <a:off x="144007" y="5927607"/>
            <a:ext cx="5963197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23 má dělitele čísla  1; 23</a:t>
            </a:r>
          </a:p>
        </p:txBody>
      </p:sp>
      <p:sp>
        <p:nvSpPr>
          <p:cNvPr id="47" name="Šipka doprava se zářezem 46"/>
          <p:cNvSpPr/>
          <p:nvPr/>
        </p:nvSpPr>
        <p:spPr>
          <a:xfrm>
            <a:off x="5700486" y="6098626"/>
            <a:ext cx="980788" cy="342038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ový popisek 47"/>
          <p:cNvSpPr/>
          <p:nvPr/>
        </p:nvSpPr>
        <p:spPr>
          <a:xfrm>
            <a:off x="6846238" y="5921611"/>
            <a:ext cx="2232349" cy="626538"/>
          </a:xfrm>
          <a:prstGeom prst="wedgeRectCallout">
            <a:avLst>
              <a:gd name="adj1" fmla="val -48232"/>
              <a:gd name="adj2" fmla="val -13786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Prvočíslo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Users\spravce\AppData\Local\Microsoft\Windows\Temporary Internet Files\Content.IE5\BL96J1IA\MC900432485[3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1664" y="1037298"/>
            <a:ext cx="198120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706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24" grpId="0" animBg="1"/>
      <p:bldP spid="25" grpId="0" animBg="1"/>
      <p:bldP spid="30" grpId="0" animBg="1"/>
      <p:bldP spid="31" grpId="0"/>
      <p:bldP spid="32" grpId="0" animBg="1"/>
      <p:bldP spid="33" grpId="0"/>
      <p:bldP spid="34" grpId="0" animBg="1"/>
      <p:bldP spid="35" grpId="0" animBg="1"/>
      <p:bldP spid="37" grpId="0"/>
      <p:bldP spid="38" grpId="0" animBg="1"/>
      <p:bldP spid="39" grpId="0" animBg="1"/>
      <p:bldP spid="46" grpId="0"/>
      <p:bldP spid="47" grpId="0" animBg="1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60751" y="1184176"/>
            <a:ext cx="8894506" cy="554461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79512" y="64487"/>
            <a:ext cx="8856984" cy="916241"/>
          </a:xfrm>
          <a:prstGeom prst="roundRect">
            <a:avLst>
              <a:gd name="adj" fmla="val 24231"/>
            </a:avLst>
          </a:prstGeom>
          <a:solidFill>
            <a:srgbClr val="00B0F0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03214" y="1376158"/>
            <a:ext cx="8297688" cy="167418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987824" y="288581"/>
            <a:ext cx="3600400" cy="46805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/>
              <a:t>Zapamatujte si!!</a:t>
            </a:r>
            <a:endParaRPr lang="cs-CZ" sz="2800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/>
        </p:nvSpPr>
        <p:spPr>
          <a:xfrm>
            <a:off x="549184" y="1466168"/>
            <a:ext cx="849694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Čísla postupně rozkládáme na součin dvou činitelů.</a:t>
            </a: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575222" y="2006228"/>
            <a:ext cx="849694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Pokud to už nelze, nalezli jsme prvočísla, kterým říkáme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prvočinitelé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549184" y="3280572"/>
            <a:ext cx="8208912" cy="128453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671806" y="3468992"/>
            <a:ext cx="785812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Graficky je výhodné a přehledné zapisovat tento rozklad do „stromu“.</a:t>
            </a:r>
          </a:p>
        </p:txBody>
      </p:sp>
      <p:sp>
        <p:nvSpPr>
          <p:cNvPr id="15" name="Zaoblený obdélník 14"/>
          <p:cNvSpPr/>
          <p:nvPr/>
        </p:nvSpPr>
        <p:spPr>
          <a:xfrm>
            <a:off x="590074" y="4778536"/>
            <a:ext cx="8208912" cy="1674800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12696" y="4922552"/>
            <a:ext cx="7968312" cy="13867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ástupný symbol pro obsah 2"/>
          <p:cNvSpPr>
            <a:spLocks noGrp="1"/>
          </p:cNvSpPr>
          <p:nvPr/>
        </p:nvSpPr>
        <p:spPr>
          <a:xfrm>
            <a:off x="969108" y="4922552"/>
            <a:ext cx="2206786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28 =  4  ·  7</a:t>
            </a:r>
          </a:p>
        </p:txBody>
      </p:sp>
      <p:sp>
        <p:nvSpPr>
          <p:cNvPr id="23" name="Zástupný symbol pro obsah 2"/>
          <p:cNvSpPr>
            <a:spLocks noGrp="1"/>
          </p:cNvSpPr>
          <p:nvPr/>
        </p:nvSpPr>
        <p:spPr>
          <a:xfrm>
            <a:off x="1529513" y="5699593"/>
            <a:ext cx="1204898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  ·  2</a:t>
            </a:r>
          </a:p>
        </p:txBody>
      </p:sp>
      <p:grpSp>
        <p:nvGrpSpPr>
          <p:cNvPr id="28" name="Skupina 27"/>
          <p:cNvGrpSpPr/>
          <p:nvPr/>
        </p:nvGrpSpPr>
        <p:grpSpPr>
          <a:xfrm>
            <a:off x="1820139" y="5424267"/>
            <a:ext cx="504724" cy="364722"/>
            <a:chOff x="1820139" y="5424267"/>
            <a:chExt cx="504724" cy="364722"/>
          </a:xfrm>
        </p:grpSpPr>
        <p:cxnSp>
          <p:nvCxnSpPr>
            <p:cNvPr id="19" name="Přímá spojnice 18"/>
            <p:cNvCxnSpPr/>
            <p:nvPr/>
          </p:nvCxnSpPr>
          <p:spPr>
            <a:xfrm>
              <a:off x="2072501" y="5424267"/>
              <a:ext cx="252362" cy="36472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 flipH="1">
              <a:off x="1820139" y="5424267"/>
              <a:ext cx="252362" cy="36472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Zástupný symbol pro obsah 2"/>
          <p:cNvSpPr>
            <a:spLocks noGrp="1"/>
          </p:cNvSpPr>
          <p:nvPr/>
        </p:nvSpPr>
        <p:spPr>
          <a:xfrm>
            <a:off x="3004716" y="4922552"/>
            <a:ext cx="257043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=  2  ·  2  ·  7</a:t>
            </a:r>
          </a:p>
        </p:txBody>
      </p:sp>
      <p:pic>
        <p:nvPicPr>
          <p:cNvPr id="1026" name="Picture 2" descr="C:\Users\spravce\AppData\Local\Microsoft\Windows\Temporary Internet Files\Content.IE5\D1R1SU0N\MC900438000CAQJZ86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922552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9795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3" grpId="0"/>
      <p:bldP spid="17" grpId="0"/>
      <p:bldP spid="23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0575" y="1971837"/>
            <a:ext cx="8925921" cy="4639846"/>
          </a:xfrm>
          <a:prstGeom prst="roundRect">
            <a:avLst>
              <a:gd name="adj" fmla="val 410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10575" y="171445"/>
            <a:ext cx="8925921" cy="1097316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C0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1524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260876" y="260648"/>
            <a:ext cx="8844164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Př.3) Rozložte čísla 75; 61; 84 na prvočinitele. Určete, zda se jedná o prvočíslo nebo číslo složené.</a:t>
            </a:r>
          </a:p>
        </p:txBody>
      </p:sp>
      <p:sp>
        <p:nvSpPr>
          <p:cNvPr id="5" name="Zaoblený obdélník 4"/>
          <p:cNvSpPr/>
          <p:nvPr/>
        </p:nvSpPr>
        <p:spPr>
          <a:xfrm>
            <a:off x="186067" y="1339959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293437" y="1450746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4" descr="C:\Users\spravce\AppData\Local\Microsoft\Windows\Temporary Internet Files\Content.IE5\HGW68T4R\MC900440450CAUKRVDM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4305" y="5181963"/>
            <a:ext cx="1828800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obsah 2"/>
          <p:cNvSpPr>
            <a:spLocks noGrp="1"/>
          </p:cNvSpPr>
          <p:nvPr/>
        </p:nvSpPr>
        <p:spPr>
          <a:xfrm>
            <a:off x="539653" y="2150858"/>
            <a:ext cx="2206786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75 =  5  ·  15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2153992" y="2629145"/>
            <a:ext cx="504724" cy="364722"/>
            <a:chOff x="1820139" y="5424267"/>
            <a:chExt cx="504724" cy="364722"/>
          </a:xfrm>
        </p:grpSpPr>
        <p:cxnSp>
          <p:nvCxnSpPr>
            <p:cNvPr id="10" name="Přímá spojnice 9"/>
            <p:cNvCxnSpPr/>
            <p:nvPr/>
          </p:nvCxnSpPr>
          <p:spPr>
            <a:xfrm>
              <a:off x="2072501" y="5424267"/>
              <a:ext cx="252362" cy="36472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10"/>
            <p:cNvCxnSpPr/>
            <p:nvPr/>
          </p:nvCxnSpPr>
          <p:spPr>
            <a:xfrm flipH="1">
              <a:off x="1820139" y="5424267"/>
              <a:ext cx="252362" cy="36472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Zástupný symbol pro obsah 2"/>
          <p:cNvSpPr>
            <a:spLocks noGrp="1"/>
          </p:cNvSpPr>
          <p:nvPr/>
        </p:nvSpPr>
        <p:spPr>
          <a:xfrm>
            <a:off x="2758271" y="2150858"/>
            <a:ext cx="257043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=  3  ·  5  ·  5</a:t>
            </a:r>
          </a:p>
        </p:txBody>
      </p:sp>
      <p:sp>
        <p:nvSpPr>
          <p:cNvPr id="13" name="Zástupný symbol pro obsah 2"/>
          <p:cNvSpPr>
            <a:spLocks noGrp="1"/>
          </p:cNvSpPr>
          <p:nvPr/>
        </p:nvSpPr>
        <p:spPr>
          <a:xfrm>
            <a:off x="1803905" y="2993867"/>
            <a:ext cx="1204898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  ·  5</a:t>
            </a:r>
          </a:p>
        </p:txBody>
      </p:sp>
      <p:sp>
        <p:nvSpPr>
          <p:cNvPr id="14" name="Zástupný symbol pro obsah 2"/>
          <p:cNvSpPr>
            <a:spLocks noGrp="1"/>
          </p:cNvSpPr>
          <p:nvPr/>
        </p:nvSpPr>
        <p:spPr>
          <a:xfrm>
            <a:off x="490800" y="3537013"/>
            <a:ext cx="2206786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61 =  1  ·  61</a:t>
            </a:r>
          </a:p>
        </p:txBody>
      </p:sp>
      <p:sp>
        <p:nvSpPr>
          <p:cNvPr id="20" name="Zástupný symbol pro obsah 2"/>
          <p:cNvSpPr>
            <a:spLocks noGrp="1"/>
          </p:cNvSpPr>
          <p:nvPr/>
        </p:nvSpPr>
        <p:spPr>
          <a:xfrm>
            <a:off x="453415" y="4380771"/>
            <a:ext cx="2469150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84 =  2  ·  42</a:t>
            </a:r>
          </a:p>
        </p:txBody>
      </p:sp>
      <p:grpSp>
        <p:nvGrpSpPr>
          <p:cNvPr id="21" name="Skupina 20"/>
          <p:cNvGrpSpPr/>
          <p:nvPr/>
        </p:nvGrpSpPr>
        <p:grpSpPr>
          <a:xfrm>
            <a:off x="2177706" y="4856097"/>
            <a:ext cx="504724" cy="364722"/>
            <a:chOff x="1820139" y="5424267"/>
            <a:chExt cx="504724" cy="364722"/>
          </a:xfrm>
        </p:grpSpPr>
        <p:cxnSp>
          <p:nvCxnSpPr>
            <p:cNvPr id="22" name="Přímá spojnice 21"/>
            <p:cNvCxnSpPr/>
            <p:nvPr/>
          </p:nvCxnSpPr>
          <p:spPr>
            <a:xfrm>
              <a:off x="2072501" y="5424267"/>
              <a:ext cx="252362" cy="36472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22"/>
            <p:cNvCxnSpPr/>
            <p:nvPr/>
          </p:nvCxnSpPr>
          <p:spPr>
            <a:xfrm flipH="1">
              <a:off x="1820139" y="5424267"/>
              <a:ext cx="252362" cy="36472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Zástupný symbol pro obsah 2"/>
          <p:cNvSpPr>
            <a:spLocks noGrp="1"/>
          </p:cNvSpPr>
          <p:nvPr/>
        </p:nvSpPr>
        <p:spPr>
          <a:xfrm>
            <a:off x="2922565" y="4380771"/>
            <a:ext cx="2570434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=  2 · 2 · 3 · 7</a:t>
            </a:r>
          </a:p>
        </p:txBody>
      </p:sp>
      <p:sp>
        <p:nvSpPr>
          <p:cNvPr id="25" name="Zástupný symbol pro obsah 2"/>
          <p:cNvSpPr>
            <a:spLocks noGrp="1"/>
          </p:cNvSpPr>
          <p:nvPr/>
        </p:nvSpPr>
        <p:spPr>
          <a:xfrm>
            <a:off x="1819213" y="5191274"/>
            <a:ext cx="1474071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2  ·  21</a:t>
            </a:r>
          </a:p>
        </p:txBody>
      </p:sp>
      <p:cxnSp>
        <p:nvCxnSpPr>
          <p:cNvPr id="27" name="Přímá spojnice 26"/>
          <p:cNvCxnSpPr/>
          <p:nvPr/>
        </p:nvCxnSpPr>
        <p:spPr>
          <a:xfrm>
            <a:off x="542498" y="3501008"/>
            <a:ext cx="828092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539653" y="4380771"/>
            <a:ext cx="828092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délníkový popisek 28"/>
          <p:cNvSpPr/>
          <p:nvPr/>
        </p:nvSpPr>
        <p:spPr>
          <a:xfrm>
            <a:off x="5909983" y="2205354"/>
            <a:ext cx="2910590" cy="944071"/>
          </a:xfrm>
          <a:prstGeom prst="wedgeRectCallout">
            <a:avLst>
              <a:gd name="adj1" fmla="val -70922"/>
              <a:gd name="adj2" fmla="val -23921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Složené číslo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30" name="Obdélníkový popisek 29"/>
          <p:cNvSpPr/>
          <p:nvPr/>
        </p:nvSpPr>
        <p:spPr>
          <a:xfrm>
            <a:off x="5909983" y="3506559"/>
            <a:ext cx="2910590" cy="626538"/>
          </a:xfrm>
          <a:prstGeom prst="wedgeRectCallout">
            <a:avLst>
              <a:gd name="adj1" fmla="val -70922"/>
              <a:gd name="adj2" fmla="val -23921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Prvočíslo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31" name="Obdélníkový popisek 30"/>
          <p:cNvSpPr/>
          <p:nvPr/>
        </p:nvSpPr>
        <p:spPr>
          <a:xfrm>
            <a:off x="5912828" y="4391880"/>
            <a:ext cx="2910590" cy="944071"/>
          </a:xfrm>
          <a:prstGeom prst="wedgeRectCallout">
            <a:avLst>
              <a:gd name="adj1" fmla="val -70922"/>
              <a:gd name="adj2" fmla="val -23921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</a:rPr>
              <a:t>Složené číslo</a:t>
            </a:r>
            <a:endParaRPr lang="cs-CZ" sz="2800" dirty="0">
              <a:solidFill>
                <a:srgbClr val="FFFF00"/>
              </a:solidFill>
            </a:endParaRPr>
          </a:p>
        </p:txBody>
      </p:sp>
      <p:grpSp>
        <p:nvGrpSpPr>
          <p:cNvPr id="32" name="Skupina 31"/>
          <p:cNvGrpSpPr/>
          <p:nvPr/>
        </p:nvGrpSpPr>
        <p:grpSpPr>
          <a:xfrm>
            <a:off x="2643972" y="5692989"/>
            <a:ext cx="504724" cy="364722"/>
            <a:chOff x="1820139" y="5424267"/>
            <a:chExt cx="504724" cy="364722"/>
          </a:xfrm>
        </p:grpSpPr>
        <p:cxnSp>
          <p:nvCxnSpPr>
            <p:cNvPr id="33" name="Přímá spojnice 32"/>
            <p:cNvCxnSpPr/>
            <p:nvPr/>
          </p:nvCxnSpPr>
          <p:spPr>
            <a:xfrm>
              <a:off x="2072501" y="5424267"/>
              <a:ext cx="252362" cy="36472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 flipH="1">
              <a:off x="1820139" y="5424267"/>
              <a:ext cx="252362" cy="36472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Zástupný symbol pro obsah 2"/>
          <p:cNvSpPr>
            <a:spLocks noGrp="1"/>
          </p:cNvSpPr>
          <p:nvPr/>
        </p:nvSpPr>
        <p:spPr>
          <a:xfrm>
            <a:off x="2427144" y="5998891"/>
            <a:ext cx="1474071" cy="68407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  ·  7</a:t>
            </a:r>
          </a:p>
        </p:txBody>
      </p:sp>
    </p:spTree>
    <p:extLst>
      <p:ext uri="{BB962C8B-B14F-4D97-AF65-F5344CB8AC3E}">
        <p14:creationId xmlns:p14="http://schemas.microsoft.com/office/powerpoint/2010/main" xmlns="" val="4008746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2" grpId="0"/>
      <p:bldP spid="13" grpId="0"/>
      <p:bldP spid="14" grpId="0"/>
      <p:bldP spid="20" grpId="0"/>
      <p:bldP spid="24" grpId="0"/>
      <p:bldP spid="25" grpId="0"/>
      <p:bldP spid="29" grpId="0" animBg="1"/>
      <p:bldP spid="30" grpId="0" animBg="1"/>
      <p:bldP spid="31" grpId="0" animBg="1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49835" y="28228"/>
            <a:ext cx="9005997" cy="793205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05335" y="908720"/>
            <a:ext cx="8975311" cy="5755104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443768" y="152319"/>
                <a:ext cx="8016664" cy="52043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𝑃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ří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𝑘𝑙𝑎𝑑𝑦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𝑛𝑎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𝑠𝑎𝑚𝑜𝑠𝑡𝑎𝑡𝑛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é 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𝑝𝑟𝑜𝑐𝑣𝑖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č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𝑒𝑛</m:t>
                      </m:r>
                      <m:r>
                        <a:rPr lang="cs-CZ" sz="2800" b="0" i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í: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68" y="152319"/>
                <a:ext cx="8016664" cy="520435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Zaoblený obdélník 23"/>
          <p:cNvSpPr/>
          <p:nvPr/>
        </p:nvSpPr>
        <p:spPr>
          <a:xfrm>
            <a:off x="220022" y="2283063"/>
            <a:ext cx="8647554" cy="446545"/>
          </a:xfrm>
          <a:prstGeom prst="roundRect">
            <a:avLst>
              <a:gd name="adj" fmla="val 348"/>
            </a:avLst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Počet dělitelů: 4; 2; 6; 4; 8; 4; </a:t>
            </a:r>
            <a:r>
              <a:rPr lang="cs-CZ" sz="240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4; 8</a:t>
            </a:r>
            <a:endParaRPr lang="cs-CZ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Zaoblený obdélník 36"/>
          <p:cNvSpPr/>
          <p:nvPr/>
        </p:nvSpPr>
        <p:spPr>
          <a:xfrm>
            <a:off x="220022" y="1095636"/>
            <a:ext cx="8683185" cy="1181236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Zástupný symbol pro obsah 2"/>
          <p:cNvSpPr>
            <a:spLocks noGrp="1"/>
          </p:cNvSpPr>
          <p:nvPr/>
        </p:nvSpPr>
        <p:spPr>
          <a:xfrm>
            <a:off x="287028" y="1113272"/>
            <a:ext cx="8611924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Př.1) Určete počet dělitelů 55; 71; 75; 85; 105; 125; 155; 195 a podle toho rozhodněte, které z čísel jsou prvočísla nebo čísla složená.</a:t>
            </a:r>
          </a:p>
        </p:txBody>
      </p:sp>
      <p:sp>
        <p:nvSpPr>
          <p:cNvPr id="38" name="Zaoblený obdélník 37"/>
          <p:cNvSpPr/>
          <p:nvPr/>
        </p:nvSpPr>
        <p:spPr>
          <a:xfrm>
            <a:off x="261876" y="3671015"/>
            <a:ext cx="8605700" cy="838105"/>
          </a:xfrm>
          <a:prstGeom prst="roundRect">
            <a:avLst>
              <a:gd name="adj" fmla="val 348"/>
            </a:avLst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34 </a:t>
            </a:r>
            <a:r>
              <a:rPr lang="cs-CZ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= 2·17		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54 = 2·3·3·3		74 = 2 · 37</a:t>
            </a:r>
          </a:p>
          <a:p>
            <a:pPr lvl="0"/>
            <a:r>
              <a:rPr lang="cs-CZ" sz="24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84 = 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2·2·3·7		104 = 2·2·2·13	124 = 2·2·31</a:t>
            </a:r>
            <a:endParaRPr lang="cs-CZ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Zaoblený obdélník 38"/>
          <p:cNvSpPr/>
          <p:nvPr/>
        </p:nvSpPr>
        <p:spPr>
          <a:xfrm>
            <a:off x="220022" y="2886808"/>
            <a:ext cx="8683185" cy="763028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0" name="Zástupný symbol pro obsah 2"/>
          <p:cNvSpPr>
            <a:spLocks noGrp="1"/>
          </p:cNvSpPr>
          <p:nvPr/>
        </p:nvSpPr>
        <p:spPr>
          <a:xfrm>
            <a:off x="255652" y="3065352"/>
            <a:ext cx="8611924" cy="57298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Př.2) Rozlož na prvočinitele čísla  34; 54; 74; 84; 104; 124. </a:t>
            </a:r>
          </a:p>
        </p:txBody>
      </p:sp>
      <p:sp>
        <p:nvSpPr>
          <p:cNvPr id="41" name="Zaoblený obdélník 40"/>
          <p:cNvSpPr/>
          <p:nvPr/>
        </p:nvSpPr>
        <p:spPr>
          <a:xfrm>
            <a:off x="297507" y="5733257"/>
            <a:ext cx="8605700" cy="648072"/>
          </a:xfrm>
          <a:prstGeom prst="roundRect">
            <a:avLst>
              <a:gd name="adj" fmla="val 348"/>
            </a:avLst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a)1·162	b) 2·81	c) 3·54	d)6·27		e)9·18	</a:t>
            </a:r>
            <a:endParaRPr lang="cs-CZ" sz="24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Zaoblený obdélník 41"/>
          <p:cNvSpPr/>
          <p:nvPr/>
        </p:nvSpPr>
        <p:spPr>
          <a:xfrm>
            <a:off x="268152" y="4661520"/>
            <a:ext cx="8683185" cy="1071736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h="1143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Zástupný symbol pro obsah 2"/>
          <p:cNvSpPr>
            <a:spLocks noGrp="1"/>
          </p:cNvSpPr>
          <p:nvPr/>
        </p:nvSpPr>
        <p:spPr>
          <a:xfrm>
            <a:off x="303782" y="4840064"/>
            <a:ext cx="8611924" cy="572982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Př.3) Jaký tvar může mít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maxičokoláda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se 162 políčky? Najdi všechna řešení.</a:t>
            </a:r>
          </a:p>
        </p:txBody>
      </p:sp>
      <p:pic>
        <p:nvPicPr>
          <p:cNvPr id="3074" name="Picture 2" descr="C:\Users\spravce\AppData\Local\Microsoft\Windows\Temporary Internet Files\Content.IE5\0BASIBLT\MC900437791CAUU8X55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9543" y="1828498"/>
            <a:ext cx="1616163" cy="132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6330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4" grpId="0" animBg="1"/>
      <p:bldP spid="31" grpId="0"/>
      <p:bldP spid="38" grpId="0" animBg="1"/>
      <p:bldP spid="40" grpId="0"/>
      <p:bldP spid="41" grpId="0" animBg="1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5" y="646837"/>
            <a:ext cx="8928992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cs-CZ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822250" y="3347137"/>
            <a:ext cx="7585396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794718" y="4175229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868040" y="892825"/>
            <a:ext cx="759082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Matematické hry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824582" y="2555049"/>
            <a:ext cx="7597352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Moje škola – matematika B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861516" y="1719677"/>
            <a:ext cx="756041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Moje škola – matematika A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775494" y="5039325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764494" y="5831413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625030" y="90483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Hypertextové odkazy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8157" y="212829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6837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150370" y="193383"/>
            <a:ext cx="8814118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0226" y="1124744"/>
            <a:ext cx="9103774" cy="1277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MOLNÁR, Josef; KOPECKÝ, Milan; LIŠKOVÁ, Hana a kol. </a:t>
            </a:r>
            <a:r>
              <a:rPr lang="cs-CZ" sz="1100" i="1" dirty="0">
                <a:latin typeface="Arial" pitchFamily="34" charset="0"/>
                <a:cs typeface="Arial" pitchFamily="34" charset="0"/>
              </a:rPr>
              <a:t>Matematika 6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.Liberec: </a:t>
            </a:r>
            <a:r>
              <a:rPr lang="cs-CZ" sz="1100" dirty="0" err="1">
                <a:latin typeface="Arial" pitchFamily="34" charset="0"/>
                <a:cs typeface="Arial" pitchFamily="34" charset="0"/>
              </a:rPr>
              <a:t>Prodos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, 1998, ISBN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80-85806-98-3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MULLEROVÁ, Jana; MIKULČÁK, Jiří; KABELE, Jiří a kol. </a:t>
            </a:r>
            <a:r>
              <a:rPr lang="cs-CZ" sz="1100" i="1" dirty="0">
                <a:latin typeface="Arial" pitchFamily="34" charset="0"/>
                <a:cs typeface="Arial" pitchFamily="34" charset="0"/>
              </a:rPr>
              <a:t>Matematika pro 6. ročník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latin typeface="Arial" pitchFamily="34" charset="0"/>
                <a:cs typeface="Arial" pitchFamily="34" charset="0"/>
              </a:rPr>
              <a:t>DYTRYCH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, Martin; DOBIASOVÁ, Irena; LIVŇANSKÁ, Libuše. </a:t>
            </a:r>
            <a:r>
              <a:rPr lang="cs-CZ" sz="1100" i="1" dirty="0">
                <a:latin typeface="Arial" pitchFamily="34" charset="0"/>
                <a:cs typeface="Arial" pitchFamily="34" charset="0"/>
              </a:rPr>
              <a:t>Sbírka úloh z matematiky</a:t>
            </a:r>
            <a:r>
              <a:rPr lang="cs-CZ" sz="1100" dirty="0">
                <a:latin typeface="Arial" pitchFamily="34" charset="0"/>
                <a:cs typeface="Arial" pitchFamily="34" charset="0"/>
              </a:rPr>
              <a:t>. Pohořelice: Fortuna, 2001, ISBN 80-7168-766-9. 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latin typeface="Arial" pitchFamily="34" charset="0"/>
                <a:cs typeface="Arial" pitchFamily="34" charset="0"/>
              </a:rPr>
              <a:t>Galerie klipart</a:t>
            </a:r>
            <a:endParaRPr lang="cs-CZ" sz="11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89789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913</TotalTime>
  <Words>602</Words>
  <Application>Microsoft Office PowerPoint</Application>
  <PresentationFormat>Předvádění na obrazovce (4:3)</PresentationFormat>
  <Paragraphs>84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Administrativní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ZŠ Libina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desetinných čísel</dc:title>
  <dc:creator>ZŠ Libina</dc:creator>
  <cp:lastModifiedBy>Dum</cp:lastModifiedBy>
  <cp:revision>163</cp:revision>
  <dcterms:created xsi:type="dcterms:W3CDTF">2011-10-16T10:29:28Z</dcterms:created>
  <dcterms:modified xsi:type="dcterms:W3CDTF">2013-11-08T08:41:59Z</dcterms:modified>
</cp:coreProperties>
</file>