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2"/>
  </p:notesMasterIdLst>
  <p:sldIdLst>
    <p:sldId id="269" r:id="rId2"/>
    <p:sldId id="268" r:id="rId3"/>
    <p:sldId id="288" r:id="rId4"/>
    <p:sldId id="296" r:id="rId5"/>
    <p:sldId id="297" r:id="rId6"/>
    <p:sldId id="298" r:id="rId7"/>
    <p:sldId id="299" r:id="rId8"/>
    <p:sldId id="280" r:id="rId9"/>
    <p:sldId id="287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FD2F"/>
    <a:srgbClr val="CCFF33"/>
    <a:srgbClr val="99FF33"/>
    <a:srgbClr val="497002"/>
    <a:srgbClr val="206E0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73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F7B1B-2CE1-455B-B1BF-0E9DF46149B3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6D46-B826-4A68-88EA-FB31053D73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828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DA661B3-DB16-40EB-B3BF-97D15FED7AFE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292246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20468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587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988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 dirty="0"/>
              <a:t>: </a:t>
            </a:r>
            <a:r>
              <a:rPr lang="cs-CZ" sz="2800" dirty="0" smtClean="0"/>
              <a:t>VY_32_INOVACE_05_02_M6_Hanak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7997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262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TÉMA</a:t>
            </a:r>
            <a:r>
              <a:rPr lang="cs-CZ" sz="2800" dirty="0"/>
              <a:t>: </a:t>
            </a:r>
            <a:r>
              <a:rPr lang="cs-CZ" sz="2800" dirty="0" smtClean="0"/>
              <a:t>Dělitelnost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228748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Název projektu: </a:t>
            </a:r>
            <a:r>
              <a:rPr lang="cs-CZ" sz="1600" dirty="0" smtClean="0">
                <a:solidFill>
                  <a:schemeClr val="tx1"/>
                </a:solidFill>
              </a:rPr>
              <a:t>Škola hrou</a:t>
            </a:r>
            <a:endParaRPr lang="cs-CZ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79043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Dělitelnost dvěma, pěti a deseti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67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32352" y="64487"/>
            <a:ext cx="8527119" cy="916241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16131" y="1268760"/>
            <a:ext cx="8609307" cy="540060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3507098" y="-18256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66961" y="1448780"/>
            <a:ext cx="8296498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/>
              <a:t>H</a:t>
            </a:r>
            <a:r>
              <a:rPr lang="cs-CZ" sz="1800" dirty="0" smtClean="0"/>
              <a:t>odina je zaměřena na dělitelnost čísel dvěma, pěti a deseti. </a:t>
            </a:r>
            <a:r>
              <a:rPr lang="cs-CZ" sz="1800" dirty="0"/>
              <a:t>Nalezneme zde řešené příklady i příklady pro samostatné procvičení, ke kterým jsou uvedena správná řešení. </a:t>
            </a:r>
          </a:p>
          <a:p>
            <a:pPr algn="just"/>
            <a:r>
              <a:rPr lang="cs-CZ" sz="1800" dirty="0"/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</a:t>
            </a:r>
            <a:r>
              <a:rPr lang="cs-CZ" sz="1800"/>
              <a:t>, </a:t>
            </a:r>
            <a:r>
              <a:rPr lang="cs-CZ" sz="1800" smtClean="0"/>
              <a:t>aby </a:t>
            </a:r>
            <a:r>
              <a:rPr lang="cs-CZ" sz="1800" dirty="0"/>
              <a:t>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6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141990" y="1196752"/>
            <a:ext cx="8894506" cy="554461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179512" y="64487"/>
            <a:ext cx="8856984" cy="916241"/>
          </a:xfrm>
          <a:prstGeom prst="roundRect">
            <a:avLst>
              <a:gd name="adj" fmla="val 24231"/>
            </a:avLst>
          </a:prstGeom>
          <a:solidFill>
            <a:srgbClr val="00B0F0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738948" y="1423622"/>
            <a:ext cx="7700589" cy="126014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987824" y="288581"/>
            <a:ext cx="3600400" cy="4680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/>
              <a:t>Zapamatujte si!!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940604" y="1628800"/>
            <a:ext cx="7687614" cy="105496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Přirozená čísla dělitelná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deseti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mají na místě jednotek nulu.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757710" y="2864544"/>
            <a:ext cx="7700588" cy="128453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940604" y="3020758"/>
            <a:ext cx="7231796" cy="10081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Přirozená čísla, která nekončí nulou, nejsou dělitelná deseti.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738947" y="4365104"/>
            <a:ext cx="7702307" cy="216024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Vývojový diagram: postup 3"/>
          <p:cNvSpPr/>
          <p:nvPr/>
        </p:nvSpPr>
        <p:spPr>
          <a:xfrm>
            <a:off x="868596" y="4509120"/>
            <a:ext cx="7375812" cy="1905666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940604" y="5158348"/>
            <a:ext cx="2875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1 20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120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10</a:t>
            </a:r>
          </a:p>
        </p:txBody>
      </p:sp>
      <p:pic>
        <p:nvPicPr>
          <p:cNvPr id="1026" name="Picture 2" descr="C:\Users\spravce\AppData\Local\Microsoft\Windows\Temporary Internet Files\Content.IE5\BL96J1IA\MC900440428[10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893" y="4585986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Zástupný symbol pro obsah 2"/>
          <p:cNvSpPr>
            <a:spLocks noGrp="1"/>
          </p:cNvSpPr>
          <p:nvPr/>
        </p:nvSpPr>
        <p:spPr>
          <a:xfrm>
            <a:off x="956876" y="5742554"/>
            <a:ext cx="4091696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365 25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36525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989420" y="4581030"/>
            <a:ext cx="2875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96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96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94043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3" grpId="0"/>
      <p:bldP spid="18" grpId="0"/>
      <p:bldP spid="17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1990" y="980728"/>
            <a:ext cx="8894506" cy="576064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64487"/>
            <a:ext cx="8856984" cy="916241"/>
          </a:xfrm>
          <a:prstGeom prst="roundRect">
            <a:avLst>
              <a:gd name="adj" fmla="val 24231"/>
            </a:avLst>
          </a:prstGeom>
          <a:solidFill>
            <a:srgbClr val="00B0F0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17884" y="1090040"/>
            <a:ext cx="8008386" cy="157333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987824" y="288581"/>
            <a:ext cx="3600400" cy="4680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/>
              <a:t>Zapamatujte si!!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46402" y="1192629"/>
            <a:ext cx="7773184" cy="105496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Má-li přirozené číslo na místě jednotek některou z číslic 0, 2, 4, 6, 8 je dělitelné dvěma. Jinak přirozená čísla nejsou dělitelná dvěma.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56106" y="2859206"/>
            <a:ext cx="7918746" cy="104681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56106" y="4094957"/>
            <a:ext cx="7885148" cy="216024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Vývojový diagram: postup 9"/>
          <p:cNvSpPr/>
          <p:nvPr/>
        </p:nvSpPr>
        <p:spPr>
          <a:xfrm>
            <a:off x="703507" y="4238973"/>
            <a:ext cx="7540900" cy="1905666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940603" y="4888201"/>
            <a:ext cx="2875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40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201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956875" y="5472407"/>
            <a:ext cx="2751029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10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52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989419" y="4310883"/>
            <a:ext cx="2875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36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180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725353" y="2859206"/>
            <a:ext cx="7773184" cy="52748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Přirozená čísla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dělitelná dvěma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jsou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sudá.</a:t>
            </a:r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703508" y="3307679"/>
            <a:ext cx="7773184" cy="52748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Nulu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řadíme mezi sudá čísla.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4211960" y="4309590"/>
            <a:ext cx="2751029" cy="5786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18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4211959" y="4847173"/>
            <a:ext cx="2751029" cy="5786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24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</a:t>
            </a:r>
          </a:p>
        </p:txBody>
      </p:sp>
      <p:pic>
        <p:nvPicPr>
          <p:cNvPr id="1026" name="Picture 2" descr="C:\Users\spravce\AppData\Local\Microsoft\Windows\Temporary Internet Files\Content.IE5\HGW68T4R\MC900440446[9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868" y="4201939"/>
            <a:ext cx="1828800" cy="194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0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1990" y="1412776"/>
            <a:ext cx="8894506" cy="5328592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60751" y="116632"/>
            <a:ext cx="8856984" cy="916241"/>
          </a:xfrm>
          <a:prstGeom prst="roundRect">
            <a:avLst>
              <a:gd name="adj" fmla="val 24231"/>
            </a:avLst>
          </a:prstGeom>
          <a:solidFill>
            <a:srgbClr val="00B0F0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05083" y="1745201"/>
            <a:ext cx="7737747" cy="157333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969063" y="340726"/>
            <a:ext cx="3600400" cy="4680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/>
              <a:t>Zapamatujte si!!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66718" y="1872881"/>
            <a:ext cx="7479266" cy="105496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Má-li přirozené číslo na místě jednotek číslici 0 nebo 5, je dělitelné pěti. Jiná přirozená čísla nejsou dělitelná pěti.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531383" y="3654205"/>
            <a:ext cx="7885148" cy="216024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Vývojový diagram: postup 8"/>
          <p:cNvSpPr/>
          <p:nvPr/>
        </p:nvSpPr>
        <p:spPr>
          <a:xfrm>
            <a:off x="678784" y="3798221"/>
            <a:ext cx="7540900" cy="1905666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827584" y="4415755"/>
            <a:ext cx="2875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55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111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843856" y="4999961"/>
            <a:ext cx="3224088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10 20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2 041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876400" y="3838437"/>
            <a:ext cx="2875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35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= 70 ·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</a:t>
            </a:r>
          </a:p>
        </p:txBody>
      </p:sp>
      <p:pic>
        <p:nvPicPr>
          <p:cNvPr id="2051" name="Picture 3" descr="C:\Users\spravce\AppData\Local\Microsoft\Windows\Temporary Internet Files\Content.IE5\0BASIBLT\MC900432483[7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68145"/>
            <a:ext cx="2304256" cy="251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9456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0575" y="2427196"/>
            <a:ext cx="8925921" cy="4190794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0575" y="105696"/>
            <a:ext cx="8925921" cy="1529700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18586" y="194899"/>
            <a:ext cx="8709897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Př.1) Která z následujících čísel 14 526, 75 245, 323 248, 14 580, 253 455, 403 560, 23 522 jsou dělitelná: </a:t>
            </a:r>
          </a:p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a) dvěma		b) pěti		c) deseti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102391" y="1684263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09761" y="1795050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218586" y="2442033"/>
            <a:ext cx="2992457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dělitelné dvěma</a:t>
            </a: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3261798" y="2472956"/>
            <a:ext cx="2332372" cy="62223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dělitelné pěti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Přímá spojnice 21"/>
          <p:cNvCxnSpPr/>
          <p:nvPr/>
        </p:nvCxnSpPr>
        <p:spPr>
          <a:xfrm flipV="1">
            <a:off x="3059832" y="2629804"/>
            <a:ext cx="0" cy="3772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5940152" y="2575504"/>
            <a:ext cx="0" cy="38058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ástupný symbol pro obsah 2"/>
          <p:cNvSpPr>
            <a:spLocks noGrp="1"/>
          </p:cNvSpPr>
          <p:nvPr/>
        </p:nvSpPr>
        <p:spPr>
          <a:xfrm>
            <a:off x="6095765" y="2477943"/>
            <a:ext cx="2783520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dělitelné deseti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Zástupný symbol pro obsah 2"/>
          <p:cNvSpPr>
            <a:spLocks noGrp="1"/>
          </p:cNvSpPr>
          <p:nvPr/>
        </p:nvSpPr>
        <p:spPr>
          <a:xfrm>
            <a:off x="1008111" y="4713513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14 526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8" name="Přímá spojnice 37"/>
          <p:cNvCxnSpPr/>
          <p:nvPr/>
        </p:nvCxnSpPr>
        <p:spPr>
          <a:xfrm flipH="1">
            <a:off x="337482" y="2996952"/>
            <a:ext cx="257833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H="1">
            <a:off x="3131840" y="2996952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>
            <a:off x="6144964" y="2996952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Zástupný symbol pro obsah 2"/>
          <p:cNvSpPr>
            <a:spLocks noGrp="1"/>
          </p:cNvSpPr>
          <p:nvPr/>
        </p:nvSpPr>
        <p:spPr>
          <a:xfrm>
            <a:off x="3696617" y="4186854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75 245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Zástupný symbol pro obsah 2"/>
          <p:cNvSpPr>
            <a:spLocks noGrp="1"/>
          </p:cNvSpPr>
          <p:nvPr/>
        </p:nvSpPr>
        <p:spPr>
          <a:xfrm>
            <a:off x="824266" y="4158246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323 248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Zástupný symbol pro obsah 2"/>
          <p:cNvSpPr>
            <a:spLocks noGrp="1"/>
          </p:cNvSpPr>
          <p:nvPr/>
        </p:nvSpPr>
        <p:spPr>
          <a:xfrm>
            <a:off x="3696618" y="3651583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14 580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Zástupný symbol pro obsah 2"/>
          <p:cNvSpPr>
            <a:spLocks noGrp="1"/>
          </p:cNvSpPr>
          <p:nvPr/>
        </p:nvSpPr>
        <p:spPr>
          <a:xfrm>
            <a:off x="1009160" y="3653912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14 580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Zástupný symbol pro obsah 2"/>
          <p:cNvSpPr>
            <a:spLocks noGrp="1"/>
          </p:cNvSpPr>
          <p:nvPr/>
        </p:nvSpPr>
        <p:spPr>
          <a:xfrm>
            <a:off x="6541008" y="3653912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14 580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Zástupný symbol pro obsah 2"/>
          <p:cNvSpPr>
            <a:spLocks noGrp="1"/>
          </p:cNvSpPr>
          <p:nvPr/>
        </p:nvSpPr>
        <p:spPr>
          <a:xfrm>
            <a:off x="3479304" y="4709610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253 455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Zástupný symbol pro obsah 2"/>
          <p:cNvSpPr>
            <a:spLocks noGrp="1"/>
          </p:cNvSpPr>
          <p:nvPr/>
        </p:nvSpPr>
        <p:spPr>
          <a:xfrm>
            <a:off x="6372200" y="3119100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403 560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Zástupný symbol pro obsah 2"/>
          <p:cNvSpPr>
            <a:spLocks noGrp="1"/>
          </p:cNvSpPr>
          <p:nvPr/>
        </p:nvSpPr>
        <p:spPr>
          <a:xfrm>
            <a:off x="3491880" y="3119100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403 560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Zástupný symbol pro obsah 2"/>
          <p:cNvSpPr>
            <a:spLocks noGrp="1"/>
          </p:cNvSpPr>
          <p:nvPr/>
        </p:nvSpPr>
        <p:spPr>
          <a:xfrm>
            <a:off x="813302" y="3094432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403 560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Zástupný symbol pro obsah 2"/>
          <p:cNvSpPr>
            <a:spLocks noGrp="1"/>
          </p:cNvSpPr>
          <p:nvPr/>
        </p:nvSpPr>
        <p:spPr>
          <a:xfrm>
            <a:off x="1015896" y="5302241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23 522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spravce\AppData\Local\Microsoft\Windows\Temporary Internet Files\Content.IE5\HGW68T4R\MC9004398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158246"/>
            <a:ext cx="1825625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036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2" grpId="0"/>
      <p:bldP spid="34" grpId="0"/>
      <p:bldP spid="37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30997" y="1816889"/>
            <a:ext cx="8925921" cy="492448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401321" y="5954028"/>
            <a:ext cx="8073391" cy="4520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384966" y="5387747"/>
            <a:ext cx="8073391" cy="4520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429271" y="4811951"/>
            <a:ext cx="8073391" cy="4520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527776" y="3268007"/>
            <a:ext cx="8073391" cy="4520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38059" y="105696"/>
            <a:ext cx="9105941" cy="1091056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100590" y="194899"/>
            <a:ext cx="8912475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Př.2) Která z čísel 205; 316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;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590;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835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; 1 667; 2 454; 5 558; 1 560; 7 000; 10 000 jsou sudá a zároveň dělitelná pěti?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1624" y="1228921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138994" y="1339708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131840" y="2467779"/>
            <a:ext cx="0" cy="39135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6084168" y="2467779"/>
            <a:ext cx="0" cy="38058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6372200" y="2774172"/>
            <a:ext cx="257833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3294885" y="2774172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377161" y="2759473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656010" y="5360369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7 000</a:t>
            </a: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874643" y="3200581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590</a:t>
            </a: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603065" y="4811951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1 560</a:t>
            </a:r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859959" y="2717463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316</a:t>
            </a:r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429271" y="5947284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10 000</a:t>
            </a:r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622275" y="4261080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5 558</a:t>
            </a:r>
          </a:p>
        </p:txBody>
      </p:sp>
      <p:sp>
        <p:nvSpPr>
          <p:cNvPr id="25" name="Zástupný symbol pro obsah 2"/>
          <p:cNvSpPr>
            <a:spLocks noGrp="1"/>
          </p:cNvSpPr>
          <p:nvPr/>
        </p:nvSpPr>
        <p:spPr>
          <a:xfrm>
            <a:off x="622276" y="3723992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2 454</a:t>
            </a:r>
          </a:p>
        </p:txBody>
      </p:sp>
      <p:sp>
        <p:nvSpPr>
          <p:cNvPr id="27" name="Zástupný symbol pro obsah 2"/>
          <p:cNvSpPr>
            <a:spLocks noGrp="1"/>
          </p:cNvSpPr>
          <p:nvPr/>
        </p:nvSpPr>
        <p:spPr>
          <a:xfrm>
            <a:off x="429271" y="2125741"/>
            <a:ext cx="2019997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sudá čísla</a:t>
            </a:r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3297813" y="2090096"/>
            <a:ext cx="2592287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dělitelná pěti</a:t>
            </a:r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6339904" y="1816888"/>
            <a:ext cx="2673161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sudá čísla +</a:t>
            </a:r>
          </a:p>
          <a:p>
            <a:pPr marL="0" indent="0"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dělitelná pěti</a:t>
            </a:r>
          </a:p>
          <a:p>
            <a:pPr marL="0" indent="0">
              <a:buNone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Zástupný symbol pro obsah 2"/>
          <p:cNvSpPr>
            <a:spLocks noGrp="1"/>
          </p:cNvSpPr>
          <p:nvPr/>
        </p:nvSpPr>
        <p:spPr>
          <a:xfrm>
            <a:off x="3751126" y="3200581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590</a:t>
            </a:r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3563886" y="4811950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1 560</a:t>
            </a:r>
          </a:p>
        </p:txBody>
      </p:sp>
      <p:sp>
        <p:nvSpPr>
          <p:cNvPr id="32" name="Zástupný symbol pro obsah 2"/>
          <p:cNvSpPr>
            <a:spLocks noGrp="1"/>
          </p:cNvSpPr>
          <p:nvPr/>
        </p:nvSpPr>
        <p:spPr>
          <a:xfrm>
            <a:off x="3608316" y="5351353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7 000</a:t>
            </a:r>
          </a:p>
        </p:txBody>
      </p: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3448258" y="5923449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10 000</a:t>
            </a:r>
          </a:p>
        </p:txBody>
      </p:sp>
      <p:sp>
        <p:nvSpPr>
          <p:cNvPr id="35" name="Šipka doprava se zářezem 34"/>
          <p:cNvSpPr/>
          <p:nvPr/>
        </p:nvSpPr>
        <p:spPr>
          <a:xfrm>
            <a:off x="5314877" y="3253042"/>
            <a:ext cx="1281207" cy="52341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Šipka doprava se zářezem 35"/>
          <p:cNvSpPr/>
          <p:nvPr/>
        </p:nvSpPr>
        <p:spPr>
          <a:xfrm>
            <a:off x="5190579" y="4790984"/>
            <a:ext cx="1281207" cy="52341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doprava se zářezem 36"/>
          <p:cNvSpPr/>
          <p:nvPr/>
        </p:nvSpPr>
        <p:spPr>
          <a:xfrm>
            <a:off x="5190578" y="5369824"/>
            <a:ext cx="1281207" cy="52341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Šipka doprava se zářezem 37"/>
          <p:cNvSpPr/>
          <p:nvPr/>
        </p:nvSpPr>
        <p:spPr>
          <a:xfrm>
            <a:off x="5187378" y="5925371"/>
            <a:ext cx="1281207" cy="52341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Zástupný symbol pro obsah 2"/>
          <p:cNvSpPr>
            <a:spLocks noGrp="1"/>
          </p:cNvSpPr>
          <p:nvPr/>
        </p:nvSpPr>
        <p:spPr>
          <a:xfrm>
            <a:off x="6831664" y="3221289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590</a:t>
            </a:r>
          </a:p>
        </p:txBody>
      </p:sp>
      <p:sp>
        <p:nvSpPr>
          <p:cNvPr id="42" name="Zástupný symbol pro obsah 2"/>
          <p:cNvSpPr>
            <a:spLocks noGrp="1"/>
          </p:cNvSpPr>
          <p:nvPr/>
        </p:nvSpPr>
        <p:spPr>
          <a:xfrm>
            <a:off x="6720904" y="4770797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1 560</a:t>
            </a:r>
          </a:p>
        </p:txBody>
      </p:sp>
      <p:sp>
        <p:nvSpPr>
          <p:cNvPr id="43" name="Zástupný symbol pro obsah 2"/>
          <p:cNvSpPr>
            <a:spLocks noGrp="1"/>
          </p:cNvSpPr>
          <p:nvPr/>
        </p:nvSpPr>
        <p:spPr>
          <a:xfrm>
            <a:off x="6732240" y="5398866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7 000</a:t>
            </a:r>
          </a:p>
        </p:txBody>
      </p:sp>
      <p:sp>
        <p:nvSpPr>
          <p:cNvPr id="44" name="Zástupný symbol pro obsah 2"/>
          <p:cNvSpPr>
            <a:spLocks noGrp="1"/>
          </p:cNvSpPr>
          <p:nvPr/>
        </p:nvSpPr>
        <p:spPr>
          <a:xfrm>
            <a:off x="6530703" y="5923449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10 000</a:t>
            </a:r>
          </a:p>
        </p:txBody>
      </p:sp>
      <p:sp>
        <p:nvSpPr>
          <p:cNvPr id="45" name="Zástupný symbol pro obsah 2"/>
          <p:cNvSpPr>
            <a:spLocks noGrp="1"/>
          </p:cNvSpPr>
          <p:nvPr/>
        </p:nvSpPr>
        <p:spPr>
          <a:xfrm>
            <a:off x="3780610" y="2683460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205</a:t>
            </a:r>
          </a:p>
        </p:txBody>
      </p:sp>
      <p:sp>
        <p:nvSpPr>
          <p:cNvPr id="46" name="Zástupný symbol pro obsah 2"/>
          <p:cNvSpPr>
            <a:spLocks noGrp="1"/>
          </p:cNvSpPr>
          <p:nvPr/>
        </p:nvSpPr>
        <p:spPr>
          <a:xfrm>
            <a:off x="3772086" y="4261079"/>
            <a:ext cx="1626693" cy="58691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835</a:t>
            </a:r>
          </a:p>
        </p:txBody>
      </p:sp>
      <p:pic>
        <p:nvPicPr>
          <p:cNvPr id="1026" name="Picture 2" descr="C:\Users\spravce\AppData\Local\Microsoft\Windows\Temporary Internet Files\Content.IE5\D1R1SU0N\MC900440450[8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482" y="3531926"/>
            <a:ext cx="1640436" cy="123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7293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49" grpId="0" animBg="1"/>
      <p:bldP spid="48" grpId="0" animBg="1"/>
      <p:bldP spid="47" grpId="0" animBg="1"/>
      <p:bldP spid="4" grpId="0"/>
      <p:bldP spid="6" grpId="0"/>
      <p:bldP spid="16" grpId="0"/>
      <p:bldP spid="17" grpId="0"/>
      <p:bldP spid="18" grpId="0"/>
      <p:bldP spid="19" grpId="0"/>
      <p:bldP spid="21" grpId="0"/>
      <p:bldP spid="23" grpId="0"/>
      <p:bldP spid="25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 animBg="1"/>
      <p:bldP spid="36" grpId="0" animBg="1"/>
      <p:bldP spid="37" grpId="0" animBg="1"/>
      <p:bldP spid="38" grpId="0" animBg="1"/>
      <p:bldP spid="39" grpId="0"/>
      <p:bldP spid="42" grpId="0"/>
      <p:bldP spid="43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9835" y="28228"/>
            <a:ext cx="9005997" cy="793205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5335" y="908720"/>
            <a:ext cx="8975311" cy="5755104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443768" y="152319"/>
                <a:ext cx="8016664" cy="52043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ří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𝑘𝑙𝑎𝑑𝑦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𝑛𝑎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𝑠𝑎𝑚𝑜𝑠𝑡𝑎𝑡𝑛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é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𝑝𝑟𝑜𝑐𝑣𝑖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č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𝑒𝑛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í: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68" y="152319"/>
                <a:ext cx="8016664" cy="52043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Zaoblený obdélník 23"/>
          <p:cNvSpPr/>
          <p:nvPr/>
        </p:nvSpPr>
        <p:spPr>
          <a:xfrm>
            <a:off x="220022" y="1700683"/>
            <a:ext cx="8647554" cy="446545"/>
          </a:xfrm>
          <a:prstGeom prst="roundRect">
            <a:avLst>
              <a:gd name="adj" fmla="val 348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36; 38; 40; 42; 44; 46; 48; 50; 52; 54; 56; 58; 60; 62; 64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220022" y="1095636"/>
            <a:ext cx="8683185" cy="590618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287028" y="1113272"/>
            <a:ext cx="8611924" cy="57298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Př.1) Vypište všechna sudá čísla mezi 35 a 55.</a:t>
            </a:r>
          </a:p>
        </p:txBody>
      </p:sp>
      <p:sp>
        <p:nvSpPr>
          <p:cNvPr id="38" name="Zaoblený obdélník 37"/>
          <p:cNvSpPr/>
          <p:nvPr/>
        </p:nvSpPr>
        <p:spPr>
          <a:xfrm>
            <a:off x="232521" y="3120304"/>
            <a:ext cx="8605700" cy="493829"/>
          </a:xfrm>
          <a:prstGeom prst="roundRect">
            <a:avLst>
              <a:gd name="adj" fmla="val 348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205; 835; 7 655; 12 855 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Zaoblený obdélník 38"/>
          <p:cNvSpPr/>
          <p:nvPr/>
        </p:nvSpPr>
        <p:spPr>
          <a:xfrm>
            <a:off x="232521" y="2302324"/>
            <a:ext cx="8683185" cy="763028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0" name="Zástupný symbol pro obsah 2"/>
          <p:cNvSpPr>
            <a:spLocks noGrp="1"/>
          </p:cNvSpPr>
          <p:nvPr/>
        </p:nvSpPr>
        <p:spPr>
          <a:xfrm>
            <a:off x="323528" y="2302324"/>
            <a:ext cx="8611924" cy="57298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Př.2) </a:t>
            </a:r>
            <a:r>
              <a:rPr lang="cs-CZ" dirty="0">
                <a:latin typeface="Arial" pitchFamily="34" charset="0"/>
                <a:cs typeface="Arial" pitchFamily="34" charset="0"/>
              </a:rPr>
              <a:t>Která z čísel 205; 316; 590; 835; 1 667; 2 454; 5 558; 1 560; 7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655; </a:t>
            </a:r>
            <a:r>
              <a:rPr lang="cs-CZ" dirty="0">
                <a:latin typeface="Arial" pitchFamily="34" charset="0"/>
                <a:cs typeface="Arial" pitchFamily="34" charset="0"/>
              </a:rPr>
              <a:t>10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000; 12 825 </a:t>
            </a:r>
            <a:r>
              <a:rPr lang="cs-CZ" dirty="0">
                <a:latin typeface="Arial" pitchFamily="34" charset="0"/>
                <a:cs typeface="Arial" pitchFamily="34" charset="0"/>
              </a:rPr>
              <a:t>jsou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lichá </a:t>
            </a:r>
            <a:r>
              <a:rPr lang="cs-CZ" dirty="0">
                <a:latin typeface="Arial" pitchFamily="34" charset="0"/>
                <a:cs typeface="Arial" pitchFamily="34" charset="0"/>
              </a:rPr>
              <a:t>a zároveň dělitelná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pěti.</a:t>
            </a:r>
          </a:p>
        </p:txBody>
      </p:sp>
      <p:sp>
        <p:nvSpPr>
          <p:cNvPr id="41" name="Zaoblený obdélník 40"/>
          <p:cNvSpPr/>
          <p:nvPr/>
        </p:nvSpPr>
        <p:spPr>
          <a:xfrm>
            <a:off x="219774" y="5025924"/>
            <a:ext cx="8605700" cy="1285522"/>
          </a:xfrm>
          <a:prstGeom prst="roundRect">
            <a:avLst>
              <a:gd name="adj" fmla="val 348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a) 320; 1 552; 23;240; 14 584; 253 456; 389 690; 532 658 	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b) 320; 15 455; 23 240; 389 690; 435 235	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c) 320; 23 240; 389 690	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181279" y="3614133"/>
            <a:ext cx="8683185" cy="1411791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Zástupný symbol pro obsah 2"/>
          <p:cNvSpPr>
            <a:spLocks noGrp="1"/>
          </p:cNvSpPr>
          <p:nvPr/>
        </p:nvSpPr>
        <p:spPr>
          <a:xfrm>
            <a:off x="255652" y="3747046"/>
            <a:ext cx="8611924" cy="11221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Př.3) </a:t>
            </a:r>
            <a:r>
              <a:rPr lang="cs-CZ" dirty="0">
                <a:latin typeface="Arial" pitchFamily="34" charset="0"/>
                <a:cs typeface="Arial" pitchFamily="34" charset="0"/>
              </a:rPr>
              <a:t>Která z následujících čísel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320, 1 552, 15 455, 23 240, </a:t>
            </a:r>
            <a:r>
              <a:rPr lang="cs-CZ" dirty="0">
                <a:latin typeface="Arial" pitchFamily="34" charset="0"/>
                <a:cs typeface="Arial" pitchFamily="34" charset="0"/>
              </a:rPr>
              <a:t>14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584, </a:t>
            </a:r>
            <a:r>
              <a:rPr lang="cs-CZ" dirty="0">
                <a:latin typeface="Arial" pitchFamily="34" charset="0"/>
                <a:cs typeface="Arial" pitchFamily="34" charset="0"/>
              </a:rPr>
              <a:t>253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456, 389 690</a:t>
            </a:r>
            <a:r>
              <a:rPr lang="cs-CZ" dirty="0">
                <a:latin typeface="Arial" pitchFamily="34" charset="0"/>
                <a:cs typeface="Arial" pitchFamily="34" charset="0"/>
              </a:rPr>
              <a:t>, 4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35 235, 532 658 </a:t>
            </a:r>
            <a:r>
              <a:rPr lang="cs-CZ" dirty="0">
                <a:latin typeface="Arial" pitchFamily="34" charset="0"/>
                <a:cs typeface="Arial" pitchFamily="34" charset="0"/>
              </a:rPr>
              <a:t>jsou dělitelná: 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a) dvěma		b) pěti		c) deseti</a:t>
            </a:r>
          </a:p>
        </p:txBody>
      </p:sp>
      <p:pic>
        <p:nvPicPr>
          <p:cNvPr id="3074" name="Picture 2" descr="C:\Users\spravce\AppData\Local\Microsoft\Windows\Temporary Internet Files\Content.IE5\0BASIBLT\MC900437791CAUU8X5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773" y="5533138"/>
            <a:ext cx="1616163" cy="132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30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" grpId="0" animBg="1"/>
      <p:bldP spid="31" grpId="0"/>
      <p:bldP spid="38" grpId="0" animBg="1"/>
      <p:bldP spid="40" grpId="0"/>
      <p:bldP spid="41" grpId="0" animBg="1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5" y="646837"/>
            <a:ext cx="8928992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22250" y="3347137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794718" y="4175229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68040" y="892825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Matematické hry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24582" y="2555049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Moje škola – matematika B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61516" y="1719677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Moje škola – matematika A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775494" y="5039325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64494" y="5831413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625030" y="90483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Hypertextové odkazy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157" y="212829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3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150370" y="193383"/>
            <a:ext cx="8814118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0226" y="1124744"/>
            <a:ext cx="9103774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MOLNÁR, Josef; KOPECKÝ, Milan; LIŠKOVÁ, Hana a kol. </a:t>
            </a:r>
            <a:r>
              <a:rPr lang="cs-CZ" sz="1100" i="1" dirty="0">
                <a:latin typeface="Arial" pitchFamily="34" charset="0"/>
                <a:cs typeface="Arial" pitchFamily="34" charset="0"/>
              </a:rPr>
              <a:t>Matematika 6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.Liberec: </a:t>
            </a:r>
            <a:r>
              <a:rPr lang="cs-CZ" sz="1100" dirty="0" err="1">
                <a:latin typeface="Arial" pitchFamily="34" charset="0"/>
                <a:cs typeface="Arial" pitchFamily="34" charset="0"/>
              </a:rPr>
              <a:t>Prodos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, 1998, ISBN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80-85806-98-3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MULLEROVÁ, Jana; MIKULČÁK, Jiří; KABELE, Jiří a kol. </a:t>
            </a:r>
            <a:r>
              <a:rPr lang="cs-CZ" sz="1100" i="1" dirty="0">
                <a:latin typeface="Arial" pitchFamily="34" charset="0"/>
                <a:cs typeface="Arial" pitchFamily="34" charset="0"/>
              </a:rPr>
              <a:t>Matematika pro 6. ročník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latin typeface="Arial" pitchFamily="34" charset="0"/>
                <a:cs typeface="Arial" pitchFamily="34" charset="0"/>
              </a:rPr>
              <a:t>DYTRYCH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, Martin; DOBIASOVÁ, Irena; LIVŇANSKÁ, Libuše. </a:t>
            </a:r>
            <a:r>
              <a:rPr lang="cs-CZ" sz="1100" i="1" dirty="0">
                <a:latin typeface="Arial" pitchFamily="34" charset="0"/>
                <a:cs typeface="Arial" pitchFamily="34" charset="0"/>
              </a:rPr>
              <a:t>Sbírka úloh z matematiky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. Pohořelice: Fortuna, 2001, ISBN 80-7168-766-9. 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latin typeface="Arial" pitchFamily="34" charset="0"/>
                <a:cs typeface="Arial" pitchFamily="34" charset="0"/>
              </a:rPr>
              <a:t>Galerie klipart</a:t>
            </a:r>
            <a:endParaRPr lang="cs-CZ" sz="11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9789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1024</TotalTime>
  <Words>653</Words>
  <Application>Microsoft Office PowerPoint</Application>
  <PresentationFormat>Předvádění na obrazovce (4:3)</PresentationFormat>
  <Paragraphs>102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desetinných čísel</dc:title>
  <dc:creator>ZŠ Libina</dc:creator>
  <cp:lastModifiedBy>ZŠ Libina</cp:lastModifiedBy>
  <cp:revision>175</cp:revision>
  <dcterms:created xsi:type="dcterms:W3CDTF">2011-10-16T10:29:28Z</dcterms:created>
  <dcterms:modified xsi:type="dcterms:W3CDTF">2013-03-29T12:04:49Z</dcterms:modified>
</cp:coreProperties>
</file>