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sldIdLst>
    <p:sldId id="269" r:id="rId2"/>
    <p:sldId id="268" r:id="rId3"/>
    <p:sldId id="288" r:id="rId4"/>
    <p:sldId id="303" r:id="rId5"/>
    <p:sldId id="300" r:id="rId6"/>
    <p:sldId id="301" r:id="rId7"/>
    <p:sldId id="302" r:id="rId8"/>
    <p:sldId id="304" r:id="rId9"/>
    <p:sldId id="305" r:id="rId10"/>
    <p:sldId id="280" r:id="rId11"/>
    <p:sldId id="287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D2F"/>
    <a:srgbClr val="CCFF33"/>
    <a:srgbClr val="99FF33"/>
    <a:srgbClr val="497002"/>
    <a:srgbClr val="206E0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587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98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/>
              <a:t>: </a:t>
            </a:r>
            <a:r>
              <a:rPr lang="cs-CZ" sz="2800" smtClean="0"/>
              <a:t>VY_32_INOVACE_05_03_M6_Hanak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7997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262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Dělitelnost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projektu: </a:t>
            </a:r>
            <a:r>
              <a:rPr lang="cs-CZ" sz="1600" dirty="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904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Dělitelnost třemi, čtyřmi a devíti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32352" y="64487"/>
            <a:ext cx="8527119" cy="916241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16131" y="1268760"/>
            <a:ext cx="8609307" cy="540060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507098" y="-18256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66961" y="1448780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je zaměřena na dělitelnost čísel třemi, čtyřmi a devíti. </a:t>
            </a:r>
            <a:r>
              <a:rPr lang="cs-CZ" sz="1800" dirty="0"/>
              <a:t>Nalezneme zde řešené příklady i příklady pro samostatné procvičení, ke kterým jsou uvedena správná řešení. </a:t>
            </a:r>
          </a:p>
          <a:p>
            <a:pPr algn="just"/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</a:t>
            </a:r>
            <a:r>
              <a:rPr lang="cs-CZ" sz="1800"/>
              <a:t>, </a:t>
            </a:r>
            <a:r>
              <a:rPr lang="cs-CZ" sz="180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141990" y="1196752"/>
            <a:ext cx="8894506" cy="554461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29417" y="1621690"/>
            <a:ext cx="8418565" cy="12601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498240" y="1750299"/>
            <a:ext cx="8695726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Je-li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součet přirozeného čísla dělitelný třemi,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dané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přirozené číslo dělitelné třemi.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429417" y="3088632"/>
            <a:ext cx="8418565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537002" y="3185036"/>
            <a:ext cx="8203396" cy="10081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Není-li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součet přirozeného čísla dělitelný třemi, není ani dané přirozené číslo dělitelné třemi.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21002" y="4624157"/>
            <a:ext cx="8675296" cy="171512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Vývojový diagram: postup 3"/>
          <p:cNvSpPr/>
          <p:nvPr/>
        </p:nvSpPr>
        <p:spPr>
          <a:xfrm>
            <a:off x="456618" y="4806834"/>
            <a:ext cx="8432096" cy="14401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3043434" y="4919958"/>
            <a:ext cx="5256584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součet: 2+3+8+6+2=21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BL96J1IA\MC900440428[10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180" y="32544"/>
            <a:ext cx="1483626" cy="156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ástupný symbol pro obsah 2"/>
          <p:cNvSpPr>
            <a:spLocks noGrp="1"/>
          </p:cNvSpPr>
          <p:nvPr/>
        </p:nvSpPr>
        <p:spPr>
          <a:xfrm>
            <a:off x="469318" y="4947428"/>
            <a:ext cx="2358444" cy="4321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23 862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Šipka doprava se zářezem 4"/>
          <p:cNvSpPr/>
          <p:nvPr/>
        </p:nvSpPr>
        <p:spPr>
          <a:xfrm>
            <a:off x="1747290" y="5021653"/>
            <a:ext cx="1296144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445282" y="5382898"/>
            <a:ext cx="372966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21 je dělitelné třemi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Šipka doprava se zářezem 20"/>
          <p:cNvSpPr/>
          <p:nvPr/>
        </p:nvSpPr>
        <p:spPr>
          <a:xfrm>
            <a:off x="3691506" y="5489764"/>
            <a:ext cx="1076749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4886355" y="5402330"/>
            <a:ext cx="4322767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23 862 je dělitelné třemi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Šipka doprava se zářezem 22"/>
          <p:cNvSpPr/>
          <p:nvPr/>
        </p:nvSpPr>
        <p:spPr>
          <a:xfrm>
            <a:off x="8083535" y="4982878"/>
            <a:ext cx="62791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43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8" grpId="0"/>
      <p:bldP spid="19" grpId="0"/>
      <p:bldP spid="5" grpId="0" animBg="1"/>
      <p:bldP spid="20" grpId="0"/>
      <p:bldP spid="21" grpId="0" animBg="1"/>
      <p:bldP spid="22" grpId="0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1990" y="1196752"/>
            <a:ext cx="8894506" cy="554461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17558" y="1610203"/>
            <a:ext cx="8418565" cy="12601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86381" y="1738812"/>
            <a:ext cx="8695726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Je-li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součet přirozeného čísla dělitelný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devíti, je dané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přirozené číslo dělitelné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devíti.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17558" y="3077145"/>
            <a:ext cx="8418565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25143" y="3173549"/>
            <a:ext cx="8458182" cy="10081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Není-li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součet přirozeného čísla dělitelný devíti, není ani dané přirozené číslo dělitelné devíti.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89192" y="4567565"/>
            <a:ext cx="8675296" cy="160445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424809" y="4639572"/>
            <a:ext cx="8398850" cy="144016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793045" y="4752696"/>
            <a:ext cx="5256584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součet: 7+4+8+6+2=27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437508" y="4780166"/>
            <a:ext cx="1761414" cy="4321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74 862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Šipka doprava se zářezem 13"/>
          <p:cNvSpPr/>
          <p:nvPr/>
        </p:nvSpPr>
        <p:spPr>
          <a:xfrm>
            <a:off x="1715480" y="4854391"/>
            <a:ext cx="1131514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413472" y="5215636"/>
            <a:ext cx="372966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27 je dělitelné devíti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Šipka doprava se zářezem 15"/>
          <p:cNvSpPr/>
          <p:nvPr/>
        </p:nvSpPr>
        <p:spPr>
          <a:xfrm>
            <a:off x="3835457" y="5303168"/>
            <a:ext cx="739729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4575186" y="5222368"/>
            <a:ext cx="4322767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74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862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dělitelné devíti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Šipka doprava se zářezem 17"/>
          <p:cNvSpPr/>
          <p:nvPr/>
        </p:nvSpPr>
        <p:spPr>
          <a:xfrm>
            <a:off x="7815546" y="4867676"/>
            <a:ext cx="842576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spravce\AppData\Local\Microsoft\Windows\Temporary Internet Files\Content.IE5\HGW68T4R\MC900438000CADBRK4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288581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57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1990" y="980728"/>
            <a:ext cx="8894506" cy="57606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6022" y="1192630"/>
            <a:ext cx="8820473" cy="114161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377460" y="1279277"/>
            <a:ext cx="8390094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Pokud je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poslední dvojčíslí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daného čísla dělitelné čtyřmi, je i číslo samo dělitelné číslem 4.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179006" y="2552324"/>
            <a:ext cx="8820473" cy="1202928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56106" y="4094957"/>
            <a:ext cx="7885148" cy="1638299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vojový diagram: postup 8"/>
          <p:cNvSpPr/>
          <p:nvPr/>
        </p:nvSpPr>
        <p:spPr>
          <a:xfrm>
            <a:off x="703507" y="4238973"/>
            <a:ext cx="7540900" cy="1350267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989419" y="4310883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458 9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32</a:t>
            </a: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317500" y="2658120"/>
            <a:ext cx="8964488" cy="9913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Pokud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není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poslední dvojčíslí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daného čísla dělitelné čtyřmi,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není ani dané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číslo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dělitelné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číslem 4.</a:t>
            </a:r>
          </a:p>
        </p:txBody>
      </p:sp>
      <p:sp>
        <p:nvSpPr>
          <p:cNvPr id="18" name="Šipka doprava se zářezem 17"/>
          <p:cNvSpPr/>
          <p:nvPr/>
        </p:nvSpPr>
        <p:spPr>
          <a:xfrm>
            <a:off x="2621710" y="4390942"/>
            <a:ext cx="1086194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3833911" y="4310883"/>
            <a:ext cx="372966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32 je dělitelné čtyřmi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Šipka doprava se zářezem 19"/>
          <p:cNvSpPr/>
          <p:nvPr/>
        </p:nvSpPr>
        <p:spPr>
          <a:xfrm>
            <a:off x="7308304" y="4390942"/>
            <a:ext cx="842576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3707904" y="4871599"/>
            <a:ext cx="485195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458 932  je dělitelné čtyřmi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Šipka doprava se zářezem 21"/>
          <p:cNvSpPr/>
          <p:nvPr/>
        </p:nvSpPr>
        <p:spPr>
          <a:xfrm>
            <a:off x="2621710" y="4936716"/>
            <a:ext cx="1031209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ravce\AppData\Local\Microsoft\Windows\Temporary Internet Files\Content.IE5\BL96J1IA\MC900432461[4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67" y="4782342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11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3" grpId="0"/>
      <p:bldP spid="18" grpId="0" animBg="1"/>
      <p:bldP spid="19" grpId="0"/>
      <p:bldP spid="20" grpId="0" animBg="1"/>
      <p:bldP spid="21" grpId="0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020915"/>
            <a:ext cx="8925921" cy="459707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05696"/>
            <a:ext cx="8925921" cy="1235072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18586" y="194899"/>
            <a:ext cx="870989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Př.1) Doplňte chybějící cifru tak, aby byla čísla byla dělitelná 9.</a:t>
            </a:r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a) </a:t>
            </a:r>
            <a:r>
              <a:rPr lang="cs-CZ" i="0" dirty="0" smtClean="0">
                <a:latin typeface="Arial" pitchFamily="34" charset="0"/>
                <a:cs typeface="Arial" pitchFamily="34" charset="0"/>
              </a:rPr>
              <a:t>102030405060707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	b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123321		c)32542413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8435" y="1368324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25805" y="1479111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160443" y="2150212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37" name="Vývojový diagram: postup 36"/>
          <p:cNvSpPr/>
          <p:nvPr/>
        </p:nvSpPr>
        <p:spPr>
          <a:xfrm>
            <a:off x="218587" y="2222219"/>
            <a:ext cx="8709896" cy="1161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38" name="Zástupný symbol pro obsah 2"/>
          <p:cNvSpPr>
            <a:spLocks noGrp="1"/>
          </p:cNvSpPr>
          <p:nvPr/>
        </p:nvSpPr>
        <p:spPr>
          <a:xfrm>
            <a:off x="133803" y="2335343"/>
            <a:ext cx="907300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1+0+2+0+3+0+4+0+5+0+6+0+7+0+7=35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Šipka doprava se zářezem 39"/>
          <p:cNvSpPr/>
          <p:nvPr/>
        </p:nvSpPr>
        <p:spPr>
          <a:xfrm>
            <a:off x="345477" y="2833893"/>
            <a:ext cx="48210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prava se zářezem 41"/>
          <p:cNvSpPr/>
          <p:nvPr/>
        </p:nvSpPr>
        <p:spPr>
          <a:xfrm>
            <a:off x="8435186" y="2415900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755281" y="2777145"/>
            <a:ext cx="542005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ejbližší číslo dělitelné devíti je 36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Šipka doprava se zářezem 44"/>
          <p:cNvSpPr/>
          <p:nvPr/>
        </p:nvSpPr>
        <p:spPr>
          <a:xfrm>
            <a:off x="5928685" y="2833892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6448870" y="2767738"/>
            <a:ext cx="3068509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číslo musí být 1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152158" y="3677125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48" name="Vývojový diagram: postup 47"/>
          <p:cNvSpPr/>
          <p:nvPr/>
        </p:nvSpPr>
        <p:spPr>
          <a:xfrm>
            <a:off x="225805" y="3789040"/>
            <a:ext cx="8709896" cy="107434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931822" y="3903114"/>
            <a:ext cx="5054032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1+2+3+3+2+1=12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Šipka doprava se zářezem 49"/>
          <p:cNvSpPr/>
          <p:nvPr/>
        </p:nvSpPr>
        <p:spPr>
          <a:xfrm>
            <a:off x="337192" y="4360806"/>
            <a:ext cx="490392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doprava se zářezem 50"/>
          <p:cNvSpPr/>
          <p:nvPr/>
        </p:nvSpPr>
        <p:spPr>
          <a:xfrm>
            <a:off x="5985854" y="3973267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Zástupný symbol pro obsah 2"/>
          <p:cNvSpPr>
            <a:spLocks noGrp="1"/>
          </p:cNvSpPr>
          <p:nvPr/>
        </p:nvSpPr>
        <p:spPr>
          <a:xfrm>
            <a:off x="827584" y="4304058"/>
            <a:ext cx="542005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ejbližší číslo dělitelné devíti je 18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Šipka doprava se zářezem 52"/>
          <p:cNvSpPr/>
          <p:nvPr/>
        </p:nvSpPr>
        <p:spPr>
          <a:xfrm>
            <a:off x="5985854" y="4385593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6448871" y="4298033"/>
            <a:ext cx="258762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číslo musí být 4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195783" y="5159831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57" name="Vývojový diagram: postup 56"/>
          <p:cNvSpPr/>
          <p:nvPr/>
        </p:nvSpPr>
        <p:spPr>
          <a:xfrm>
            <a:off x="269430" y="5301208"/>
            <a:ext cx="8709896" cy="104488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467544" y="5385820"/>
            <a:ext cx="595443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3+2+5+4+2+4+1+3=24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Šipka doprava se zářezem 58"/>
          <p:cNvSpPr/>
          <p:nvPr/>
        </p:nvSpPr>
        <p:spPr>
          <a:xfrm>
            <a:off x="380817" y="5843512"/>
            <a:ext cx="490392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Šipka doprava se zářezem 59"/>
          <p:cNvSpPr/>
          <p:nvPr/>
        </p:nvSpPr>
        <p:spPr>
          <a:xfrm>
            <a:off x="6232502" y="5435300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Zástupný symbol pro obsah 2"/>
          <p:cNvSpPr>
            <a:spLocks noGrp="1"/>
          </p:cNvSpPr>
          <p:nvPr/>
        </p:nvSpPr>
        <p:spPr>
          <a:xfrm>
            <a:off x="871209" y="5786764"/>
            <a:ext cx="542005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ejbližší číslo dělitelné devíti je 27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Šipka doprava se zářezem 61"/>
          <p:cNvSpPr/>
          <p:nvPr/>
        </p:nvSpPr>
        <p:spPr>
          <a:xfrm>
            <a:off x="6029479" y="5868299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Zástupný symbol pro obsah 2"/>
          <p:cNvSpPr>
            <a:spLocks noGrp="1"/>
          </p:cNvSpPr>
          <p:nvPr/>
        </p:nvSpPr>
        <p:spPr>
          <a:xfrm>
            <a:off x="6492496" y="5780739"/>
            <a:ext cx="258762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číslo musí být 3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0BASIBLT\MC900440450CAK3SDK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34" y="943133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9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8" grpId="0"/>
      <p:bldP spid="40" grpId="0" animBg="1"/>
      <p:bldP spid="42" grpId="0" animBg="1"/>
      <p:bldP spid="43" grpId="0"/>
      <p:bldP spid="45" grpId="0" animBg="1"/>
      <p:bldP spid="46" grpId="0"/>
      <p:bldP spid="49" grpId="0"/>
      <p:bldP spid="50" grpId="0" animBg="1"/>
      <p:bldP spid="51" grpId="0" animBg="1"/>
      <p:bldP spid="52" grpId="0"/>
      <p:bldP spid="53" grpId="0" animBg="1"/>
      <p:bldP spid="55" grpId="0"/>
      <p:bldP spid="58" grpId="0"/>
      <p:bldP spid="59" grpId="0" animBg="1"/>
      <p:bldP spid="60" grpId="0" animBg="1"/>
      <p:bldP spid="61" grpId="0"/>
      <p:bldP spid="62" grpId="0" animBg="1"/>
      <p:bldP spid="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020915"/>
            <a:ext cx="8925921" cy="459707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05696"/>
            <a:ext cx="8925921" cy="1235072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18586" y="194899"/>
            <a:ext cx="870989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Př.2) Doplňte chybějící cifru tak, aby byla čísla byla dělitelná 3.</a:t>
            </a:r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a) 546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		b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35122 		c)  28415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8435" y="1368324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25805" y="1479111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60443" y="2150212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218587" y="2222219"/>
            <a:ext cx="8709896" cy="1161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63391" y="2335343"/>
            <a:ext cx="4078157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5+4+6=15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Šipka doprava se zářezem 9"/>
          <p:cNvSpPr/>
          <p:nvPr/>
        </p:nvSpPr>
        <p:spPr>
          <a:xfrm>
            <a:off x="7143438" y="2401840"/>
            <a:ext cx="48210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se zářezem 10"/>
          <p:cNvSpPr/>
          <p:nvPr/>
        </p:nvSpPr>
        <p:spPr>
          <a:xfrm>
            <a:off x="4181169" y="2417319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4674466" y="2335343"/>
            <a:ext cx="2710026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15 je dělitelné 3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Šipka doprava se zářezem 12"/>
          <p:cNvSpPr/>
          <p:nvPr/>
        </p:nvSpPr>
        <p:spPr>
          <a:xfrm>
            <a:off x="443287" y="2890593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024155" y="2818676"/>
            <a:ext cx="449482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0; 3; 6; 9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52158" y="3677125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16" name="Vývojový diagram: postup 15"/>
          <p:cNvSpPr/>
          <p:nvPr/>
        </p:nvSpPr>
        <p:spPr>
          <a:xfrm>
            <a:off x="225805" y="3789040"/>
            <a:ext cx="8709896" cy="107434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234734" y="3850411"/>
            <a:ext cx="5054032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3+5+1+2+2=13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Šipka doprava se zářezem 17"/>
          <p:cNvSpPr/>
          <p:nvPr/>
        </p:nvSpPr>
        <p:spPr>
          <a:xfrm>
            <a:off x="337192" y="4360806"/>
            <a:ext cx="490392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se zářezem 18"/>
          <p:cNvSpPr/>
          <p:nvPr/>
        </p:nvSpPr>
        <p:spPr>
          <a:xfrm>
            <a:off x="4824884" y="3925077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755873" y="4291755"/>
            <a:ext cx="4032152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číslo dělitelné třemi je 15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Šipka doprava se zářezem 20"/>
          <p:cNvSpPr/>
          <p:nvPr/>
        </p:nvSpPr>
        <p:spPr>
          <a:xfrm>
            <a:off x="4536178" y="4368516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195783" y="5159831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24" name="Vývojový diagram: postup 23"/>
          <p:cNvSpPr/>
          <p:nvPr/>
        </p:nvSpPr>
        <p:spPr>
          <a:xfrm>
            <a:off x="269430" y="5301208"/>
            <a:ext cx="8709896" cy="104488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294347" y="5303827"/>
            <a:ext cx="595443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ciferný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součet: 2+8+4+1+5=20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Šipka doprava se zářezem 25"/>
          <p:cNvSpPr/>
          <p:nvPr/>
        </p:nvSpPr>
        <p:spPr>
          <a:xfrm>
            <a:off x="380817" y="5843512"/>
            <a:ext cx="490392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se zářezem 26"/>
          <p:cNvSpPr/>
          <p:nvPr/>
        </p:nvSpPr>
        <p:spPr>
          <a:xfrm>
            <a:off x="4905098" y="5393370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871209" y="5786764"/>
            <a:ext cx="417090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číslo dělitelné třemi je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21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Šipka doprava se zářezem 28"/>
          <p:cNvSpPr/>
          <p:nvPr/>
        </p:nvSpPr>
        <p:spPr>
          <a:xfrm>
            <a:off x="4654218" y="5850560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5029475" y="4305444"/>
            <a:ext cx="4223045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2; 5; 8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Zástupný symbol pro obsah 2"/>
          <p:cNvSpPr>
            <a:spLocks noGrp="1"/>
          </p:cNvSpPr>
          <p:nvPr/>
        </p:nvSpPr>
        <p:spPr>
          <a:xfrm>
            <a:off x="5147516" y="5806578"/>
            <a:ext cx="378096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1; 4; 7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spravce\AppData\Local\Microsoft\Windows\Temporary Internet Files\Content.IE5\D1R1SU0N\MC90043757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691" y="2242612"/>
            <a:ext cx="174625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66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0" grpId="0" animBg="1"/>
      <p:bldP spid="11" grpId="0" animBg="1"/>
      <p:bldP spid="12" grpId="0"/>
      <p:bldP spid="13" grpId="0" animBg="1"/>
      <p:bldP spid="14" grpId="0"/>
      <p:bldP spid="17" grpId="0"/>
      <p:bldP spid="18" grpId="0" animBg="1"/>
      <p:bldP spid="19" grpId="0" animBg="1"/>
      <p:bldP spid="20" grpId="0"/>
      <p:bldP spid="21" grpId="0" animBg="1"/>
      <p:bldP spid="25" grpId="0"/>
      <p:bldP spid="26" grpId="0" animBg="1"/>
      <p:bldP spid="27" grpId="0" animBg="1"/>
      <p:bldP spid="28" grpId="0"/>
      <p:bldP spid="29" grpId="0" animBg="1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020915"/>
            <a:ext cx="8925921" cy="459707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05696"/>
            <a:ext cx="8925921" cy="1235072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18586" y="194899"/>
            <a:ext cx="870989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Př.3) Doplňte chybějící cifru tak, aby byla čísla byla dělitelná 4.</a:t>
            </a:r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a) 541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		b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3512 		c)  5242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8435" y="1368324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25805" y="1479111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60443" y="2150212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218587" y="2222219"/>
            <a:ext cx="8709896" cy="1161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63390" y="2335343"/>
            <a:ext cx="618081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oslední dvojčíslí musí být dělitelné 4 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Šipka doprava se zářezem 10"/>
          <p:cNvSpPr/>
          <p:nvPr/>
        </p:nvSpPr>
        <p:spPr>
          <a:xfrm>
            <a:off x="5950911" y="2417361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se zářezem 12"/>
          <p:cNvSpPr/>
          <p:nvPr/>
        </p:nvSpPr>
        <p:spPr>
          <a:xfrm>
            <a:off x="443287" y="2890593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024155" y="2818676"/>
            <a:ext cx="449482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2; 6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133083" y="3578032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32" name="Vývojový diagram: postup 31"/>
          <p:cNvSpPr/>
          <p:nvPr/>
        </p:nvSpPr>
        <p:spPr>
          <a:xfrm>
            <a:off x="191227" y="3650039"/>
            <a:ext cx="8709896" cy="1161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236030" y="3763163"/>
            <a:ext cx="618081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oslední dvojčíslí musí být dělitelné 4 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Šipka doprava se zářezem 33"/>
          <p:cNvSpPr/>
          <p:nvPr/>
        </p:nvSpPr>
        <p:spPr>
          <a:xfrm>
            <a:off x="5923551" y="3845181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prava se zářezem 34"/>
          <p:cNvSpPr/>
          <p:nvPr/>
        </p:nvSpPr>
        <p:spPr>
          <a:xfrm>
            <a:off x="415927" y="4318413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ástupný symbol pro obsah 2"/>
          <p:cNvSpPr>
            <a:spLocks noGrp="1"/>
          </p:cNvSpPr>
          <p:nvPr/>
        </p:nvSpPr>
        <p:spPr>
          <a:xfrm>
            <a:off x="996795" y="4246496"/>
            <a:ext cx="449482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1; 3; 5; 7; 9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128643" y="5085185"/>
            <a:ext cx="8768040" cy="13507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38" name="Vývojový diagram: postup 37"/>
          <p:cNvSpPr/>
          <p:nvPr/>
        </p:nvSpPr>
        <p:spPr>
          <a:xfrm>
            <a:off x="186787" y="5157192"/>
            <a:ext cx="8709896" cy="1161882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/>
          </a:p>
        </p:txBody>
      </p:sp>
      <p:sp>
        <p:nvSpPr>
          <p:cNvPr id="39" name="Zástupný symbol pro obsah 2"/>
          <p:cNvSpPr>
            <a:spLocks noGrp="1"/>
          </p:cNvSpPr>
          <p:nvPr/>
        </p:nvSpPr>
        <p:spPr>
          <a:xfrm>
            <a:off x="231590" y="5270316"/>
            <a:ext cx="6180818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oslední dvojčíslí musí být dělitelné 4 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Šipka doprava se zářezem 39"/>
          <p:cNvSpPr/>
          <p:nvPr/>
        </p:nvSpPr>
        <p:spPr>
          <a:xfrm>
            <a:off x="5919111" y="5352334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prava se zářezem 40"/>
          <p:cNvSpPr/>
          <p:nvPr/>
        </p:nvSpPr>
        <p:spPr>
          <a:xfrm>
            <a:off x="411487" y="5825566"/>
            <a:ext cx="493297" cy="361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Zástupný symbol pro obsah 2"/>
          <p:cNvSpPr>
            <a:spLocks noGrp="1"/>
          </p:cNvSpPr>
          <p:nvPr/>
        </p:nvSpPr>
        <p:spPr>
          <a:xfrm>
            <a:off x="992355" y="5753649"/>
            <a:ext cx="4494823" cy="6069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ísla mohou být: 0; 4; 8</a:t>
            </a:r>
            <a:endParaRPr lang="cs-CZ" sz="26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spravce\AppData\Local\Microsoft\Windows\Temporary Internet Files\Content.IE5\BL96J1IA\MC90044044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588" y="3278188"/>
            <a:ext cx="1647825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40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 animBg="1"/>
      <p:bldP spid="13" grpId="0" animBg="1"/>
      <p:bldP spid="14" grpId="0"/>
      <p:bldP spid="33" grpId="0"/>
      <p:bldP spid="34" grpId="0" animBg="1"/>
      <p:bldP spid="35" grpId="0" animBg="1"/>
      <p:bldP spid="36" grpId="0"/>
      <p:bldP spid="39" grpId="0"/>
      <p:bldP spid="40" grpId="0" animBg="1"/>
      <p:bldP spid="41" grpId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427196"/>
            <a:ext cx="8925921" cy="4190794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05696"/>
            <a:ext cx="8925921" cy="1529700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18586" y="194899"/>
            <a:ext cx="870989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Př.4) Která z následujících čísel 18 261, 2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244, 33 288, 48 600, 64 455, 103 563, 252 524 jsou dělitelná: </a:t>
            </a:r>
          </a:p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a) třemi		b) devíti		c) čtyřmi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102391" y="1684263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09761" y="1795050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18586" y="2442033"/>
            <a:ext cx="299245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dělitelné třemi</a:t>
            </a: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261798" y="2472956"/>
            <a:ext cx="2678354" cy="62223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dělitelné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devíti</a:t>
            </a:r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059832" y="2629804"/>
            <a:ext cx="0" cy="377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5940152" y="2575504"/>
            <a:ext cx="0" cy="38058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6095765" y="2477943"/>
            <a:ext cx="2783520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dělitelné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čtyřmi</a:t>
            </a: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527901" y="557585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103 563</a:t>
            </a:r>
          </a:p>
        </p:txBody>
      </p:sp>
      <p:cxnSp>
        <p:nvCxnSpPr>
          <p:cNvPr id="13" name="Přímá spojnice 12"/>
          <p:cNvCxnSpPr/>
          <p:nvPr/>
        </p:nvCxnSpPr>
        <p:spPr>
          <a:xfrm flipH="1">
            <a:off x="337482" y="2996952"/>
            <a:ext cx="257833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3131840" y="299695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6144964" y="299695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710322" y="456316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48 600</a:t>
            </a: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683565" y="3505897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23 244</a:t>
            </a: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6515124" y="3527885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33 288</a:t>
            </a: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6538788" y="3095186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25 244</a:t>
            </a:r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3614637" y="3036774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18 261</a:t>
            </a:r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683566" y="3036774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18 261</a:t>
            </a:r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6382072" y="447373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252 524</a:t>
            </a:r>
          </a:p>
        </p:txBody>
      </p:sp>
      <p:pic>
        <p:nvPicPr>
          <p:cNvPr id="26" name="Picture 2" descr="C:\Users\spravce\AppData\Local\Microsoft\Windows\Temporary Internet Files\Content.IE5\HGW68T4R\MC9004398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162" y="4414969"/>
            <a:ext cx="1825625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Zástupný symbol pro obsah 2"/>
          <p:cNvSpPr>
            <a:spLocks noGrp="1"/>
          </p:cNvSpPr>
          <p:nvPr/>
        </p:nvSpPr>
        <p:spPr>
          <a:xfrm>
            <a:off x="683564" y="4056401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33 288</a:t>
            </a: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3614636" y="3527886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48 600</a:t>
            </a: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6515124" y="3976247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48 600</a:t>
            </a:r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658477" y="501966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64 455</a:t>
            </a: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3409630" y="397875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103 563</a:t>
            </a:r>
          </a:p>
        </p:txBody>
      </p:sp>
    </p:spTree>
    <p:extLst>
      <p:ext uri="{BB962C8B-B14F-4D97-AF65-F5344CB8AC3E}">
        <p14:creationId xmlns:p14="http://schemas.microsoft.com/office/powerpoint/2010/main" val="85744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1" grpId="0"/>
      <p:bldP spid="12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9835" y="28228"/>
            <a:ext cx="9005997" cy="793205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5335" y="908720"/>
            <a:ext cx="8975311" cy="5755104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ří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𝑘𝑙𝑎𝑑𝑦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𝑛𝑎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𝑠𝑎𝑚𝑜𝑠𝑡𝑎𝑡𝑛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é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𝑝𝑟𝑜𝑐𝑣𝑖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aoblený obdélník 23"/>
          <p:cNvSpPr/>
          <p:nvPr/>
        </p:nvSpPr>
        <p:spPr>
          <a:xfrm>
            <a:off x="185466" y="2060848"/>
            <a:ext cx="8647554" cy="446545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a) 0;3;6;9		b) 2;5;8		c) 2;5;8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220022" y="1095636"/>
            <a:ext cx="8683185" cy="965212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287028" y="1113272"/>
            <a:ext cx="9109508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Př.1) </a:t>
            </a:r>
            <a:r>
              <a:rPr lang="cs-CZ" dirty="0">
                <a:latin typeface="Arial" pitchFamily="34" charset="0"/>
                <a:cs typeface="Arial" pitchFamily="34" charset="0"/>
              </a:rPr>
              <a:t>Doplňte chybějící cifru tak, aby byla čísla byla dělitelná 3.</a:t>
            </a:r>
          </a:p>
          <a:p>
            <a:pPr marL="0" indent="0" algn="just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a)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46836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		b)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3241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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222 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		c)  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21235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149250" y="3653709"/>
            <a:ext cx="8605700" cy="493829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a) 0;9			b) 7			c) 5 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149834" y="2588815"/>
            <a:ext cx="8683185" cy="1064894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0" name="Zástupný symbol pro obsah 2"/>
          <p:cNvSpPr>
            <a:spLocks noGrp="1"/>
          </p:cNvSpPr>
          <p:nvPr/>
        </p:nvSpPr>
        <p:spPr>
          <a:xfrm>
            <a:off x="240841" y="2588815"/>
            <a:ext cx="8611924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Př.2)Doplňte </a:t>
            </a:r>
            <a:r>
              <a:rPr lang="cs-CZ" dirty="0">
                <a:latin typeface="Arial" pitchFamily="34" charset="0"/>
                <a:cs typeface="Arial" pitchFamily="34" charset="0"/>
              </a:rPr>
              <a:t>chybějící cifru tak, aby byla čísla byla dělitelná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9.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a)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43236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		b)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3123452 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		c) 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41215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Zaoblený obdélník 40"/>
          <p:cNvSpPr/>
          <p:nvPr/>
        </p:nvSpPr>
        <p:spPr>
          <a:xfrm>
            <a:off x="134059" y="5529814"/>
            <a:ext cx="8605700" cy="563482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a) 2;6			b) 0;2;4;6;8		c) 0;4;8 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106120" y="4189332"/>
            <a:ext cx="8683185" cy="1255027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180493" y="4322245"/>
            <a:ext cx="8824994" cy="11221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Př.3) </a:t>
            </a:r>
            <a:r>
              <a:rPr lang="cs-CZ" dirty="0">
                <a:latin typeface="Arial" pitchFamily="34" charset="0"/>
                <a:cs typeface="Arial" pitchFamily="34" charset="0"/>
              </a:rPr>
              <a:t>Doplňte chybějící cifru tak, aby byla čísla byla dělitelná 4.</a:t>
            </a:r>
          </a:p>
          <a:p>
            <a:pPr marL="0" indent="0" algn="just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a)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433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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		b)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31844 </a:t>
            </a:r>
            <a:r>
              <a:rPr lang="cs-CZ" dirty="0">
                <a:latin typeface="Arial" pitchFamily="34" charset="0"/>
                <a:cs typeface="Arial" pitchFamily="34" charset="0"/>
                <a:sym typeface="Wingdings"/>
              </a:rPr>
              <a:t>		c) 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"/>
              </a:rPr>
              <a:t>4256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spravce\AppData\Local\Microsoft\Windows\Temporary Internet Files\Content.IE5\0BASIBLT\MC900437791CAUU8X5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21" y="5338962"/>
            <a:ext cx="1616163" cy="1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3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31" grpId="0"/>
      <p:bldP spid="38" grpId="0" animBg="1"/>
      <p:bldP spid="40" grpId="0"/>
      <p:bldP spid="41" grpId="0" animBg="1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5" y="646837"/>
            <a:ext cx="8928992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Hypertextové odkazy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3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MOLNÁR, Josef; KOPECKÝ, Milan; LIŠKOVÁ, Hana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6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.Liberec: </a:t>
            </a:r>
            <a:r>
              <a:rPr lang="cs-CZ" sz="1100" dirty="0" err="1">
                <a:latin typeface="Arial" pitchFamily="34" charset="0"/>
                <a:cs typeface="Arial" pitchFamily="34" charset="0"/>
              </a:rPr>
              <a:t>Prodos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1998, ISBN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MULLEROVÁ, Jana; MIKULČÁK, Jiří; KABELE, Jiří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pro 6. ročník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DYTRYCH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Martin; DOBIASOVÁ, Irena; LIVŇANSKÁ, Libuše.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Sbírka úloh z matematiky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Pohořelice: Fortuna, 2001, ISBN 80-7168-766-9. 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Galerie klipart</a:t>
            </a: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1151</TotalTime>
  <Words>693</Words>
  <Application>Microsoft Office PowerPoint</Application>
  <PresentationFormat>Předvádění na obrazovce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193</cp:revision>
  <dcterms:created xsi:type="dcterms:W3CDTF">2011-10-16T10:29:28Z</dcterms:created>
  <dcterms:modified xsi:type="dcterms:W3CDTF">2013-03-29T12:05:07Z</dcterms:modified>
</cp:coreProperties>
</file>