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notesMasterIdLst>
    <p:notesMasterId r:id="rId12"/>
  </p:notesMasterIdLst>
  <p:sldIdLst>
    <p:sldId id="269" r:id="rId2"/>
    <p:sldId id="268" r:id="rId3"/>
    <p:sldId id="288" r:id="rId4"/>
    <p:sldId id="306" r:id="rId5"/>
    <p:sldId id="307" r:id="rId6"/>
    <p:sldId id="308" r:id="rId7"/>
    <p:sldId id="309" r:id="rId8"/>
    <p:sldId id="280" r:id="rId9"/>
    <p:sldId id="287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5FD2F"/>
    <a:srgbClr val="CCFF33"/>
    <a:srgbClr val="99FF33"/>
    <a:srgbClr val="497002"/>
    <a:srgbClr val="206E04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373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9F7B1B-2CE1-455B-B1BF-0E9DF46149B3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E6D46-B826-4A68-88EA-FB31053D734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828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DA661B3-DB16-40EB-B3BF-97D15FED7AFE}" type="datetimeFigureOut">
              <a:rPr lang="cs-CZ" smtClean="0"/>
              <a:t>29.3.2013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53763EB3-83AF-4B90-AFEE-D06EA175119F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aoblený obdélník 12"/>
          <p:cNvSpPr/>
          <p:nvPr/>
        </p:nvSpPr>
        <p:spPr>
          <a:xfrm>
            <a:off x="292246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0468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75873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/>
              <a:t>ČÍSLO PROJEKTU</a:t>
            </a:r>
            <a:r>
              <a:rPr lang="cs-CZ" sz="2800" dirty="0"/>
              <a:t>: </a:t>
            </a:r>
            <a:r>
              <a:rPr lang="cs-CZ" sz="2800" dirty="0" smtClean="0"/>
              <a:t>CZ.1.07/1.4.00/21.2364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79880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NÁZEV</a:t>
            </a:r>
            <a:r>
              <a:rPr lang="cs-CZ" sz="2800" dirty="0"/>
              <a:t>: </a:t>
            </a:r>
            <a:r>
              <a:rPr lang="cs-CZ" sz="2800" dirty="0" smtClean="0"/>
              <a:t>VY_32_INOVACE_05_04_M6_Hanak</a:t>
            </a:r>
            <a:endParaRPr lang="cs-CZ" sz="2800" dirty="0"/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79971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/>
              <a:t>AUTOR</a:t>
            </a:r>
            <a:r>
              <a:rPr lang="cs-CZ" sz="2800" dirty="0"/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26243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/>
              <a:t>TÉMA</a:t>
            </a:r>
            <a:r>
              <a:rPr lang="cs-CZ" sz="2800" dirty="0"/>
              <a:t>: </a:t>
            </a:r>
            <a:r>
              <a:rPr lang="cs-CZ" sz="2800" dirty="0" smtClean="0"/>
              <a:t>Dělitelnost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228748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tx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Název projektu: </a:t>
            </a:r>
            <a:r>
              <a:rPr lang="cs-CZ" sz="1600" dirty="0" smtClean="0">
                <a:solidFill>
                  <a:schemeClr val="tx1"/>
                </a:solidFill>
              </a:rPr>
              <a:t>Škola hrou</a:t>
            </a:r>
            <a:endParaRPr lang="cs-CZ" sz="1600" dirty="0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tx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tx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790437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/>
              <a:t>OBSAH</a:t>
            </a:r>
            <a:r>
              <a:rPr lang="cs-CZ" sz="2800" dirty="0"/>
              <a:t>: </a:t>
            </a:r>
            <a:r>
              <a:rPr lang="cs-CZ" sz="2800" dirty="0" smtClean="0"/>
              <a:t>Největší společný dělitel</a:t>
            </a:r>
            <a:endParaRPr lang="cs-CZ" sz="28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2267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3704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332352" y="64487"/>
            <a:ext cx="8527119" cy="916241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16131" y="1268760"/>
            <a:ext cx="8609307" cy="5400600"/>
          </a:xfrm>
          <a:prstGeom prst="roundRect">
            <a:avLst>
              <a:gd name="adj" fmla="val 410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7" name="Nadpis 1"/>
          <p:cNvSpPr>
            <a:spLocks noGrp="1"/>
          </p:cNvSpPr>
          <p:nvPr/>
        </p:nvSpPr>
        <p:spPr>
          <a:xfrm>
            <a:off x="3507098" y="-18256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tx1"/>
                </a:solidFill>
              </a:rPr>
              <a:t>ANOTACE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366961" y="1448780"/>
            <a:ext cx="8296498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/>
              <a:t>V hodině si ukážeme, jak nalezneme největší společný dělitel. </a:t>
            </a:r>
            <a:r>
              <a:rPr lang="cs-CZ" sz="1800" dirty="0"/>
              <a:t>Nalezneme zde řešené příklady i příklady pro samostatné procvičení, ke kterým jsou uvedena správná řešení. </a:t>
            </a:r>
          </a:p>
          <a:p>
            <a:pPr algn="just"/>
            <a:r>
              <a:rPr lang="cs-CZ" sz="1800" dirty="0"/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/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/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</a:t>
            </a:r>
            <a:r>
              <a:rPr lang="cs-CZ" sz="1800" dirty="0" smtClean="0"/>
              <a:t>aby </a:t>
            </a:r>
            <a:r>
              <a:rPr lang="cs-CZ" sz="1800" dirty="0"/>
              <a:t>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/>
          </a:p>
          <a:p>
            <a:pPr marL="0" indent="0" algn="just">
              <a:buNone/>
            </a:pPr>
            <a:endParaRPr lang="cs-CZ" sz="1800" dirty="0"/>
          </a:p>
          <a:p>
            <a:pPr marL="0" indent="0" algn="just">
              <a:buNone/>
            </a:pPr>
            <a:endParaRPr lang="cs-CZ" sz="1800" dirty="0"/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>
              <a:latin typeface="Calibri" pitchFamily="34" charset="0"/>
              <a:cs typeface="Calibri" pitchFamily="34" charset="0"/>
            </a:endParaRPr>
          </a:p>
          <a:p>
            <a:pPr marL="0" indent="0" algn="just">
              <a:buNone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56015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141990" y="1196752"/>
            <a:ext cx="8894506" cy="5544616"/>
          </a:xfrm>
          <a:prstGeom prst="roundRect">
            <a:avLst>
              <a:gd name="adj" fmla="val 410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179512" y="64487"/>
            <a:ext cx="8856984" cy="916241"/>
          </a:xfrm>
          <a:prstGeom prst="roundRect">
            <a:avLst>
              <a:gd name="adj" fmla="val 24231"/>
            </a:avLst>
          </a:prstGeom>
          <a:solidFill>
            <a:srgbClr val="00B0F0"/>
          </a:soli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469318" y="1712077"/>
            <a:ext cx="8242134" cy="1260140"/>
          </a:xfrm>
          <a:prstGeom prst="roundRect">
            <a:avLst>
              <a:gd name="adj" fmla="val 410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987824" y="288581"/>
            <a:ext cx="3600400" cy="46805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/>
              <a:t>Zapamatujte si!!</a:t>
            </a:r>
            <a:endParaRPr lang="cs-CZ" sz="2800" b="1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584657" y="1863785"/>
            <a:ext cx="8489830" cy="105496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Společný dělitel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dvou nebo více čísel je takové číslo, které dělí každé z těchto čísel beze zbytku.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45867" y="3284984"/>
            <a:ext cx="8266171" cy="1535525"/>
          </a:xfrm>
          <a:prstGeom prst="roundRect">
            <a:avLst>
              <a:gd name="adj" fmla="val 410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537588" y="3381389"/>
            <a:ext cx="8203396" cy="100811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Největší společný dělitel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dvou nebo více čísel je takové číslo, které je ze společných dělitelů těchto čísel největší.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445281" y="5085184"/>
            <a:ext cx="8204166" cy="890238"/>
          </a:xfrm>
          <a:prstGeom prst="roundRect">
            <a:avLst>
              <a:gd name="adj" fmla="val 410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 descr="C:\Users\spravce\AppData\Local\Microsoft\Windows\Temporary Internet Files\Content.IE5\BL96J1IA\MC900440428[10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108734"/>
            <a:ext cx="1656184" cy="1743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Zástupný symbol pro obsah 2"/>
          <p:cNvSpPr>
            <a:spLocks noGrp="1"/>
          </p:cNvSpPr>
          <p:nvPr/>
        </p:nvSpPr>
        <p:spPr>
          <a:xfrm>
            <a:off x="518832" y="5229200"/>
            <a:ext cx="8159561" cy="74622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Největší společný dělitel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značíme  písmenem </a:t>
            </a:r>
            <a:r>
              <a:rPr lang="cs-CZ" sz="2800" b="1" i="1" dirty="0" smtClean="0">
                <a:latin typeface="Arial" pitchFamily="34" charset="0"/>
                <a:cs typeface="Arial" pitchFamily="34" charset="0"/>
              </a:rPr>
              <a:t>D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</a:t>
            </a:r>
            <a:endParaRPr lang="cs-CZ" sz="2800" b="1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40436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13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0575" y="1881512"/>
            <a:ext cx="8925921" cy="4859856"/>
          </a:xfrm>
          <a:prstGeom prst="roundRect">
            <a:avLst>
              <a:gd name="adj" fmla="val 114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Vývojový diagram: postup 7"/>
          <p:cNvSpPr/>
          <p:nvPr/>
        </p:nvSpPr>
        <p:spPr>
          <a:xfrm>
            <a:off x="226447" y="2019236"/>
            <a:ext cx="8709896" cy="458440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/>
          </a:p>
        </p:txBody>
      </p:sp>
      <p:sp>
        <p:nvSpPr>
          <p:cNvPr id="47" name="Obdélník 46"/>
          <p:cNvSpPr/>
          <p:nvPr/>
        </p:nvSpPr>
        <p:spPr>
          <a:xfrm>
            <a:off x="368420" y="2747537"/>
            <a:ext cx="8449826" cy="1011614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aoblený obdélník 2"/>
          <p:cNvSpPr/>
          <p:nvPr/>
        </p:nvSpPr>
        <p:spPr>
          <a:xfrm>
            <a:off x="118435" y="116632"/>
            <a:ext cx="8925921" cy="1006740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C0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1524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226596" y="379682"/>
            <a:ext cx="8709897" cy="48064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Př.1) Určete největšího společného dělitele čísel 120;700.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133803" y="1228921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41173" y="1339708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Řešení: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68420" y="2214183"/>
            <a:ext cx="619219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Obě čísla rozložíme na součin prvočísel: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1" name="Picture 2" descr="C:\Users\spravce\AppData\Local\Microsoft\Windows\Temporary Internet Files\Content.IE5\0BASIBLT\MC900440450CAK3SDK3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65297" y="1198132"/>
            <a:ext cx="1828800" cy="1381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2" name="Zástupný symbol pro obsah 2"/>
          <p:cNvSpPr>
            <a:spLocks noGrp="1"/>
          </p:cNvSpPr>
          <p:nvPr/>
        </p:nvSpPr>
        <p:spPr>
          <a:xfrm>
            <a:off x="340606" y="2776294"/>
            <a:ext cx="2228927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120 = 12·10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Zástupný symbol pro obsah 2"/>
          <p:cNvSpPr>
            <a:spLocks noGrp="1"/>
          </p:cNvSpPr>
          <p:nvPr/>
        </p:nvSpPr>
        <p:spPr>
          <a:xfrm>
            <a:off x="2215472" y="2787599"/>
            <a:ext cx="2228927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(4·3)·(2·5)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Zástupný symbol pro obsah 2"/>
          <p:cNvSpPr>
            <a:spLocks noGrp="1"/>
          </p:cNvSpPr>
          <p:nvPr/>
        </p:nvSpPr>
        <p:spPr>
          <a:xfrm>
            <a:off x="4185925" y="2772193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(2·2·3)·(2·5)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6376583" y="2772193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2·2·2·3·5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Zástupný symbol pro obsah 2"/>
          <p:cNvSpPr>
            <a:spLocks noGrp="1"/>
          </p:cNvSpPr>
          <p:nvPr/>
        </p:nvSpPr>
        <p:spPr>
          <a:xfrm>
            <a:off x="368420" y="3313331"/>
            <a:ext cx="2180003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700 = 70·10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2208080" y="3311477"/>
            <a:ext cx="2228927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(7·10)·(2·5)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8" name="Zástupný symbol pro obsah 2"/>
          <p:cNvSpPr>
            <a:spLocks noGrp="1"/>
          </p:cNvSpPr>
          <p:nvPr/>
        </p:nvSpPr>
        <p:spPr>
          <a:xfrm>
            <a:off x="6478643" y="3313331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2·2·5·5·7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9" name="Zástupný symbol pro obsah 2"/>
          <p:cNvSpPr>
            <a:spLocks noGrp="1"/>
          </p:cNvSpPr>
          <p:nvPr/>
        </p:nvSpPr>
        <p:spPr>
          <a:xfrm>
            <a:off x="4311452" y="3311477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(7·2·5)·(2·5)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0" name="Zástupný symbol pro obsah 2"/>
          <p:cNvSpPr>
            <a:spLocks noGrp="1"/>
          </p:cNvSpPr>
          <p:nvPr/>
        </p:nvSpPr>
        <p:spPr>
          <a:xfrm>
            <a:off x="368420" y="3814757"/>
            <a:ext cx="7385557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Společné dělitele čísel 120 a 700 podtrhneme.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1" name="Zástupný symbol pro obsah 2"/>
          <p:cNvSpPr>
            <a:spLocks noGrp="1"/>
          </p:cNvSpPr>
          <p:nvPr/>
        </p:nvSpPr>
        <p:spPr>
          <a:xfrm>
            <a:off x="6362891" y="2769849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·2·3·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42" name="Zástupný symbol pro obsah 2"/>
          <p:cNvSpPr>
            <a:spLocks noGrp="1"/>
          </p:cNvSpPr>
          <p:nvPr/>
        </p:nvSpPr>
        <p:spPr>
          <a:xfrm>
            <a:off x="6473129" y="3309595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·5·7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4" name="Obdélníkový popisek 43"/>
          <p:cNvSpPr/>
          <p:nvPr/>
        </p:nvSpPr>
        <p:spPr>
          <a:xfrm>
            <a:off x="368420" y="4421713"/>
            <a:ext cx="8449826" cy="1008112"/>
          </a:xfrm>
          <a:prstGeom prst="wedgeRectCallout">
            <a:avLst>
              <a:gd name="adj1" fmla="val -29626"/>
              <a:gd name="adj2" fmla="val 49903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Součin všech společných prvočísel v prvočíselném rozkladu dvou a více čísel je jejich největší společný dělitel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45" name="Zástupný symbol pro obsah 2"/>
          <p:cNvSpPr>
            <a:spLocks noGrp="1"/>
          </p:cNvSpPr>
          <p:nvPr/>
        </p:nvSpPr>
        <p:spPr>
          <a:xfrm>
            <a:off x="368420" y="5661248"/>
            <a:ext cx="3096097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D(120; 700) = 2·2·5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6" name="Zástupný symbol pro obsah 2"/>
          <p:cNvSpPr>
            <a:spLocks noGrp="1"/>
          </p:cNvSpPr>
          <p:nvPr/>
        </p:nvSpPr>
        <p:spPr>
          <a:xfrm>
            <a:off x="3298325" y="5645596"/>
            <a:ext cx="1261330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20</a:t>
            </a:r>
          </a:p>
        </p:txBody>
      </p:sp>
    </p:spTree>
    <p:extLst>
      <p:ext uri="{BB962C8B-B14F-4D97-AF65-F5344CB8AC3E}">
        <p14:creationId xmlns:p14="http://schemas.microsoft.com/office/powerpoint/2010/main" val="50912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3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0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fill="hold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2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 animBg="1"/>
      <p:bldP spid="4" grpId="0"/>
      <p:bldP spid="6" grpId="0"/>
      <p:bldP spid="9" grpId="0"/>
      <p:bldP spid="32" grpId="0"/>
      <p:bldP spid="33" grpId="0"/>
      <p:bldP spid="34" grpId="0"/>
      <p:bldP spid="35" grpId="0"/>
      <p:bldP spid="35" grpId="1"/>
      <p:bldP spid="36" grpId="0"/>
      <p:bldP spid="37" grpId="0"/>
      <p:bldP spid="38" grpId="0"/>
      <p:bldP spid="38" grpId="1"/>
      <p:bldP spid="39" grpId="0"/>
      <p:bldP spid="40" grpId="0"/>
      <p:bldP spid="41" grpId="0"/>
      <p:bldP spid="42" grpId="0"/>
      <p:bldP spid="44" grpId="0" animBg="1"/>
      <p:bldP spid="4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0575" y="1881512"/>
            <a:ext cx="8925921" cy="4859856"/>
          </a:xfrm>
          <a:prstGeom prst="roundRect">
            <a:avLst>
              <a:gd name="adj" fmla="val 114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Vývojový diagram: postup 2"/>
          <p:cNvSpPr/>
          <p:nvPr/>
        </p:nvSpPr>
        <p:spPr>
          <a:xfrm>
            <a:off x="226447" y="2019236"/>
            <a:ext cx="8709896" cy="4584408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/>
          </a:p>
        </p:txBody>
      </p:sp>
      <p:sp>
        <p:nvSpPr>
          <p:cNvPr id="4" name="Obdélník 3"/>
          <p:cNvSpPr/>
          <p:nvPr/>
        </p:nvSpPr>
        <p:spPr>
          <a:xfrm>
            <a:off x="368420" y="2492896"/>
            <a:ext cx="8449826" cy="1717765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18435" y="116632"/>
            <a:ext cx="8925921" cy="1006740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C0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1524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08463" y="379682"/>
            <a:ext cx="9601988" cy="48064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Př.2) Určete největšího společného dělitele čísel 60;420;150.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133803" y="1228921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41173" y="1339708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Řešení: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415086" y="2047353"/>
            <a:ext cx="7189174" cy="445543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Všechna čísla rozložíme na součin prvočísel: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452688" y="2533279"/>
            <a:ext cx="2228927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60 = 6·10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1986357" y="2524680"/>
            <a:ext cx="2228927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(2·3)·(2·5)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3932084" y="2521889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2·2·3·5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404177" y="3063027"/>
            <a:ext cx="2180003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150 = 15·10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243837" y="3061173"/>
            <a:ext cx="2228927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(3·5)·(2·5)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Zástupný symbol pro obsah 2"/>
          <p:cNvSpPr>
            <a:spLocks noGrp="1"/>
          </p:cNvSpPr>
          <p:nvPr/>
        </p:nvSpPr>
        <p:spPr>
          <a:xfrm>
            <a:off x="4215284" y="3048300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2·3·5·5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261509" y="4295645"/>
            <a:ext cx="812691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Společné dělitele čísel 60; 150 a 420 podtrhneme.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Obdélníkový popisek 21"/>
          <p:cNvSpPr/>
          <p:nvPr/>
        </p:nvSpPr>
        <p:spPr>
          <a:xfrm>
            <a:off x="337836" y="4797152"/>
            <a:ext cx="8449826" cy="1008112"/>
          </a:xfrm>
          <a:prstGeom prst="wedgeRectCallout">
            <a:avLst>
              <a:gd name="adj1" fmla="val -29626"/>
              <a:gd name="adj2" fmla="val 49903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Součin všech společných prvočísel v prvočíselném rozkladu dvou a více čísel je jejich největší společný dělitel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371514" y="5982708"/>
            <a:ext cx="4101250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D(60; 150; 420) = 2·3·5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3954287" y="5964516"/>
            <a:ext cx="1261330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30</a:t>
            </a:r>
          </a:p>
        </p:txBody>
      </p:sp>
      <p:sp>
        <p:nvSpPr>
          <p:cNvPr id="25" name="Zástupný symbol pro obsah 2"/>
          <p:cNvSpPr>
            <a:spLocks noGrp="1"/>
          </p:cNvSpPr>
          <p:nvPr/>
        </p:nvSpPr>
        <p:spPr>
          <a:xfrm>
            <a:off x="393324" y="3607441"/>
            <a:ext cx="2180003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420 = 42·10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2232984" y="3605587"/>
            <a:ext cx="2676473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(6·7)·(2·5)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Zástupný symbol pro obsah 2"/>
          <p:cNvSpPr>
            <a:spLocks noGrp="1"/>
          </p:cNvSpPr>
          <p:nvPr/>
        </p:nvSpPr>
        <p:spPr>
          <a:xfrm>
            <a:off x="6228184" y="3603705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2·2·3·5·7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4048192" y="3603705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(2·3·7)·(2·5)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6228183" y="3603705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·2·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·7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Zástupný symbol pro obsah 2"/>
          <p:cNvSpPr>
            <a:spLocks noGrp="1"/>
          </p:cNvSpPr>
          <p:nvPr/>
        </p:nvSpPr>
        <p:spPr>
          <a:xfrm>
            <a:off x="4182120" y="3048300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·5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3926676" y="2531413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·2·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5</a:t>
            </a:r>
          </a:p>
        </p:txBody>
      </p:sp>
      <p:pic>
        <p:nvPicPr>
          <p:cNvPr id="1026" name="Picture 2" descr="C:\Users\spravce\AppData\Local\Microsoft\Windows\Temporary Internet Files\Content.IE5\HGW68T4R\MC900440446[10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71043" y="1610609"/>
            <a:ext cx="1828800" cy="19462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26051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4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9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4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8" grpId="0"/>
      <p:bldP spid="9" grpId="0"/>
      <p:bldP spid="11" grpId="0"/>
      <p:bldP spid="12" grpId="0"/>
      <p:bldP spid="14" grpId="0"/>
      <p:bldP spid="14" grpId="1"/>
      <p:bldP spid="15" grpId="0"/>
      <p:bldP spid="16" grpId="0"/>
      <p:bldP spid="17" grpId="0"/>
      <p:bldP spid="17" grpId="1"/>
      <p:bldP spid="19" grpId="0"/>
      <p:bldP spid="22" grpId="0" animBg="1"/>
      <p:bldP spid="23" grpId="0"/>
      <p:bldP spid="24" grpId="0"/>
      <p:bldP spid="25" grpId="0"/>
      <p:bldP spid="26" grpId="0"/>
      <p:bldP spid="27" grpId="0"/>
      <p:bldP spid="27" grpId="1"/>
      <p:bldP spid="28" grpId="0"/>
      <p:bldP spid="30" grpId="0"/>
      <p:bldP spid="31" grpId="0"/>
      <p:bldP spid="3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0575" y="1728858"/>
            <a:ext cx="8925921" cy="5012510"/>
          </a:xfrm>
          <a:prstGeom prst="roundRect">
            <a:avLst>
              <a:gd name="adj" fmla="val 1149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Vývojový diagram: postup 2"/>
          <p:cNvSpPr/>
          <p:nvPr/>
        </p:nvSpPr>
        <p:spPr>
          <a:xfrm>
            <a:off x="226447" y="1844824"/>
            <a:ext cx="8709896" cy="4758820"/>
          </a:xfrm>
          <a:prstGeom prst="flowChartProcess">
            <a:avLst/>
          </a:prstGeom>
          <a:solidFill>
            <a:schemeClr val="bg1">
              <a:lumMod val="9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600"/>
          </a:p>
        </p:txBody>
      </p:sp>
      <p:sp>
        <p:nvSpPr>
          <p:cNvPr id="4" name="Obdélník 3"/>
          <p:cNvSpPr/>
          <p:nvPr/>
        </p:nvSpPr>
        <p:spPr>
          <a:xfrm>
            <a:off x="368420" y="2310353"/>
            <a:ext cx="8449826" cy="2232968"/>
          </a:xfrm>
          <a:prstGeom prst="rect">
            <a:avLst/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118435" y="116632"/>
            <a:ext cx="8925921" cy="1006740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C0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1524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308197" y="155979"/>
            <a:ext cx="8495985" cy="74369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mtClean="0">
                <a:latin typeface="Arial" pitchFamily="34" charset="0"/>
                <a:cs typeface="Arial" pitchFamily="34" charset="0"/>
              </a:rPr>
              <a:t>Př.3)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Určete největšího společného dělitele čísel   </a:t>
            </a:r>
            <a:br>
              <a:rPr lang="cs-CZ" sz="2800" dirty="0" smtClean="0"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</a:rPr>
              <a:t>       90; 300; 750; 1050.</a:t>
            </a:r>
          </a:p>
        </p:txBody>
      </p:sp>
      <p:sp>
        <p:nvSpPr>
          <p:cNvPr id="7" name="Zaoblený obdélník 6"/>
          <p:cNvSpPr/>
          <p:nvPr/>
        </p:nvSpPr>
        <p:spPr>
          <a:xfrm>
            <a:off x="110575" y="1096980"/>
            <a:ext cx="1585599" cy="631878"/>
          </a:xfrm>
          <a:prstGeom prst="roundRect">
            <a:avLst>
              <a:gd name="adj" fmla="val 9801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1430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17945" y="1207767"/>
            <a:ext cx="1596700" cy="541803"/>
          </a:xfrm>
          <a:prstGeom prst="rect">
            <a:avLst/>
          </a:prstGeom>
          <a:noFill/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Řešení:</a:t>
            </a:r>
            <a:endParaRPr lang="cs-CZ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08197" y="1824055"/>
            <a:ext cx="7189174" cy="48629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Všechna čísla rozložíme na součin prvočísel: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452689" y="2350736"/>
            <a:ext cx="1945512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90 = 9·10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1986357" y="2342137"/>
            <a:ext cx="2228927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(3·3)·(2·5)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3932084" y="2339346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2·3·3·5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404177" y="2880484"/>
            <a:ext cx="2180003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300 = 30·10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2243837" y="2878630"/>
            <a:ext cx="2228927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(3·10)·(2·5)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ástupný symbol pro obsah 2"/>
          <p:cNvSpPr>
            <a:spLocks noGrp="1"/>
          </p:cNvSpPr>
          <p:nvPr/>
        </p:nvSpPr>
        <p:spPr>
          <a:xfrm>
            <a:off x="6503547" y="2885125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2·2·3·5·5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393323" y="4653136"/>
            <a:ext cx="8565579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Společné dělitele čísel 90; 300; 750; 1050 podtrhneme.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ový popisek 16"/>
          <p:cNvSpPr/>
          <p:nvPr/>
        </p:nvSpPr>
        <p:spPr>
          <a:xfrm>
            <a:off x="393324" y="5126300"/>
            <a:ext cx="8449826" cy="894988"/>
          </a:xfrm>
          <a:prstGeom prst="wedgeRectCallout">
            <a:avLst>
              <a:gd name="adj1" fmla="val -29626"/>
              <a:gd name="adj2" fmla="val 49903"/>
            </a:avLst>
          </a:prstGeom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Součin všech společných prvočísel v prvočíselném rozkladu dvou a více čísel je jejich největší společný dělitel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8" name="Zástupný symbol pro obsah 2"/>
          <p:cNvSpPr>
            <a:spLocks noGrp="1"/>
          </p:cNvSpPr>
          <p:nvPr/>
        </p:nvSpPr>
        <p:spPr>
          <a:xfrm>
            <a:off x="347574" y="6134412"/>
            <a:ext cx="4561883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D(90; 300; 750; 1050) = 2·3·5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4903412" y="6133402"/>
            <a:ext cx="1261330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b="1" dirty="0" smtClean="0">
                <a:latin typeface="Arial" pitchFamily="34" charset="0"/>
                <a:cs typeface="Arial" pitchFamily="34" charset="0"/>
              </a:rPr>
              <a:t>30</a:t>
            </a: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393324" y="3424898"/>
            <a:ext cx="2180003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750 = 75·10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1" name="Zástupný symbol pro obsah 2"/>
          <p:cNvSpPr>
            <a:spLocks noGrp="1"/>
          </p:cNvSpPr>
          <p:nvPr/>
        </p:nvSpPr>
        <p:spPr>
          <a:xfrm>
            <a:off x="2232984" y="3423044"/>
            <a:ext cx="2676473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(5·15)·(2·5)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6387439" y="3407760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2·3·5·5·5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4243376" y="3405680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(5·5·3)·(2·5)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315279" y="3943732"/>
            <a:ext cx="2381358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1050 = 105·10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9" name="Zástupný symbol pro obsah 2"/>
          <p:cNvSpPr>
            <a:spLocks noGrp="1"/>
          </p:cNvSpPr>
          <p:nvPr/>
        </p:nvSpPr>
        <p:spPr>
          <a:xfrm>
            <a:off x="2486504" y="3939996"/>
            <a:ext cx="2344910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(5·21)·(2·5)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6626491" y="3965958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2·3·5·5·7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1" name="Zástupný symbol pro obsah 2"/>
          <p:cNvSpPr>
            <a:spLocks noGrp="1"/>
          </p:cNvSpPr>
          <p:nvPr/>
        </p:nvSpPr>
        <p:spPr>
          <a:xfrm>
            <a:off x="4515289" y="3939432"/>
            <a:ext cx="2282923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(5·3·7)·(2·5)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Zástupný symbol pro obsah 2"/>
          <p:cNvSpPr>
            <a:spLocks noGrp="1"/>
          </p:cNvSpPr>
          <p:nvPr/>
        </p:nvSpPr>
        <p:spPr>
          <a:xfrm>
            <a:off x="4281876" y="2885125"/>
            <a:ext cx="2378356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(3·2·5)·(2·5)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Zástupný symbol pro obsah 2"/>
          <p:cNvSpPr>
            <a:spLocks noGrp="1"/>
          </p:cNvSpPr>
          <p:nvPr/>
        </p:nvSpPr>
        <p:spPr>
          <a:xfrm>
            <a:off x="3932084" y="2316352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·3·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5</a:t>
            </a:r>
          </a:p>
        </p:txBody>
      </p: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6504304" y="2893555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·2·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·5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6" name="Zástupný symbol pro obsah 2"/>
          <p:cNvSpPr>
            <a:spLocks noGrp="1"/>
          </p:cNvSpPr>
          <p:nvPr/>
        </p:nvSpPr>
        <p:spPr>
          <a:xfrm>
            <a:off x="6387438" y="3423044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·5·5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7" name="Zástupný symbol pro obsah 2"/>
          <p:cNvSpPr>
            <a:spLocks noGrp="1"/>
          </p:cNvSpPr>
          <p:nvPr/>
        </p:nvSpPr>
        <p:spPr>
          <a:xfrm>
            <a:off x="6626490" y="3965958"/>
            <a:ext cx="2455355" cy="60695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cs-CZ" sz="2600" dirty="0" smtClean="0">
                <a:latin typeface="Arial" pitchFamily="34" charset="0"/>
                <a:cs typeface="Arial" pitchFamily="34" charset="0"/>
              </a:rPr>
              <a:t>= 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2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3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</a:t>
            </a:r>
            <a:r>
              <a:rPr lang="cs-CZ" sz="2600" b="1" u="sng" dirty="0" smtClean="0">
                <a:latin typeface="Arial" pitchFamily="34" charset="0"/>
                <a:cs typeface="Arial" pitchFamily="34" charset="0"/>
              </a:rPr>
              <a:t>5</a:t>
            </a:r>
            <a:r>
              <a:rPr lang="cs-CZ" sz="2600" dirty="0" smtClean="0">
                <a:latin typeface="Arial" pitchFamily="34" charset="0"/>
                <a:cs typeface="Arial" pitchFamily="34" charset="0"/>
              </a:rPr>
              <a:t>·5·7</a:t>
            </a:r>
            <a:endParaRPr lang="cs-CZ" sz="2600" b="1" dirty="0" smtClean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C:\Users\spravce\AppData\Local\Microsoft\Windows\Temporary Internet Files\Content.IE5\D1R1SU0N\MC90044043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86" y="1058398"/>
            <a:ext cx="1246188" cy="1827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7072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9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6" fill="hold">
                      <p:stCondLst>
                        <p:cond delay="indefinite"/>
                      </p:stCondLst>
                      <p:childTnLst>
                        <p:par>
                          <p:cTn id="107" fill="hold">
                            <p:stCondLst>
                              <p:cond delay="0"/>
                            </p:stCondLst>
                            <p:childTnLst>
                              <p:par>
                                <p:cTn id="10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2" fill="hold">
                      <p:stCondLst>
                        <p:cond delay="indefinite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1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3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1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4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4" fill="hold">
                      <p:stCondLst>
                        <p:cond delay="indefinite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6" fill="hold">
                      <p:stCondLst>
                        <p:cond delay="indefinite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8" grpId="0"/>
      <p:bldP spid="9" grpId="0"/>
      <p:bldP spid="10" grpId="0"/>
      <p:bldP spid="11" grpId="0"/>
      <p:bldP spid="12" grpId="0"/>
      <p:bldP spid="12" grpId="1"/>
      <p:bldP spid="13" grpId="0"/>
      <p:bldP spid="14" grpId="0"/>
      <p:bldP spid="15" grpId="0"/>
      <p:bldP spid="15" grpId="1"/>
      <p:bldP spid="16" grpId="0"/>
      <p:bldP spid="17" grpId="0" animBg="1"/>
      <p:bldP spid="18" grpId="0"/>
      <p:bldP spid="19" grpId="0"/>
      <p:bldP spid="20" grpId="0"/>
      <p:bldP spid="21" grpId="0"/>
      <p:bldP spid="22" grpId="0"/>
      <p:bldP spid="22" grpId="1"/>
      <p:bldP spid="23" grpId="0"/>
      <p:bldP spid="28" grpId="0"/>
      <p:bldP spid="29" grpId="0"/>
      <p:bldP spid="30" grpId="0"/>
      <p:bldP spid="30" grpId="1"/>
      <p:bldP spid="31" grpId="0"/>
      <p:bldP spid="33" grpId="0"/>
      <p:bldP spid="34" grpId="0"/>
      <p:bldP spid="35" grpId="0"/>
      <p:bldP spid="36" grpId="0"/>
      <p:bldP spid="3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49835" y="28228"/>
            <a:ext cx="9005997" cy="793205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05335" y="908720"/>
            <a:ext cx="8975311" cy="5755104"/>
          </a:xfrm>
          <a:prstGeom prst="roundRect">
            <a:avLst>
              <a:gd name="adj" fmla="val 1596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443768" y="152319"/>
                <a:ext cx="8016664" cy="52043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𝑃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ří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𝑘𝑙𝑎𝑑𝑦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𝑛𝑎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𝑠𝑎𝑚𝑜𝑠𝑡𝑎𝑡𝑛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é 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𝑝𝑟𝑜𝑐𝑣𝑖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č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𝑒𝑛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í: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768" y="152319"/>
                <a:ext cx="8016664" cy="52043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" name="Zaoblený obdélník 5"/>
          <p:cNvSpPr/>
          <p:nvPr/>
        </p:nvSpPr>
        <p:spPr>
          <a:xfrm>
            <a:off x="200898" y="1030324"/>
            <a:ext cx="8763590" cy="2038636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28382" y="1022387"/>
            <a:ext cx="9109508" cy="195568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Př.1) Určete největšího společného dělitele čísel: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a) 20; 10</a:t>
            </a:r>
            <a: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  <a:t>		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	b</a:t>
            </a:r>
            <a: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62; 155</a:t>
            </a:r>
            <a: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  <a:t>	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	c</a:t>
            </a:r>
            <a: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30; 99	</a:t>
            </a:r>
            <a: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  <a:t/>
            </a:r>
            <a:b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d) 105; 330			e) 30; 36		f) 24; 84</a:t>
            </a:r>
          </a:p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g) 42; 78			h) 75; 16		i) 54; 98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00898" y="3221361"/>
            <a:ext cx="8763590" cy="1503783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287028" y="3221360"/>
            <a:ext cx="9109508" cy="15037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Př.2) Určete největšího společného dělitele čísel: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a) 44; 76; 128</a:t>
            </a:r>
            <a: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  <a:t>		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	b</a:t>
            </a:r>
            <a: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55; 132; 176</a:t>
            </a:r>
            <a: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  <a:t>	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	</a:t>
            </a:r>
            <a:b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c</a:t>
            </a:r>
            <a: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175; 210; 350		</a:t>
            </a:r>
            <a:r>
              <a:rPr lang="cs-CZ" sz="2800" smtClean="0">
                <a:latin typeface="Arial" pitchFamily="34" charset="0"/>
                <a:cs typeface="Arial" pitchFamily="34" charset="0"/>
                <a:sym typeface="Wingdings"/>
              </a:rPr>
              <a:t>	</a:t>
            </a:r>
            <a:r>
              <a:rPr lang="cs-CZ" sz="2800" smtClean="0">
                <a:latin typeface="Arial" pitchFamily="34" charset="0"/>
                <a:cs typeface="Arial" pitchFamily="34" charset="0"/>
                <a:sym typeface="Wingdings"/>
              </a:rPr>
              <a:t>d) 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240; 360; 504	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00898" y="4867568"/>
            <a:ext cx="8763590" cy="1647800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ástupný symbol pro obsah 2"/>
          <p:cNvSpPr>
            <a:spLocks noGrp="1"/>
          </p:cNvSpPr>
          <p:nvPr/>
        </p:nvSpPr>
        <p:spPr>
          <a:xfrm>
            <a:off x="287028" y="5011584"/>
            <a:ext cx="8533444" cy="15037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Př.3) Určete největšího společného dělitele čísel:</a:t>
            </a:r>
            <a:endParaRPr lang="cs-CZ" sz="28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a) 120; 144; 288; 336</a:t>
            </a:r>
            <a: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  <a:t>	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	b</a:t>
            </a:r>
            <a: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150; 225; 360; 480</a:t>
            </a:r>
            <a:b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</a:b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c</a:t>
            </a:r>
            <a:r>
              <a:rPr lang="cs-CZ" sz="2800" dirty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sz="2800" dirty="0" smtClean="0">
                <a:latin typeface="Arial" pitchFamily="34" charset="0"/>
                <a:cs typeface="Arial" pitchFamily="34" charset="0"/>
                <a:sym typeface="Wingdings"/>
              </a:rPr>
              <a:t>270; 648; 756; 945		d) 320; 480; 768; 960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BL96J1IA\MC900440424[8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10600" y="75880"/>
            <a:ext cx="1533400" cy="12642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6471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4" grpId="0"/>
      <p:bldP spid="1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149835" y="28228"/>
            <a:ext cx="9005997" cy="793205"/>
          </a:xfrm>
          <a:prstGeom prst="roundRect">
            <a:avLst>
              <a:gd name="adj" fmla="val 957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05335" y="908720"/>
            <a:ext cx="8975311" cy="5755104"/>
          </a:xfrm>
          <a:prstGeom prst="roundRect">
            <a:avLst>
              <a:gd name="adj" fmla="val 1596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443768" y="152319"/>
                <a:ext cx="8016664" cy="520435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𝑉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ý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𝑠𝑙𝑒𝑑𝑘𝑦</m:t>
                      </m:r>
                      <m:r>
                        <a:rPr lang="cs-CZ" sz="2800" b="0" i="1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:</m:t>
                      </m:r>
                    </m:oMath>
                  </m:oMathPara>
                </a14:m>
                <a:endParaRPr lang="cs-CZ" sz="2800" b="1" spc="600" dirty="0" smtClean="0">
                  <a:solidFill>
                    <a:schemeClr val="tx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3768" y="152319"/>
                <a:ext cx="8016664" cy="520435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9" name="Zaoblený obdélník 18"/>
          <p:cNvSpPr/>
          <p:nvPr/>
        </p:nvSpPr>
        <p:spPr>
          <a:xfrm>
            <a:off x="200898" y="1030324"/>
            <a:ext cx="8763590" cy="2038636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Zástupný symbol pro obsah 2"/>
          <p:cNvSpPr>
            <a:spLocks noGrp="1"/>
          </p:cNvSpPr>
          <p:nvPr/>
        </p:nvSpPr>
        <p:spPr>
          <a:xfrm>
            <a:off x="287028" y="1030324"/>
            <a:ext cx="9109508" cy="195568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Př.1) Určete největšího společného dělitele čísel: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a) D(20; 10)=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10		b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D(62; 155)=31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c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D(30; 99)=	3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/>
            </a:r>
            <a:br>
              <a:rPr lang="cs-CZ" dirty="0">
                <a:latin typeface="Arial" pitchFamily="34" charset="0"/>
                <a:cs typeface="Arial" pitchFamily="34" charset="0"/>
                <a:sym typeface="Wingdings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d) D(105; 330)=15		e) D(30; 36)=	6	f) D(24; 84)=12</a:t>
            </a:r>
          </a:p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g) D(42; 78)=	6		h) D(75; 16)=1	i) D(54; 98)=2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3" name="Picture 2" descr="C:\Users\spravce\AppData\Local\Microsoft\Windows\Temporary Internet Files\Content.IE5\0BASIBLT\MC900437791CAUU8X55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2536" y="107896"/>
            <a:ext cx="1378110" cy="1129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5" name="Zaoblený obdélník 24"/>
          <p:cNvSpPr/>
          <p:nvPr/>
        </p:nvSpPr>
        <p:spPr>
          <a:xfrm>
            <a:off x="200898" y="3221361"/>
            <a:ext cx="8763590" cy="1503783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6" name="Zástupný symbol pro obsah 2"/>
          <p:cNvSpPr>
            <a:spLocks noGrp="1"/>
          </p:cNvSpPr>
          <p:nvPr/>
        </p:nvSpPr>
        <p:spPr>
          <a:xfrm>
            <a:off x="287028" y="3221360"/>
            <a:ext cx="9109508" cy="15037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Př.2) Určete největšího společného dělitele čísel: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a) D(44; 76; 128)=4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		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	b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D(55; 132; 176)=11	</a:t>
            </a:r>
            <a:b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c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D(175; 210; 350)=35		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d)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D(240; 360; 504)=24	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200898" y="4867568"/>
            <a:ext cx="8763590" cy="1647800"/>
          </a:xfrm>
          <a:prstGeom prst="roundRect">
            <a:avLst>
              <a:gd name="adj" fmla="val 5568"/>
            </a:avLst>
          </a:prstGeom>
          <a:gradFill>
            <a:gsLst>
              <a:gs pos="0">
                <a:srgbClr val="825600"/>
              </a:gs>
              <a:gs pos="0">
                <a:srgbClr val="FFA800"/>
              </a:gs>
              <a:gs pos="0">
                <a:srgbClr val="825600"/>
              </a:gs>
              <a:gs pos="1000">
                <a:srgbClr val="FFA800"/>
              </a:gs>
              <a:gs pos="100000">
                <a:srgbClr val="825600"/>
              </a:gs>
              <a:gs pos="96000">
                <a:srgbClr val="FFA800"/>
              </a:gs>
              <a:gs pos="100000">
                <a:srgbClr val="825600"/>
              </a:gs>
              <a:gs pos="100000">
                <a:srgbClr val="FFA800"/>
              </a:gs>
            </a:gsLst>
            <a:lin ang="16200000" scaled="0"/>
          </a:gra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h="1143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8" name="Zástupný symbol pro obsah 2"/>
          <p:cNvSpPr>
            <a:spLocks noGrp="1"/>
          </p:cNvSpPr>
          <p:nvPr/>
        </p:nvSpPr>
        <p:spPr>
          <a:xfrm>
            <a:off x="287028" y="5011584"/>
            <a:ext cx="8677460" cy="15037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Př.3) Určete největšího společného dělitele čísel:</a:t>
            </a: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a) D(120; 144; 288; 336)=12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	b</a:t>
            </a:r>
            <a:r>
              <a:rPr lang="cs-CZ" dirty="0">
                <a:latin typeface="Arial" pitchFamily="34" charset="0"/>
                <a:cs typeface="Arial" pitchFamily="34" charset="0"/>
                <a:sym typeface="Wingdings"/>
              </a:rPr>
              <a:t>) </a:t>
            </a: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D(150; 225; 360; 480)=15</a:t>
            </a:r>
            <a:b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</a:br>
            <a:r>
              <a:rPr lang="cs-CZ" dirty="0" smtClean="0">
                <a:latin typeface="Arial" pitchFamily="34" charset="0"/>
                <a:cs typeface="Arial" pitchFamily="34" charset="0"/>
                <a:sym typeface="Wingdings"/>
              </a:rPr>
              <a:t>c) D(270; 648; 756; 945)=27	d) D(320; 480; 768; 960)=32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633048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20" grpId="0"/>
      <p:bldP spid="26" grpId="0"/>
      <p:bldP spid="2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07505" y="646837"/>
            <a:ext cx="8928992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cs-CZ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822250" y="3347137"/>
            <a:ext cx="7585396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Dobřichovice – pracovní listy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794718" y="4175229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Matematika pro každého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868040" y="892825"/>
            <a:ext cx="759082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Matematické hry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824582" y="2555049"/>
            <a:ext cx="7597352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Moje škola – matematika B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Obdélník 6">
            <a:hlinkClick r:id="rId6"/>
          </p:cNvPr>
          <p:cNvSpPr/>
          <p:nvPr/>
        </p:nvSpPr>
        <p:spPr>
          <a:xfrm>
            <a:off x="861516" y="1719677"/>
            <a:ext cx="7560418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Moje škola – matematika A</a:t>
            </a:r>
            <a:endParaRPr lang="cs-CZ" sz="2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Obdélník 7">
            <a:hlinkClick r:id="rId3"/>
          </p:cNvPr>
          <p:cNvSpPr/>
          <p:nvPr/>
        </p:nvSpPr>
        <p:spPr>
          <a:xfrm>
            <a:off x="775494" y="5039325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Matematika pro základní školy</a:t>
            </a:r>
          </a:p>
        </p:txBody>
      </p:sp>
      <p:sp>
        <p:nvSpPr>
          <p:cNvPr id="9" name="Obdélník 8">
            <a:hlinkClick r:id="rId7"/>
          </p:cNvPr>
          <p:cNvSpPr/>
          <p:nvPr/>
        </p:nvSpPr>
        <p:spPr>
          <a:xfrm>
            <a:off x="764494" y="5831413"/>
            <a:ext cx="7585396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Fyzikální, matematické a chemické tabulky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2625030" y="90483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Hypertextové odkazy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08157" y="212829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683741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150370" y="193383"/>
            <a:ext cx="8814118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40226" y="1124744"/>
            <a:ext cx="9103774" cy="12772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MOLNÁR, Josef; KOPECKÝ, Milan; LIŠKOVÁ, Hana a kol. </a:t>
            </a:r>
            <a:r>
              <a:rPr lang="cs-CZ" sz="1100" i="1" dirty="0">
                <a:latin typeface="Arial" pitchFamily="34" charset="0"/>
                <a:cs typeface="Arial" pitchFamily="34" charset="0"/>
              </a:rPr>
              <a:t>Matematika 6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.Liberec: </a:t>
            </a:r>
            <a:r>
              <a:rPr lang="cs-CZ" sz="1100" dirty="0" err="1">
                <a:latin typeface="Arial" pitchFamily="34" charset="0"/>
                <a:cs typeface="Arial" pitchFamily="34" charset="0"/>
              </a:rPr>
              <a:t>Prodos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, 1998, ISBN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80-85806-98-3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MULLEROVÁ, Jana; MIKULČÁK, Jiří; KABELE, Jiří a kol. </a:t>
            </a:r>
            <a:r>
              <a:rPr lang="cs-CZ" sz="1100" i="1" dirty="0">
                <a:latin typeface="Arial" pitchFamily="34" charset="0"/>
                <a:cs typeface="Arial" pitchFamily="34" charset="0"/>
              </a:rPr>
              <a:t>Matematika pro 6. ročník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latin typeface="Arial" pitchFamily="34" charset="0"/>
                <a:cs typeface="Arial" pitchFamily="34" charset="0"/>
              </a:rPr>
              <a:t>DYTRYCH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, Martin; DOBIASOVÁ, Irena; LIVŇANSKÁ, Libuše. </a:t>
            </a:r>
            <a:r>
              <a:rPr lang="cs-CZ" sz="1100" i="1" dirty="0">
                <a:latin typeface="Arial" pitchFamily="34" charset="0"/>
                <a:cs typeface="Arial" pitchFamily="34" charset="0"/>
              </a:rPr>
              <a:t>Sbírka úloh z matematiky</a:t>
            </a:r>
            <a:r>
              <a:rPr lang="cs-CZ" sz="1100" dirty="0">
                <a:latin typeface="Arial" pitchFamily="34" charset="0"/>
                <a:cs typeface="Arial" pitchFamily="34" charset="0"/>
              </a:rPr>
              <a:t>. Pohořelice: Fortuna, 2001, ISBN 80-7168-766-9. 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latin typeface="Arial" pitchFamily="34" charset="0"/>
                <a:cs typeface="Arial" pitchFamily="34" charset="0"/>
              </a:rPr>
              <a:t>Galerie klipart</a:t>
            </a:r>
            <a:endParaRPr lang="cs-CZ" sz="11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latin typeface="Arial" pitchFamily="34" charset="0"/>
              <a:cs typeface="Arial" pitchFamily="34" charset="0"/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897891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1265</TotalTime>
  <Words>676</Words>
  <Application>Microsoft Office PowerPoint</Application>
  <PresentationFormat>Předvádění na obrazovce (4:3)</PresentationFormat>
  <Paragraphs>115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Administrativní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desetinných čísel</dc:title>
  <dc:creator>ZŠ Libina</dc:creator>
  <cp:lastModifiedBy>ZŠ Libina</cp:lastModifiedBy>
  <cp:revision>213</cp:revision>
  <dcterms:created xsi:type="dcterms:W3CDTF">2011-10-16T10:29:28Z</dcterms:created>
  <dcterms:modified xsi:type="dcterms:W3CDTF">2013-03-29T17:39:07Z</dcterms:modified>
</cp:coreProperties>
</file>