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69" r:id="rId2"/>
    <p:sldId id="268" r:id="rId3"/>
    <p:sldId id="288" r:id="rId4"/>
    <p:sldId id="306" r:id="rId5"/>
    <p:sldId id="310" r:id="rId6"/>
    <p:sldId id="311" r:id="rId7"/>
    <p:sldId id="309" r:id="rId8"/>
    <p:sldId id="280" r:id="rId9"/>
    <p:sldId id="312" r:id="rId10"/>
    <p:sldId id="28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587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988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VY_32_INOVACE_05_05_M6_Hanak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799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262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Dělitelnost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Soudělná a nesoudělná čísla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32352" y="64487"/>
            <a:ext cx="8527119" cy="91624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6131" y="1268760"/>
            <a:ext cx="8609307" cy="5400600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507098" y="-1825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66961" y="1448780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hodině si ukážeme, jak poznáme, jestli jsou čísla soudělná </a:t>
            </a:r>
            <a:r>
              <a:rPr lang="cs-CZ" sz="1800" smtClean="0"/>
              <a:t>nebo nesoudělná. </a:t>
            </a:r>
            <a:r>
              <a:rPr lang="cs-CZ" sz="1800" dirty="0"/>
              <a:t>Nalezneme zde řešené příklady i příklady pro samostatné procvičení, ke kterým jsou uvedena správná řešení. </a:t>
            </a:r>
          </a:p>
          <a:p>
            <a:pPr algn="just"/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41990" y="1340768"/>
            <a:ext cx="8894506" cy="4896544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41990" y="257814"/>
            <a:ext cx="8856984" cy="916241"/>
          </a:xfrm>
          <a:prstGeom prst="roundRect">
            <a:avLst>
              <a:gd name="adj" fmla="val 24231"/>
            </a:avLst>
          </a:prstGeom>
          <a:solidFill>
            <a:srgbClr val="00B0F0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83567" y="1844824"/>
            <a:ext cx="7704858" cy="1464147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950302" y="481908"/>
            <a:ext cx="3600400" cy="468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Zapamatujte si!!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858271" y="2216678"/>
            <a:ext cx="7170113" cy="105496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Každá dvě čísla, jejichž největší společný dělitel je roven 1, nazýváme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nesoudělná.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94113" y="3789040"/>
            <a:ext cx="7704857" cy="1535525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828330" y="4018702"/>
            <a:ext cx="7594251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Čísla, která mají alespoň 2 společné dělitele (včetně 1), nazýváme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soudělná.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40428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795" y="4540961"/>
            <a:ext cx="2160240" cy="2274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43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938893"/>
            <a:ext cx="8925921" cy="4730468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26447" y="2132856"/>
            <a:ext cx="8709896" cy="4464496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7" name="Obdélník 46"/>
          <p:cNvSpPr/>
          <p:nvPr/>
        </p:nvSpPr>
        <p:spPr>
          <a:xfrm>
            <a:off x="241173" y="2965224"/>
            <a:ext cx="8675936" cy="109605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92060" y="155262"/>
            <a:ext cx="8205385" cy="97932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Př.1)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Určete, jestli čísla 1 100; 1 323 jsou soudělná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          nebo nesoudělná.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3803" y="1228921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41173" y="1339708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92060" y="2204864"/>
            <a:ext cx="619219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Obě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213359" y="3039524"/>
            <a:ext cx="2719226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1 100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110·10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2500537" y="3044900"/>
            <a:ext cx="2664296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(11·10)·(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4660777" y="3020449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(11·2·5)·(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6942147" y="3039524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2·2·5·5·11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241173" y="3576561"/>
            <a:ext cx="2372419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1 323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9·147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2435298" y="3574707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(3·3)·(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·49)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6674453" y="3563992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3·3·3·7·7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4486792" y="3563992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(3·3)·(3·7·7)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ový popisek 43"/>
          <p:cNvSpPr/>
          <p:nvPr/>
        </p:nvSpPr>
        <p:spPr>
          <a:xfrm>
            <a:off x="241173" y="4797152"/>
            <a:ext cx="8638732" cy="1008112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Společný dělitel je pouze číslo 1, proto jsou čísla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nesoudělná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260149" y="4167996"/>
            <a:ext cx="4132564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D(1 100; 1 323)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4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880" y="1255190"/>
            <a:ext cx="2157881" cy="1367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1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" grpId="0"/>
      <p:bldP spid="6" grpId="0"/>
      <p:bldP spid="9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4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Zaoblený obdélník 52"/>
          <p:cNvSpPr/>
          <p:nvPr/>
        </p:nvSpPr>
        <p:spPr>
          <a:xfrm>
            <a:off x="110575" y="2060848"/>
            <a:ext cx="8925921" cy="4680520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Vývojový diagram: postup 53"/>
          <p:cNvSpPr/>
          <p:nvPr/>
        </p:nvSpPr>
        <p:spPr>
          <a:xfrm>
            <a:off x="226447" y="2132856"/>
            <a:ext cx="8709896" cy="447078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55" name="Obdélník 54"/>
          <p:cNvSpPr/>
          <p:nvPr/>
        </p:nvSpPr>
        <p:spPr>
          <a:xfrm>
            <a:off x="379206" y="2827989"/>
            <a:ext cx="8449826" cy="17177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118435" y="181158"/>
            <a:ext cx="8575075" cy="4806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Př.2)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Určete, jestli čísla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176; 693; 1 375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jsou soudělná </a:t>
            </a:r>
            <a:br>
              <a:rPr lang="cs-CZ" sz="2600" dirty="0">
                <a:latin typeface="Arial" pitchFamily="34" charset="0"/>
                <a:cs typeface="Arial" pitchFamily="34" charset="0"/>
              </a:rPr>
            </a:br>
            <a:r>
              <a:rPr lang="cs-CZ" sz="2600" dirty="0">
                <a:latin typeface="Arial" pitchFamily="34" charset="0"/>
                <a:cs typeface="Arial" pitchFamily="34" charset="0"/>
              </a:rPr>
              <a:t>          nebo nesoudělná.</a:t>
            </a:r>
          </a:p>
        </p:txBody>
      </p:sp>
      <p:sp>
        <p:nvSpPr>
          <p:cNvPr id="58" name="Zaoblený obdélník 57"/>
          <p:cNvSpPr/>
          <p:nvPr/>
        </p:nvSpPr>
        <p:spPr>
          <a:xfrm>
            <a:off x="133803" y="1228921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241173" y="1339708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414963" y="2264050"/>
            <a:ext cx="7189174" cy="4455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463474" y="2868372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176 = 4·44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Zástupný symbol pro obsah 2"/>
          <p:cNvSpPr>
            <a:spLocks noGrp="1"/>
          </p:cNvSpPr>
          <p:nvPr/>
        </p:nvSpPr>
        <p:spPr>
          <a:xfrm>
            <a:off x="2197299" y="2827989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·11)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6591927" y="2806564"/>
            <a:ext cx="2112369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2·2·2·2·11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Zástupný symbol pro obsah 2"/>
          <p:cNvSpPr>
            <a:spLocks noGrp="1"/>
          </p:cNvSpPr>
          <p:nvPr/>
        </p:nvSpPr>
        <p:spPr>
          <a:xfrm>
            <a:off x="414963" y="3398120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693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9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·77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Zástupný symbol pro obsah 2"/>
          <p:cNvSpPr>
            <a:spLocks noGrp="1"/>
          </p:cNvSpPr>
          <p:nvPr/>
        </p:nvSpPr>
        <p:spPr>
          <a:xfrm>
            <a:off x="2106825" y="3383393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·11)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Zástupný symbol pro obsah 2"/>
          <p:cNvSpPr>
            <a:spLocks noGrp="1"/>
          </p:cNvSpPr>
          <p:nvPr/>
        </p:nvSpPr>
        <p:spPr>
          <a:xfrm>
            <a:off x="4140205" y="3413520"/>
            <a:ext cx="2026758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3·3·7·11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bdélníkový popisek 67"/>
          <p:cNvSpPr/>
          <p:nvPr/>
        </p:nvSpPr>
        <p:spPr>
          <a:xfrm>
            <a:off x="348622" y="5301207"/>
            <a:ext cx="8449826" cy="839149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Čísla mají dva společné dělitele, proto jsou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soudělná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381886" y="4571396"/>
            <a:ext cx="6129816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D(176; 693; 1 375)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Zástupný symbol pro obsah 2"/>
          <p:cNvSpPr>
            <a:spLocks noGrp="1"/>
          </p:cNvSpPr>
          <p:nvPr/>
        </p:nvSpPr>
        <p:spPr>
          <a:xfrm>
            <a:off x="404110" y="3942534"/>
            <a:ext cx="2907652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1 375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25·55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Zástupný symbol pro obsah 2"/>
          <p:cNvSpPr>
            <a:spLocks noGrp="1"/>
          </p:cNvSpPr>
          <p:nvPr/>
        </p:nvSpPr>
        <p:spPr>
          <a:xfrm>
            <a:off x="2571803" y="3938798"/>
            <a:ext cx="267647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(5·5)·(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·11)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Zástupný symbol pro obsah 2"/>
          <p:cNvSpPr>
            <a:spLocks noGrp="1"/>
          </p:cNvSpPr>
          <p:nvPr/>
        </p:nvSpPr>
        <p:spPr>
          <a:xfrm>
            <a:off x="4648054" y="3938798"/>
            <a:ext cx="1943874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5·5·5·11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8" name="Picture 2" descr="C:\Users\spravce\AppData\Local\Microsoft\Windows\Temporary Internet Files\Content.IE5\HGW68T4R\MC900440446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362" y="626910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Zástupný symbol pro obsah 2"/>
          <p:cNvSpPr>
            <a:spLocks noGrp="1"/>
          </p:cNvSpPr>
          <p:nvPr/>
        </p:nvSpPr>
        <p:spPr>
          <a:xfrm>
            <a:off x="4261142" y="2827989"/>
            <a:ext cx="267222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·11)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Zástupný symbol pro obsah 2"/>
          <p:cNvSpPr>
            <a:spLocks noGrp="1"/>
          </p:cNvSpPr>
          <p:nvPr/>
        </p:nvSpPr>
        <p:spPr>
          <a:xfrm>
            <a:off x="6547952" y="2806564"/>
            <a:ext cx="2112369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2·2·2·2·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Zástupný symbol pro obsah 2"/>
          <p:cNvSpPr>
            <a:spLocks noGrp="1"/>
          </p:cNvSpPr>
          <p:nvPr/>
        </p:nvSpPr>
        <p:spPr>
          <a:xfrm>
            <a:off x="4140205" y="3383393"/>
            <a:ext cx="2026758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3·3·7·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Zástupný symbol pro obsah 2"/>
          <p:cNvSpPr>
            <a:spLocks noGrp="1"/>
          </p:cNvSpPr>
          <p:nvPr/>
        </p:nvSpPr>
        <p:spPr>
          <a:xfrm>
            <a:off x="4648054" y="3933006"/>
            <a:ext cx="1863648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5·5·5·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34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57" grpId="0"/>
      <p:bldP spid="59" grpId="0"/>
      <p:bldP spid="60" grpId="0"/>
      <p:bldP spid="61" grpId="0"/>
      <p:bldP spid="62" grpId="0"/>
      <p:bldP spid="63" grpId="0"/>
      <p:bldP spid="63" grpId="1"/>
      <p:bldP spid="64" grpId="0"/>
      <p:bldP spid="65" grpId="0"/>
      <p:bldP spid="66" grpId="0"/>
      <p:bldP spid="66" grpId="1"/>
      <p:bldP spid="68" grpId="0" animBg="1"/>
      <p:bldP spid="69" grpId="0"/>
      <p:bldP spid="71" grpId="0"/>
      <p:bldP spid="72" grpId="0"/>
      <p:bldP spid="73" grpId="0"/>
      <p:bldP spid="73" grpId="1"/>
      <p:bldP spid="79" grpId="0"/>
      <p:bldP spid="80" grpId="0"/>
      <p:bldP spid="81" grpId="0"/>
      <p:bldP spid="8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728858"/>
            <a:ext cx="8925921" cy="5012510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Vývojový diagram: postup 2"/>
          <p:cNvSpPr/>
          <p:nvPr/>
        </p:nvSpPr>
        <p:spPr>
          <a:xfrm>
            <a:off x="226447" y="1844824"/>
            <a:ext cx="8709896" cy="4758820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" name="Obdélník 3"/>
          <p:cNvSpPr/>
          <p:nvPr/>
        </p:nvSpPr>
        <p:spPr>
          <a:xfrm>
            <a:off x="368420" y="2310353"/>
            <a:ext cx="8449826" cy="22329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08197" y="155978"/>
            <a:ext cx="9016331" cy="90241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Určete, jestli čísla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156; 1 053; 650; 1 276 jsou soudělná nebo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nesoudělná.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0575" y="1096980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17945" y="1207767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08197" y="1824055"/>
            <a:ext cx="7189174" cy="486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52689" y="2350736"/>
            <a:ext cx="1945512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156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4·39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105767" y="2319345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(2·2)·(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·13)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168661" y="232525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2·2·3·13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04177" y="2880484"/>
            <a:ext cx="269664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1 053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9·39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353607" y="2858629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·13)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401256" y="2865124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3·3·3·13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04177" y="4581024"/>
            <a:ext cx="8565579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D(90; 300; 750; 1050) 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393324" y="5126300"/>
            <a:ext cx="8449826" cy="894988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Čísla mají dva společné dělitele, proto jsou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soudělná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93324" y="3424898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650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65·10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267744" y="3385679"/>
            <a:ext cx="267647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5·13)·(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337943" y="3396357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2·5·5·13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15278" y="3943732"/>
            <a:ext cx="2785541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1 276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26·49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2449936" y="3931635"/>
            <a:ext cx="234491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(2·13)·(7·7)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4539999" y="3943732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2·7·7·13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4168661" y="231934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2·2·3·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425266" y="2865124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3·3·3·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4334694" y="3380458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2·5·5·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4525804" y="393163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2·7·7·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HGW68T4R\MC900432483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159" y="2350736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0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  <p:bldP spid="9" grpId="0"/>
      <p:bldP spid="10" grpId="0"/>
      <p:bldP spid="11" grpId="0"/>
      <p:bldP spid="12" grpId="0"/>
      <p:bldP spid="12" grpId="1"/>
      <p:bldP spid="13" grpId="0"/>
      <p:bldP spid="14" grpId="0"/>
      <p:bldP spid="15" grpId="0"/>
      <p:bldP spid="15" grpId="1"/>
      <p:bldP spid="16" grpId="0"/>
      <p:bldP spid="17" grpId="0" animBg="1"/>
      <p:bldP spid="20" grpId="0"/>
      <p:bldP spid="21" grpId="0"/>
      <p:bldP spid="22" grpId="0"/>
      <p:bldP spid="22" grpId="1"/>
      <p:bldP spid="24" grpId="0"/>
      <p:bldP spid="25" grpId="0"/>
      <p:bldP spid="26" grpId="0"/>
      <p:bldP spid="26" grpId="1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28228"/>
            <a:ext cx="9155831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" y="908720"/>
            <a:ext cx="9080646" cy="5949280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-3252" y="1030324"/>
            <a:ext cx="9083899" cy="362281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-3252" y="1051657"/>
            <a:ext cx="9312170" cy="31694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Př.1) Doplňte tvrzení tak, aby bylo pravdivé: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a) Čísla 5; 25; 35 jsou čísla ___________ .</a:t>
            </a: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b) Mezi čísly 7; 20; 28; 35 _____ trojice soudělných čísel.</a:t>
            </a: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c) Mezi čísly 12; 15; 20; 25 _____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trojice soudělných čísel.</a:t>
            </a: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d)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Mezi čísly 12; 15; 20; 25 _____ trojice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nesoudělných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čísel.</a:t>
            </a: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e) Čísla 3; 4; 5; 7; 11 jsou čísla ____________ .</a:t>
            </a: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f)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Mezi čísly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14; 23; 28; 40; 44 ___ čtveřice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soudělných čísel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" y="4867568"/>
            <a:ext cx="9080646" cy="1081712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74650" y="4939576"/>
            <a:ext cx="9005997" cy="11537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Př.2) Najdi všechna čísla, která jsou soudělná s číslem 12 a jsou menší než 20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40424[8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600" y="75880"/>
            <a:ext cx="1533400" cy="126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106721" y="5957181"/>
            <a:ext cx="8973925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2; 3; 4; 6; 8; 9; 10; 12; 14; 15; 16; 18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211960" y="1556792"/>
            <a:ext cx="1647056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soudělná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097404" y="2069232"/>
            <a:ext cx="709392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185628" y="2533842"/>
            <a:ext cx="709392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211960" y="2996952"/>
            <a:ext cx="709392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06796" y="3514192"/>
            <a:ext cx="2051448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nesoudělná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31969" y="3916538"/>
            <a:ext cx="503519" cy="360040"/>
          </a:xfrm>
          <a:prstGeom prst="roundRect">
            <a:avLst>
              <a:gd name="adj" fmla="val 348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47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6" grpId="0"/>
      <p:bldP spid="12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49835" y="28228"/>
            <a:ext cx="9005997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05335" y="908720"/>
            <a:ext cx="8975311" cy="5755104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200898" y="1030324"/>
            <a:ext cx="8763590" cy="2038636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87028" y="1030324"/>
            <a:ext cx="9109508" cy="19556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Př.1)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Rozhodněte, zda jsou čísla soudělná nebo nesoudělná: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25; 35		b) 42; 63		c) 45; 54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d) 17; 31		e) 48; 64		f) 123; 252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g) 41; 63		h)72; 83		i) 245; 365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00898" y="3221361"/>
            <a:ext cx="8763590" cy="150378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287028" y="3221360"/>
            <a:ext cx="9109508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Př.2) </a:t>
            </a:r>
            <a:r>
              <a:rPr lang="cs-CZ" dirty="0">
                <a:latin typeface="Arial" pitchFamily="34" charset="0"/>
                <a:cs typeface="Arial" pitchFamily="34" charset="0"/>
              </a:rPr>
              <a:t>Rozhodněte, zda jsou čísla soudělná nebo nesoudělná: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32; 56; 72			b) 63; 77; 37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c) 256; 450; 554		d) 156; 1 053; 650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00898" y="4867568"/>
            <a:ext cx="8763590" cy="16478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87028" y="5011584"/>
            <a:ext cx="8677460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dirty="0">
                <a:latin typeface="Arial" pitchFamily="34" charset="0"/>
                <a:cs typeface="Arial" pitchFamily="34" charset="0"/>
              </a:rPr>
              <a:t>Rozhodněte, zda jsou čísla soudělná nebo nesoudělná: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45; 72; 81; 153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120;255; 955; 91</a:t>
            </a:r>
            <a:b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36; 64; 88; 132		d) 156; 243; 342; 483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Picture 2" descr="C:\Users\spravce\AppData\Local\Microsoft\Windows\Temporary Internet Files\Content.IE5\BL96J1IA\MC900440424[8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246" y="1376023"/>
            <a:ext cx="1533400" cy="126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6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9835" y="28228"/>
            <a:ext cx="9005997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5335" y="908720"/>
            <a:ext cx="8975311" cy="5755104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ý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𝑠𝑙𝑒𝑑𝑘𝑦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200898" y="1030324"/>
            <a:ext cx="8763590" cy="2038636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87028" y="1113272"/>
            <a:ext cx="9109508" cy="19556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Př.1)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Rozhodněte, zda jsou čísla soudělná nebo nesoudělná: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soudělná		b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c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dirty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e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f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dirty="0">
                <a:latin typeface="Arial" pitchFamily="34" charset="0"/>
                <a:cs typeface="Arial" pitchFamily="34" charset="0"/>
              </a:rPr>
              <a:t>) nesoudělná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h)72; 83		i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C:\Users\spravce\AppData\Local\Microsoft\Windows\Temporary Internet Files\Content.IE5\0BASIBLT\MC900437791CAUU8X5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536" y="107896"/>
            <a:ext cx="1378110" cy="112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200898" y="3221361"/>
            <a:ext cx="8763590" cy="150378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87028" y="3347264"/>
            <a:ext cx="9109508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Př.2) </a:t>
            </a:r>
            <a:r>
              <a:rPr lang="cs-CZ" dirty="0">
                <a:latin typeface="Arial" pitchFamily="34" charset="0"/>
                <a:cs typeface="Arial" pitchFamily="34" charset="0"/>
              </a:rPr>
              <a:t>Rozhodněte, zda jsou čísla soudělná nebo nesoudělná: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b</a:t>
            </a:r>
            <a:r>
              <a:rPr lang="cs-CZ" dirty="0">
                <a:latin typeface="Arial" pitchFamily="34" charset="0"/>
                <a:cs typeface="Arial" pitchFamily="34" charset="0"/>
              </a:rPr>
              <a:t>) nesoudělná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d</a:t>
            </a:r>
            <a:r>
              <a:rPr lang="cs-CZ" dirty="0">
                <a:latin typeface="Arial" pitchFamily="34" charset="0"/>
                <a:cs typeface="Arial" pitchFamily="34" charset="0"/>
              </a:rPr>
              <a:t>) soudělná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0898" y="4867568"/>
            <a:ext cx="8763590" cy="16478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87028" y="5011584"/>
            <a:ext cx="8677460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dirty="0">
                <a:latin typeface="Arial" pitchFamily="34" charset="0"/>
                <a:cs typeface="Arial" pitchFamily="34" charset="0"/>
              </a:rPr>
              <a:t>Rozhodněte, zda jsou čísla soudělná nebo nesoudělná: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soudělná 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nesoudělná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soudělná 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	d)</a:t>
            </a:r>
            <a:r>
              <a:rPr lang="cs-CZ" dirty="0">
                <a:latin typeface="Arial" pitchFamily="34" charset="0"/>
                <a:cs typeface="Arial" pitchFamily="34" charset="0"/>
              </a:rPr>
              <a:t> soudělná 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16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46837"/>
            <a:ext cx="8928992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Hypertextové odkazy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7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MOLNÁR, Josef; KOPECKÝ, Milan; LIŠKOVÁ, Hana a kol.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Matematika 6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.Liberec: </a:t>
            </a:r>
            <a:r>
              <a:rPr lang="cs-CZ" sz="1100" dirty="0" err="1">
                <a:latin typeface="Arial" pitchFamily="34" charset="0"/>
                <a:cs typeface="Arial" pitchFamily="34" charset="0"/>
              </a:rPr>
              <a:t>Prodos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1998, ISBN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MULLEROVÁ, Jana; MIKULČÁK, Jiří; KABELE, Jiří a kol.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Matematika pro 6. ročník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DYTRYCH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Martin; DOBIASOVÁ, Irena; LIVŇANSKÁ, Libuše.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Sbírka úloh z matematiky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 Pohořelice: Fortuna, 2001, ISBN 80-7168-766-9. 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Galerie klipart</a:t>
            </a: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1365</TotalTime>
  <Words>780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227</cp:revision>
  <dcterms:created xsi:type="dcterms:W3CDTF">2011-10-16T10:29:28Z</dcterms:created>
  <dcterms:modified xsi:type="dcterms:W3CDTF">2013-03-29T16:24:08Z</dcterms:modified>
</cp:coreProperties>
</file>