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</p:sldMasterIdLst>
  <p:notesMasterIdLst>
    <p:notesMasterId r:id="rId12"/>
  </p:notesMasterIdLst>
  <p:sldIdLst>
    <p:sldId id="269" r:id="rId2"/>
    <p:sldId id="268" r:id="rId3"/>
    <p:sldId id="288" r:id="rId4"/>
    <p:sldId id="306" r:id="rId5"/>
    <p:sldId id="310" r:id="rId6"/>
    <p:sldId id="311" r:id="rId7"/>
    <p:sldId id="309" r:id="rId8"/>
    <p:sldId id="280" r:id="rId9"/>
    <p:sldId id="287" r:id="rId10"/>
    <p:sldId id="270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5FD2F"/>
    <a:srgbClr val="CCFF33"/>
    <a:srgbClr val="99FF33"/>
    <a:srgbClr val="497002"/>
    <a:srgbClr val="206E04"/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0" d="100"/>
          <a:sy n="60" d="100"/>
        </p:scale>
        <p:origin x="-835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59F7B1B-2CE1-455B-B1BF-0E9DF46149B3}" type="datetimeFigureOut">
              <a:rPr lang="cs-CZ" smtClean="0"/>
              <a:t>29.3.2013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76E6D46-B826-4A68-88EA-FB31053D734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0382862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A661B3-DB16-40EB-B3BF-97D15FED7AFE}" type="datetimeFigureOut">
              <a:rPr lang="cs-CZ" smtClean="0"/>
              <a:t>29.3.2013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vá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53763EB3-83AF-4B90-AFEE-D06EA175119F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A661B3-DB16-40EB-B3BF-97D15FED7AFE}" type="datetimeFigureOut">
              <a:rPr lang="cs-CZ" smtClean="0"/>
              <a:t>29.3.2013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53763EB3-83AF-4B90-AFEE-D06EA175119F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A661B3-DB16-40EB-B3BF-97D15FED7AFE}" type="datetimeFigureOut">
              <a:rPr lang="cs-CZ" smtClean="0"/>
              <a:t>29.3.2013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53763EB3-83AF-4B90-AFEE-D06EA175119F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9DA661B3-DB16-40EB-B3BF-97D15FED7AFE}" type="datetimeFigureOut">
              <a:rPr lang="cs-CZ" smtClean="0"/>
              <a:t>29.3.2013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763EB3-83AF-4B90-AFEE-D06EA175119F}" type="slidenum">
              <a:rPr lang="cs-CZ" smtClean="0"/>
              <a:t>‹#›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A661B3-DB16-40EB-B3BF-97D15FED7AFE}" type="datetimeFigureOut">
              <a:rPr lang="cs-CZ" smtClean="0"/>
              <a:t>29.3.2013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Ová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vá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53763EB3-83AF-4B90-AFEE-D06EA175119F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A661B3-DB16-40EB-B3BF-97D15FED7AFE}" type="datetimeFigureOut">
              <a:rPr lang="cs-CZ" smtClean="0"/>
              <a:t>29.3.2013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53763EB3-83AF-4B90-AFEE-D06EA17511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A661B3-DB16-40EB-B3BF-97D15FED7AFE}" type="datetimeFigureOut">
              <a:rPr lang="cs-CZ" smtClean="0"/>
              <a:t>29.3.2013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53763EB3-83AF-4B90-AFEE-D06EA17511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53763EB3-83AF-4B90-AFEE-D06EA175119F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A661B3-DB16-40EB-B3BF-97D15FED7AFE}" type="datetimeFigureOut">
              <a:rPr lang="cs-CZ" smtClean="0"/>
              <a:t>29.3.2013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nice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vá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53763EB3-83AF-4B90-AFEE-D06EA175119F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9DA661B3-DB16-40EB-B3BF-97D15FED7AFE}" type="datetimeFigureOut">
              <a:rPr lang="cs-CZ" smtClean="0"/>
              <a:t>29.3.2013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A661B3-DB16-40EB-B3BF-97D15FED7AFE}" type="datetimeFigureOut">
              <a:rPr lang="cs-CZ" smtClean="0"/>
              <a:t>29.3.2013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763EB3-83AF-4B90-AFEE-D06EA175119F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53763EB3-83AF-4B90-AFEE-D06EA175119F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A661B3-DB16-40EB-B3BF-97D15FED7AFE}" type="datetimeFigureOut">
              <a:rPr lang="cs-CZ" smtClean="0"/>
              <a:t>29.3.2013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9DA661B3-DB16-40EB-B3BF-97D15FED7AFE}" type="datetimeFigureOut">
              <a:rPr lang="cs-CZ" smtClean="0"/>
              <a:t>29.3.2013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53763EB3-83AF-4B90-AFEE-D06EA175119F}" type="slidenum">
              <a:rPr lang="cs-CZ" smtClean="0"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wmf"/><Relationship Id="rId3" Type="http://schemas.openxmlformats.org/officeDocument/2006/relationships/hyperlink" Target="http://matematika-online-a.kvalitne.cz/uvodni-stranka.htm" TargetMode="External"/><Relationship Id="rId7" Type="http://schemas.openxmlformats.org/officeDocument/2006/relationships/hyperlink" Target="http://www.labo.cz/mftabulky.htm" TargetMode="External"/><Relationship Id="rId2" Type="http://schemas.openxmlformats.org/officeDocument/2006/relationships/hyperlink" Target="http://www.zsdobrichovice.cz/programy/matika/praclisty/listy.htm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mojeskola.cz/Learning/matematika.php" TargetMode="External"/><Relationship Id="rId5" Type="http://schemas.openxmlformats.org/officeDocument/2006/relationships/hyperlink" Target="http://www.mojeskola.cz/SkolaHrou/Linky/matematika.php" TargetMode="External"/><Relationship Id="rId4" Type="http://schemas.openxmlformats.org/officeDocument/2006/relationships/hyperlink" Target="http://www.educaweb.cz/e-knihovna/metodicke-vzory-moduly-odkazy-apod/vyuziti-ict-ve-vyuce-matematiky/" TargetMode="Externa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aoblený obdélník 12"/>
          <p:cNvSpPr/>
          <p:nvPr/>
        </p:nvSpPr>
        <p:spPr>
          <a:xfrm>
            <a:off x="292246" y="248538"/>
            <a:ext cx="8609307" cy="1736544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320468" y="2239898"/>
            <a:ext cx="8609307" cy="4285446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4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4720" y="5323127"/>
            <a:ext cx="4529225" cy="98380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844094" y="4604191"/>
            <a:ext cx="758733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cs-CZ" sz="2800" b="1" dirty="0"/>
              <a:t>ČÍSLO PROJEKTU</a:t>
            </a:r>
            <a:r>
              <a:rPr lang="cs-CZ" sz="2800" dirty="0"/>
              <a:t>: </a:t>
            </a:r>
            <a:r>
              <a:rPr lang="cs-CZ" sz="2800" dirty="0" smtClean="0"/>
              <a:t>CZ.1.07/1.4.00/21.2364</a:t>
            </a:r>
            <a:endParaRPr lang="cs-CZ" sz="2800" dirty="0"/>
          </a:p>
        </p:txBody>
      </p:sp>
      <p:sp>
        <p:nvSpPr>
          <p:cNvPr id="6" name="Obdélník 5"/>
          <p:cNvSpPr/>
          <p:nvPr/>
        </p:nvSpPr>
        <p:spPr>
          <a:xfrm>
            <a:off x="844094" y="3038485"/>
            <a:ext cx="798808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/>
              <a:t>NÁZEV</a:t>
            </a:r>
            <a:r>
              <a:rPr lang="cs-CZ" sz="2800" dirty="0"/>
              <a:t>: </a:t>
            </a:r>
            <a:r>
              <a:rPr lang="cs-CZ" sz="2800" dirty="0" smtClean="0"/>
              <a:t>VY_32_INOVACE_05_06_M6_Hanak</a:t>
            </a:r>
            <a:endParaRPr lang="cs-CZ" sz="2800" dirty="0"/>
          </a:p>
        </p:txBody>
      </p:sp>
      <p:sp>
        <p:nvSpPr>
          <p:cNvPr id="7" name="Obdélník 6"/>
          <p:cNvSpPr/>
          <p:nvPr/>
        </p:nvSpPr>
        <p:spPr>
          <a:xfrm>
            <a:off x="870289" y="2552432"/>
            <a:ext cx="479971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/>
              <a:t>AUTOR</a:t>
            </a:r>
            <a:r>
              <a:rPr lang="cs-CZ" sz="2800" dirty="0"/>
              <a:t>: Ing. Roman Hanák</a:t>
            </a:r>
          </a:p>
        </p:txBody>
      </p:sp>
      <p:sp>
        <p:nvSpPr>
          <p:cNvPr id="8" name="Obdélník 7"/>
          <p:cNvSpPr/>
          <p:nvPr/>
        </p:nvSpPr>
        <p:spPr>
          <a:xfrm>
            <a:off x="868130" y="3561705"/>
            <a:ext cx="326243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/>
              <a:t>TÉMA</a:t>
            </a:r>
            <a:r>
              <a:rPr lang="cs-CZ" sz="2800" dirty="0"/>
              <a:t>: </a:t>
            </a:r>
            <a:r>
              <a:rPr lang="cs-CZ" sz="2800" dirty="0" smtClean="0"/>
              <a:t>Dělitelnost</a:t>
            </a:r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519716" y="248538"/>
            <a:ext cx="8228748" cy="193899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lvl="0">
              <a:lnSpc>
                <a:spcPct val="150000"/>
              </a:lnSpc>
            </a:pPr>
            <a:r>
              <a:rPr lang="cs-CZ" sz="1600" dirty="0">
                <a:solidFill>
                  <a:schemeClr val="tx1"/>
                </a:solidFill>
              </a:rPr>
              <a:t>Základní škola Libina, příspěvková </a:t>
            </a:r>
            <a:r>
              <a:rPr lang="cs-CZ" sz="1600" dirty="0" smtClean="0">
                <a:solidFill>
                  <a:schemeClr val="tx1"/>
                </a:solidFill>
              </a:rPr>
              <a:t>organizace, Libina 548,788 05,IČ: 708 708 61</a:t>
            </a:r>
          </a:p>
          <a:p>
            <a:pPr>
              <a:lnSpc>
                <a:spcPct val="150000"/>
              </a:lnSpc>
            </a:pPr>
            <a:r>
              <a:rPr lang="cs-CZ" sz="1600" dirty="0">
                <a:solidFill>
                  <a:schemeClr val="tx1"/>
                </a:solidFill>
              </a:rPr>
              <a:t>Název projektu: </a:t>
            </a:r>
            <a:r>
              <a:rPr lang="cs-CZ" sz="1600" dirty="0" smtClean="0">
                <a:solidFill>
                  <a:schemeClr val="tx1"/>
                </a:solidFill>
              </a:rPr>
              <a:t>Škola hrou</a:t>
            </a:r>
            <a:endParaRPr lang="cs-CZ" sz="1600" dirty="0">
              <a:solidFill>
                <a:schemeClr val="tx1"/>
              </a:solidFill>
            </a:endParaRPr>
          </a:p>
          <a:p>
            <a:pPr>
              <a:lnSpc>
                <a:spcPct val="150000"/>
              </a:lnSpc>
            </a:pPr>
            <a:r>
              <a:rPr lang="cs-CZ" sz="1600" dirty="0">
                <a:solidFill>
                  <a:schemeClr val="tx1"/>
                </a:solidFill>
              </a:rPr>
              <a:t>Tento projekt je spolufinancován Evropským sociálním fondem </a:t>
            </a:r>
            <a:r>
              <a:rPr lang="cs-CZ" sz="1600" dirty="0" smtClean="0">
                <a:solidFill>
                  <a:schemeClr val="tx1"/>
                </a:solidFill>
              </a:rPr>
              <a:t>republiky</a:t>
            </a:r>
          </a:p>
          <a:p>
            <a:pPr>
              <a:lnSpc>
                <a:spcPct val="150000"/>
              </a:lnSpc>
            </a:pPr>
            <a:r>
              <a:rPr lang="cs-CZ" sz="1600" dirty="0">
                <a:solidFill>
                  <a:schemeClr val="tx1"/>
                </a:solidFill>
              </a:rPr>
              <a:t>Vzdělávací oblast Matematika a její aplikace</a:t>
            </a:r>
          </a:p>
          <a:p>
            <a:pPr>
              <a:lnSpc>
                <a:spcPct val="150000"/>
              </a:lnSpc>
            </a:pPr>
            <a:endParaRPr lang="cs-CZ" sz="1600" dirty="0">
              <a:solidFill>
                <a:schemeClr val="tx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844094" y="4072225"/>
            <a:ext cx="7904370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/>
              <a:t>OBSAH</a:t>
            </a:r>
            <a:r>
              <a:rPr lang="cs-CZ" sz="2800" dirty="0"/>
              <a:t>: </a:t>
            </a:r>
            <a:r>
              <a:rPr lang="cs-CZ" sz="2800" dirty="0" smtClean="0"/>
              <a:t>Nejmenší společný násobek</a:t>
            </a:r>
            <a:endParaRPr lang="cs-CZ" sz="2800" dirty="0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22670" y="620688"/>
            <a:ext cx="1425794" cy="12433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737041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aoblený obdélník 4"/>
          <p:cNvSpPr/>
          <p:nvPr/>
        </p:nvSpPr>
        <p:spPr>
          <a:xfrm>
            <a:off x="332352" y="64487"/>
            <a:ext cx="8527119" cy="916241"/>
          </a:xfrm>
          <a:prstGeom prst="roundRect">
            <a:avLst>
              <a:gd name="adj" fmla="val 24231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316131" y="1268760"/>
            <a:ext cx="8609307" cy="5400600"/>
          </a:xfrm>
          <a:prstGeom prst="roundRect">
            <a:avLst>
              <a:gd name="adj" fmla="val 4108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7" name="Nadpis 1"/>
          <p:cNvSpPr>
            <a:spLocks noGrp="1"/>
          </p:cNvSpPr>
          <p:nvPr/>
        </p:nvSpPr>
        <p:spPr>
          <a:xfrm>
            <a:off x="3507098" y="-18256"/>
            <a:ext cx="2016224" cy="851655"/>
          </a:xfrm>
          <a:prstGeom prst="rect">
            <a:avLst/>
          </a:prstGeom>
        </p:spPr>
        <p:txBody>
          <a:bodyPr vert="horz" anchor="b">
            <a:norm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3000" b="0" kern="1200" cap="small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>
                <a:solidFill>
                  <a:schemeClr val="tx1"/>
                </a:solidFill>
              </a:rPr>
              <a:t>ANOTACE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8" name="Zástupný symbol pro obsah 2"/>
          <p:cNvSpPr>
            <a:spLocks noGrp="1"/>
          </p:cNvSpPr>
          <p:nvPr/>
        </p:nvSpPr>
        <p:spPr>
          <a:xfrm>
            <a:off x="366961" y="1448780"/>
            <a:ext cx="8296498" cy="252028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cs-CZ" sz="1800" dirty="0" smtClean="0"/>
              <a:t>V hodině si ukážeme, jak nalezneme </a:t>
            </a:r>
            <a:r>
              <a:rPr lang="cs-CZ" sz="1800" dirty="0" smtClean="0"/>
              <a:t>nejmenší společný násobek. </a:t>
            </a:r>
            <a:r>
              <a:rPr lang="cs-CZ" sz="1800" dirty="0"/>
              <a:t>Nalezneme zde řešené příklady i příklady pro samostatné procvičení, ke kterým jsou uvedena správná řešení. </a:t>
            </a:r>
          </a:p>
          <a:p>
            <a:pPr algn="just"/>
            <a:r>
              <a:rPr lang="cs-CZ" sz="1800" dirty="0"/>
              <a:t>Inovativnost je v tom, že se zde vyskytuje řada moderních interaktivních prvků.  Máme zde názorné grafické animace, obrázky, komentáře k řešení a hypertextové odkazy. Žáci lépe pochopí probíranou látku a hodina je pro ně zajímavější. </a:t>
            </a:r>
          </a:p>
          <a:p>
            <a:pPr algn="just"/>
            <a:r>
              <a:rPr lang="cs-CZ" sz="1800" dirty="0"/>
              <a:t>Každý řešený příklad je pomocí animací rozdělen na dílčí kroky, takže vyučující se nezdržuje psaním na tabuli, ale pomocí ovladače postupně odkrývá řešení příkladu a má tak možnost žáky nechat samostatně tvořit a věnovat se těm žákům, kteří potřebují individuální pomoc.</a:t>
            </a:r>
          </a:p>
          <a:p>
            <a:pPr algn="just"/>
            <a:r>
              <a:rPr lang="cs-CZ" sz="1800" dirty="0"/>
              <a:t>Na konci hodiny je stránka, kde jsou odkazy na internetové stránky, které prověří matematické dovednosti formou her nebo různých testů. Vyučující má možnost vybrat si z uvedených odkazů stránku, na které otestuje vědomosti žáků. Hodina je tvořena tak, </a:t>
            </a:r>
            <a:r>
              <a:rPr lang="cs-CZ" sz="1800" dirty="0" smtClean="0"/>
              <a:t>aby </a:t>
            </a:r>
            <a:r>
              <a:rPr lang="cs-CZ" sz="1800" dirty="0"/>
              <a:t>mohla být odučena v multimediální učebně nebo v počítačové učebně, které mají připojení k internetu. </a:t>
            </a:r>
          </a:p>
          <a:p>
            <a:pPr marL="0" indent="0" algn="just">
              <a:buNone/>
            </a:pPr>
            <a:endParaRPr lang="cs-CZ" sz="1800" dirty="0"/>
          </a:p>
          <a:p>
            <a:pPr marL="0" indent="0" algn="just">
              <a:buNone/>
            </a:pPr>
            <a:endParaRPr lang="cs-CZ" sz="1800" dirty="0"/>
          </a:p>
          <a:p>
            <a:pPr marL="0" indent="0" algn="just">
              <a:buNone/>
            </a:pPr>
            <a:endParaRPr lang="cs-CZ" sz="1800" dirty="0"/>
          </a:p>
          <a:p>
            <a:pPr marL="0" indent="0" algn="just">
              <a:buNone/>
            </a:pPr>
            <a:endParaRPr lang="cs-CZ" sz="1800" dirty="0" smtClean="0">
              <a:latin typeface="Calibri" pitchFamily="34" charset="0"/>
              <a:cs typeface="Calibri" pitchFamily="34" charset="0"/>
            </a:endParaRPr>
          </a:p>
          <a:p>
            <a:pPr marL="0" indent="0" algn="just">
              <a:buNone/>
            </a:pPr>
            <a:endParaRPr lang="cs-CZ" sz="1800" dirty="0">
              <a:latin typeface="Calibri" pitchFamily="34" charset="0"/>
              <a:cs typeface="Calibri" pitchFamily="34" charset="0"/>
            </a:endParaRPr>
          </a:p>
          <a:p>
            <a:pPr marL="0" indent="0" algn="just">
              <a:buNone/>
            </a:pPr>
            <a:endParaRPr lang="cs-CZ" sz="1800" dirty="0" smtClean="0"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256015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aoblený obdélník 7"/>
          <p:cNvSpPr/>
          <p:nvPr/>
        </p:nvSpPr>
        <p:spPr>
          <a:xfrm>
            <a:off x="141990" y="1196752"/>
            <a:ext cx="8894506" cy="5544616"/>
          </a:xfrm>
          <a:prstGeom prst="roundRect">
            <a:avLst>
              <a:gd name="adj" fmla="val 4108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" name="Zaoblený obdélník 1"/>
          <p:cNvSpPr/>
          <p:nvPr/>
        </p:nvSpPr>
        <p:spPr>
          <a:xfrm>
            <a:off x="179512" y="64487"/>
            <a:ext cx="8856984" cy="916241"/>
          </a:xfrm>
          <a:prstGeom prst="roundRect">
            <a:avLst>
              <a:gd name="adj" fmla="val 24231"/>
            </a:avLst>
          </a:prstGeom>
          <a:solidFill>
            <a:srgbClr val="00B0F0"/>
          </a:soli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334845" y="1712076"/>
            <a:ext cx="8567178" cy="1500899"/>
          </a:xfrm>
          <a:prstGeom prst="roundRect">
            <a:avLst>
              <a:gd name="adj" fmla="val 4108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" name="Zástupný symbol pro obsah 2"/>
          <p:cNvSpPr>
            <a:spLocks noGrp="1"/>
          </p:cNvSpPr>
          <p:nvPr/>
        </p:nvSpPr>
        <p:spPr>
          <a:xfrm>
            <a:off x="2987824" y="288581"/>
            <a:ext cx="3600400" cy="468052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b="1" dirty="0" smtClean="0"/>
              <a:t>Zapamatujte si!!</a:t>
            </a:r>
            <a:endParaRPr lang="cs-CZ" sz="2800" b="1" dirty="0" smtClean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7" name="Zástupný symbol pro obsah 2"/>
          <p:cNvSpPr>
            <a:spLocks noGrp="1"/>
          </p:cNvSpPr>
          <p:nvPr/>
        </p:nvSpPr>
        <p:spPr>
          <a:xfrm>
            <a:off x="450185" y="1814666"/>
            <a:ext cx="8370288" cy="1054962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Nejmenší společný násobek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daných čísel je takové číslo, které je nejmenší ze všech společných násobků zadaných čísel.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315711" y="3573017"/>
            <a:ext cx="8586312" cy="1224136"/>
          </a:xfrm>
          <a:prstGeom prst="roundRect">
            <a:avLst>
              <a:gd name="adj" fmla="val 4108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3" name="Zástupný symbol pro obsah 2"/>
          <p:cNvSpPr>
            <a:spLocks noGrp="1"/>
          </p:cNvSpPr>
          <p:nvPr/>
        </p:nvSpPr>
        <p:spPr>
          <a:xfrm>
            <a:off x="407432" y="3669421"/>
            <a:ext cx="8203396" cy="1008112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b="1" dirty="0">
                <a:latin typeface="Arial" pitchFamily="34" charset="0"/>
                <a:cs typeface="Arial" pitchFamily="34" charset="0"/>
              </a:rPr>
              <a:t>Nejmenší společný násobek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dvou nesoudělných čísel je jejich součin.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6" name="Zaoblený obdélník 15"/>
          <p:cNvSpPr/>
          <p:nvPr/>
        </p:nvSpPr>
        <p:spPr>
          <a:xfrm>
            <a:off x="315125" y="5078659"/>
            <a:ext cx="8586898" cy="890238"/>
          </a:xfrm>
          <a:prstGeom prst="roundRect">
            <a:avLst>
              <a:gd name="adj" fmla="val 4108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1026" name="Picture 2" descr="C:\Users\spravce\AppData\Local\Microsoft\Windows\Temporary Internet Files\Content.IE5\BL96J1IA\MC900440428[10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108734"/>
            <a:ext cx="1656184" cy="17439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9" name="Zástupný symbol pro obsah 2"/>
          <p:cNvSpPr>
            <a:spLocks noGrp="1"/>
          </p:cNvSpPr>
          <p:nvPr/>
        </p:nvSpPr>
        <p:spPr>
          <a:xfrm>
            <a:off x="314448" y="5222675"/>
            <a:ext cx="8755324" cy="746222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b="1" dirty="0">
                <a:latin typeface="Arial" pitchFamily="34" charset="0"/>
                <a:cs typeface="Arial" pitchFamily="34" charset="0"/>
              </a:rPr>
              <a:t>Nejmenší společný násobek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značíme 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písmenem </a:t>
            </a:r>
            <a:r>
              <a:rPr lang="cs-CZ" sz="2800" b="1" i="1" dirty="0" smtClean="0">
                <a:latin typeface="Arial" pitchFamily="34" charset="0"/>
                <a:cs typeface="Arial" pitchFamily="34" charset="0"/>
              </a:rPr>
              <a:t>n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.</a:t>
            </a:r>
            <a:endParaRPr lang="cs-CZ" sz="2800" b="1" dirty="0" smtClean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404363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9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13" grpId="0"/>
      <p:bldP spid="1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110575" y="1881512"/>
            <a:ext cx="8925921" cy="4859856"/>
          </a:xfrm>
          <a:prstGeom prst="roundRect">
            <a:avLst>
              <a:gd name="adj" fmla="val 1149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8" name="Vývojový diagram: postup 7"/>
          <p:cNvSpPr/>
          <p:nvPr/>
        </p:nvSpPr>
        <p:spPr>
          <a:xfrm>
            <a:off x="187387" y="2019236"/>
            <a:ext cx="8709896" cy="4584408"/>
          </a:xfrm>
          <a:prstGeom prst="flowChartProcess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600"/>
          </a:p>
        </p:txBody>
      </p:sp>
      <p:sp>
        <p:nvSpPr>
          <p:cNvPr id="47" name="Obdélník 46"/>
          <p:cNvSpPr/>
          <p:nvPr/>
        </p:nvSpPr>
        <p:spPr>
          <a:xfrm>
            <a:off x="368420" y="2747537"/>
            <a:ext cx="8449826" cy="1011614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Zaoblený obdélník 2"/>
          <p:cNvSpPr/>
          <p:nvPr/>
        </p:nvSpPr>
        <p:spPr>
          <a:xfrm>
            <a:off x="118435" y="116632"/>
            <a:ext cx="8925921" cy="1006740"/>
          </a:xfrm>
          <a:prstGeom prst="roundRect">
            <a:avLst>
              <a:gd name="adj" fmla="val 9801"/>
            </a:avLst>
          </a:prstGeom>
          <a:gradFill>
            <a:gsLst>
              <a:gs pos="0">
                <a:srgbClr val="825600"/>
              </a:gs>
              <a:gs pos="0">
                <a:srgbClr val="FFA800"/>
              </a:gs>
              <a:gs pos="0">
                <a:srgbClr val="825600"/>
              </a:gs>
              <a:gs pos="1000">
                <a:srgbClr val="FFA800"/>
              </a:gs>
              <a:gs pos="100000">
                <a:srgbClr val="825600"/>
              </a:gs>
              <a:gs pos="96000">
                <a:srgbClr val="FFC000"/>
              </a:gs>
              <a:gs pos="100000">
                <a:srgbClr val="825600"/>
              </a:gs>
              <a:gs pos="100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14300" h="1524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" name="Zástupný symbol pro obsah 2"/>
          <p:cNvSpPr>
            <a:spLocks noGrp="1"/>
          </p:cNvSpPr>
          <p:nvPr/>
        </p:nvSpPr>
        <p:spPr>
          <a:xfrm>
            <a:off x="226596" y="379682"/>
            <a:ext cx="8709897" cy="48064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Př.1) Určete 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nejmenší společný násobek čísel 60; 90.</a:t>
            </a:r>
            <a:endParaRPr lang="cs-CZ" sz="26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133803" y="1228921"/>
            <a:ext cx="1585599" cy="631878"/>
          </a:xfrm>
          <a:prstGeom prst="roundRect">
            <a:avLst>
              <a:gd name="adj" fmla="val 9801"/>
            </a:avLst>
          </a:prstGeom>
          <a:gradFill>
            <a:gsLst>
              <a:gs pos="0">
                <a:srgbClr val="825600"/>
              </a:gs>
              <a:gs pos="0">
                <a:srgbClr val="FFA800"/>
              </a:gs>
              <a:gs pos="0">
                <a:srgbClr val="825600"/>
              </a:gs>
              <a:gs pos="1000">
                <a:srgbClr val="FFA800"/>
              </a:gs>
              <a:gs pos="100000">
                <a:srgbClr val="825600"/>
              </a:gs>
              <a:gs pos="96000">
                <a:srgbClr val="FFA800"/>
              </a:gs>
              <a:gs pos="100000">
                <a:srgbClr val="825600"/>
              </a:gs>
              <a:gs pos="100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143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" name="Zástupný symbol pro obsah 2"/>
          <p:cNvSpPr>
            <a:spLocks noGrp="1"/>
          </p:cNvSpPr>
          <p:nvPr/>
        </p:nvSpPr>
        <p:spPr>
          <a:xfrm>
            <a:off x="241173" y="1339708"/>
            <a:ext cx="1596700" cy="541803"/>
          </a:xfrm>
          <a:prstGeom prst="rect">
            <a:avLst/>
          </a:prstGeom>
          <a:noFill/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Řešení: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Zástupný symbol pro obsah 2"/>
          <p:cNvSpPr>
            <a:spLocks noGrp="1"/>
          </p:cNvSpPr>
          <p:nvPr/>
        </p:nvSpPr>
        <p:spPr>
          <a:xfrm>
            <a:off x="368420" y="2132264"/>
            <a:ext cx="6192195" cy="60695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Obě čísla rozložíme na součin prvočísel:</a:t>
            </a:r>
            <a:endParaRPr lang="cs-CZ" sz="2600" b="1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2" name="Zástupný symbol pro obsah 2"/>
          <p:cNvSpPr>
            <a:spLocks noGrp="1"/>
          </p:cNvSpPr>
          <p:nvPr/>
        </p:nvSpPr>
        <p:spPr>
          <a:xfrm>
            <a:off x="340606" y="2776294"/>
            <a:ext cx="2228927" cy="60695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600" dirty="0">
                <a:latin typeface="Arial" pitchFamily="34" charset="0"/>
                <a:cs typeface="Arial" pitchFamily="34" charset="0"/>
              </a:rPr>
              <a:t>6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0 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= 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6·10</a:t>
            </a:r>
            <a:endParaRPr lang="cs-CZ" sz="2600" b="1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3" name="Zástupný symbol pro obsah 2"/>
          <p:cNvSpPr>
            <a:spLocks noGrp="1"/>
          </p:cNvSpPr>
          <p:nvPr/>
        </p:nvSpPr>
        <p:spPr>
          <a:xfrm>
            <a:off x="1916468" y="2787599"/>
            <a:ext cx="2228927" cy="60695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= 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(2·3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)·(2·5)</a:t>
            </a:r>
            <a:endParaRPr lang="cs-CZ" sz="2600" b="1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5" name="Zástupný symbol pro obsah 2"/>
          <p:cNvSpPr>
            <a:spLocks noGrp="1"/>
          </p:cNvSpPr>
          <p:nvPr/>
        </p:nvSpPr>
        <p:spPr>
          <a:xfrm>
            <a:off x="3851920" y="2772193"/>
            <a:ext cx="2455355" cy="60695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= 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2·2·3·5</a:t>
            </a:r>
            <a:endParaRPr lang="cs-CZ" sz="2600" b="1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6" name="Zástupný symbol pro obsah 2"/>
          <p:cNvSpPr>
            <a:spLocks noGrp="1"/>
          </p:cNvSpPr>
          <p:nvPr/>
        </p:nvSpPr>
        <p:spPr>
          <a:xfrm>
            <a:off x="368420" y="3313331"/>
            <a:ext cx="2180003" cy="60695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90 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= 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9·10</a:t>
            </a:r>
            <a:endParaRPr lang="cs-CZ" sz="2600" b="1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7" name="Zástupný symbol pro obsah 2"/>
          <p:cNvSpPr>
            <a:spLocks noGrp="1"/>
          </p:cNvSpPr>
          <p:nvPr/>
        </p:nvSpPr>
        <p:spPr>
          <a:xfrm>
            <a:off x="1956998" y="3298005"/>
            <a:ext cx="2228927" cy="60695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= 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(3·3)·(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2·5)</a:t>
            </a:r>
            <a:endParaRPr lang="cs-CZ" sz="2600" b="1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8" name="Zástupný symbol pro obsah 2"/>
          <p:cNvSpPr>
            <a:spLocks noGrp="1"/>
          </p:cNvSpPr>
          <p:nvPr/>
        </p:nvSpPr>
        <p:spPr>
          <a:xfrm>
            <a:off x="3856236" y="3313331"/>
            <a:ext cx="2455355" cy="60695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= 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2·3·3·5</a:t>
            </a:r>
            <a:endParaRPr lang="cs-CZ" sz="2600" b="1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1" name="Zástupný symbol pro obsah 2"/>
          <p:cNvSpPr>
            <a:spLocks noGrp="1"/>
          </p:cNvSpPr>
          <p:nvPr/>
        </p:nvSpPr>
        <p:spPr>
          <a:xfrm>
            <a:off x="3864311" y="2756820"/>
            <a:ext cx="2455355" cy="60695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= </a:t>
            </a:r>
            <a:r>
              <a:rPr lang="cs-CZ" sz="2600" b="1" u="sng" dirty="0" smtClean="0">
                <a:latin typeface="Arial" pitchFamily="34" charset="0"/>
                <a:cs typeface="Arial" pitchFamily="34" charset="0"/>
              </a:rPr>
              <a:t>2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·</a:t>
            </a:r>
            <a:r>
              <a:rPr lang="cs-CZ" sz="2600" b="1" u="sng" dirty="0" smtClean="0">
                <a:latin typeface="Arial" pitchFamily="34" charset="0"/>
                <a:cs typeface="Arial" pitchFamily="34" charset="0"/>
              </a:rPr>
              <a:t>2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·3·</a:t>
            </a:r>
            <a:r>
              <a:rPr lang="cs-CZ" sz="2600" b="1" u="sng" dirty="0" smtClean="0">
                <a:latin typeface="Arial" pitchFamily="34" charset="0"/>
                <a:cs typeface="Arial" pitchFamily="34" charset="0"/>
              </a:rPr>
              <a:t>5</a:t>
            </a:r>
            <a:endParaRPr lang="cs-CZ" sz="2600" b="1" u="sng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2" name="Zástupný symbol pro obsah 2"/>
          <p:cNvSpPr>
            <a:spLocks noGrp="1"/>
          </p:cNvSpPr>
          <p:nvPr/>
        </p:nvSpPr>
        <p:spPr>
          <a:xfrm>
            <a:off x="3846986" y="3312927"/>
            <a:ext cx="2455355" cy="60695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= 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2·</a:t>
            </a:r>
            <a:r>
              <a:rPr lang="cs-CZ" sz="2600" b="1" u="sng" dirty="0" smtClean="0">
                <a:latin typeface="Arial" pitchFamily="34" charset="0"/>
                <a:cs typeface="Arial" pitchFamily="34" charset="0"/>
              </a:rPr>
              <a:t>3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·</a:t>
            </a:r>
            <a:r>
              <a:rPr lang="cs-CZ" sz="2600" b="1" u="sng" dirty="0" smtClean="0">
                <a:latin typeface="Arial" pitchFamily="34" charset="0"/>
                <a:cs typeface="Arial" pitchFamily="34" charset="0"/>
              </a:rPr>
              <a:t>3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·5</a:t>
            </a:r>
            <a:endParaRPr lang="cs-CZ" sz="26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4" name="Obdélníkový popisek 43"/>
          <p:cNvSpPr/>
          <p:nvPr/>
        </p:nvSpPr>
        <p:spPr>
          <a:xfrm>
            <a:off x="368420" y="4077072"/>
            <a:ext cx="8449826" cy="1383551"/>
          </a:xfrm>
          <a:prstGeom prst="wedgeRectCallout">
            <a:avLst>
              <a:gd name="adj1" fmla="val -29626"/>
              <a:gd name="adj2" fmla="val 49903"/>
            </a:avLst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Podtrhneme ty činitele, které se vyskytují jen u jednoho čísla a u ostatních ne. Pokud se vyskytne činitel u více čísel, potom podtrhneme pouze u jednoho činitele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.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45" name="Zástupný symbol pro obsah 2"/>
          <p:cNvSpPr>
            <a:spLocks noGrp="1"/>
          </p:cNvSpPr>
          <p:nvPr/>
        </p:nvSpPr>
        <p:spPr>
          <a:xfrm>
            <a:off x="408949" y="5645596"/>
            <a:ext cx="3447287" cy="60695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n( 60; 90) 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= 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2·2·3·3·5</a:t>
            </a:r>
            <a:endParaRPr lang="cs-CZ" sz="2600" b="1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6" name="Zástupný symbol pro obsah 2"/>
          <p:cNvSpPr>
            <a:spLocks noGrp="1"/>
          </p:cNvSpPr>
          <p:nvPr/>
        </p:nvSpPr>
        <p:spPr>
          <a:xfrm>
            <a:off x="3707904" y="5645596"/>
            <a:ext cx="1261330" cy="60695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= </a:t>
            </a:r>
            <a:r>
              <a:rPr lang="cs-CZ" sz="2600" b="1" dirty="0" smtClean="0">
                <a:latin typeface="Arial" pitchFamily="34" charset="0"/>
                <a:cs typeface="Arial" pitchFamily="34" charset="0"/>
              </a:rPr>
              <a:t>180</a:t>
            </a:r>
            <a:endParaRPr lang="cs-CZ" sz="2600" b="1" dirty="0" smtClean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6" name="Picture 2" descr="C:\Users\spravce\AppData\Local\Microsoft\Windows\Temporary Internet Files\Content.IE5\BL96J1IA\MC900438000[1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08738" y="2641600"/>
            <a:ext cx="1863725" cy="127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09123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4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9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4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6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3" dur="500"/>
                                        <p:tgtEl>
                                          <p:spTgt spid="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7" grpId="0" animBg="1"/>
      <p:bldP spid="4" grpId="0"/>
      <p:bldP spid="6" grpId="0"/>
      <p:bldP spid="9" grpId="0"/>
      <p:bldP spid="32" grpId="0"/>
      <p:bldP spid="33" grpId="0"/>
      <p:bldP spid="35" grpId="0"/>
      <p:bldP spid="35" grpId="1"/>
      <p:bldP spid="36" grpId="0"/>
      <p:bldP spid="37" grpId="0"/>
      <p:bldP spid="38" grpId="0"/>
      <p:bldP spid="38" grpId="1"/>
      <p:bldP spid="41" grpId="0"/>
      <p:bldP spid="42" grpId="0"/>
      <p:bldP spid="44" grpId="0" animBg="1"/>
      <p:bldP spid="4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110575" y="1881512"/>
            <a:ext cx="8925921" cy="4859856"/>
          </a:xfrm>
          <a:prstGeom prst="roundRect">
            <a:avLst>
              <a:gd name="adj" fmla="val 1149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Vývojový diagram: postup 2"/>
          <p:cNvSpPr/>
          <p:nvPr/>
        </p:nvSpPr>
        <p:spPr>
          <a:xfrm>
            <a:off x="187387" y="2019236"/>
            <a:ext cx="8709896" cy="4584408"/>
          </a:xfrm>
          <a:prstGeom prst="flowChartProcess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600"/>
          </a:p>
        </p:txBody>
      </p:sp>
      <p:sp>
        <p:nvSpPr>
          <p:cNvPr id="5" name="Zaoblený obdélník 4"/>
          <p:cNvSpPr/>
          <p:nvPr/>
        </p:nvSpPr>
        <p:spPr>
          <a:xfrm>
            <a:off x="118435" y="116632"/>
            <a:ext cx="8925921" cy="1006740"/>
          </a:xfrm>
          <a:prstGeom prst="roundRect">
            <a:avLst>
              <a:gd name="adj" fmla="val 9801"/>
            </a:avLst>
          </a:prstGeom>
          <a:gradFill>
            <a:gsLst>
              <a:gs pos="0">
                <a:srgbClr val="825600"/>
              </a:gs>
              <a:gs pos="0">
                <a:srgbClr val="FFA800"/>
              </a:gs>
              <a:gs pos="0">
                <a:srgbClr val="825600"/>
              </a:gs>
              <a:gs pos="1000">
                <a:srgbClr val="FFA800"/>
              </a:gs>
              <a:gs pos="100000">
                <a:srgbClr val="825600"/>
              </a:gs>
              <a:gs pos="96000">
                <a:srgbClr val="FFC000"/>
              </a:gs>
              <a:gs pos="100000">
                <a:srgbClr val="825600"/>
              </a:gs>
              <a:gs pos="100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14300" h="1524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" name="Zástupný symbol pro obsah 2"/>
          <p:cNvSpPr>
            <a:spLocks noGrp="1"/>
          </p:cNvSpPr>
          <p:nvPr/>
        </p:nvSpPr>
        <p:spPr>
          <a:xfrm>
            <a:off x="226596" y="379682"/>
            <a:ext cx="8709897" cy="48064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Př.2) 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Určete 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nejmenší společný násobek čísel 20; 45;50.</a:t>
            </a:r>
            <a:endParaRPr lang="cs-CZ" sz="26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133803" y="1228921"/>
            <a:ext cx="1585599" cy="631878"/>
          </a:xfrm>
          <a:prstGeom prst="roundRect">
            <a:avLst>
              <a:gd name="adj" fmla="val 9801"/>
            </a:avLst>
          </a:prstGeom>
          <a:gradFill>
            <a:gsLst>
              <a:gs pos="0">
                <a:srgbClr val="825600"/>
              </a:gs>
              <a:gs pos="0">
                <a:srgbClr val="FFA800"/>
              </a:gs>
              <a:gs pos="0">
                <a:srgbClr val="825600"/>
              </a:gs>
              <a:gs pos="1000">
                <a:srgbClr val="FFA800"/>
              </a:gs>
              <a:gs pos="100000">
                <a:srgbClr val="825600"/>
              </a:gs>
              <a:gs pos="96000">
                <a:srgbClr val="FFA800"/>
              </a:gs>
              <a:gs pos="100000">
                <a:srgbClr val="825600"/>
              </a:gs>
              <a:gs pos="100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143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8" name="Zástupný symbol pro obsah 2"/>
          <p:cNvSpPr>
            <a:spLocks noGrp="1"/>
          </p:cNvSpPr>
          <p:nvPr/>
        </p:nvSpPr>
        <p:spPr>
          <a:xfrm>
            <a:off x="241173" y="1339708"/>
            <a:ext cx="1596700" cy="541803"/>
          </a:xfrm>
          <a:prstGeom prst="rect">
            <a:avLst/>
          </a:prstGeom>
          <a:noFill/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Řešení: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8" name="Obdélníkový popisek 17"/>
          <p:cNvSpPr/>
          <p:nvPr/>
        </p:nvSpPr>
        <p:spPr>
          <a:xfrm>
            <a:off x="368420" y="4077072"/>
            <a:ext cx="8449826" cy="1383551"/>
          </a:xfrm>
          <a:prstGeom prst="wedgeRectCallout">
            <a:avLst>
              <a:gd name="adj1" fmla="val -29626"/>
              <a:gd name="adj2" fmla="val 49903"/>
            </a:avLst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Podtrhneme ty činitele, které se vyskytují jen u jednoho čísla a u ostatních ne. Pokud se vyskytne činitel u více čísel, potom podtrhneme pouze u jednoho činitele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.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2" name="Zaoblený obdélník 21"/>
          <p:cNvSpPr/>
          <p:nvPr/>
        </p:nvSpPr>
        <p:spPr>
          <a:xfrm>
            <a:off x="110575" y="1881512"/>
            <a:ext cx="8925921" cy="4859856"/>
          </a:xfrm>
          <a:prstGeom prst="roundRect">
            <a:avLst>
              <a:gd name="adj" fmla="val 1149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3" name="Vývojový diagram: postup 22"/>
          <p:cNvSpPr/>
          <p:nvPr/>
        </p:nvSpPr>
        <p:spPr>
          <a:xfrm>
            <a:off x="226447" y="2019236"/>
            <a:ext cx="8709896" cy="4584408"/>
          </a:xfrm>
          <a:prstGeom prst="flowChartProcess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600"/>
          </a:p>
        </p:txBody>
      </p:sp>
      <p:sp>
        <p:nvSpPr>
          <p:cNvPr id="24" name="Obdélník 23"/>
          <p:cNvSpPr/>
          <p:nvPr/>
        </p:nvSpPr>
        <p:spPr>
          <a:xfrm>
            <a:off x="310089" y="2593675"/>
            <a:ext cx="8449826" cy="1717765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Zástupný symbol pro obsah 2"/>
          <p:cNvSpPr>
            <a:spLocks noGrp="1"/>
          </p:cNvSpPr>
          <p:nvPr/>
        </p:nvSpPr>
        <p:spPr>
          <a:xfrm>
            <a:off x="355348" y="2148132"/>
            <a:ext cx="7189174" cy="445543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Všechna čísla rozložíme na součin prvočísel:</a:t>
            </a:r>
            <a:endParaRPr lang="cs-CZ" sz="2600" b="1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6" name="Zástupný symbol pro obsah 2"/>
          <p:cNvSpPr>
            <a:spLocks noGrp="1"/>
          </p:cNvSpPr>
          <p:nvPr/>
        </p:nvSpPr>
        <p:spPr>
          <a:xfrm>
            <a:off x="452688" y="2593675"/>
            <a:ext cx="1969451" cy="60695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20 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= 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2·10</a:t>
            </a:r>
            <a:endParaRPr lang="cs-CZ" sz="2600" b="1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7" name="Zástupný symbol pro obsah 2"/>
          <p:cNvSpPr>
            <a:spLocks noGrp="1"/>
          </p:cNvSpPr>
          <p:nvPr/>
        </p:nvSpPr>
        <p:spPr>
          <a:xfrm>
            <a:off x="2046979" y="2593675"/>
            <a:ext cx="1860629" cy="60695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= 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2·(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2·5)</a:t>
            </a:r>
            <a:endParaRPr lang="cs-CZ" sz="2600" b="1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8" name="Zástupný symbol pro obsah 2"/>
          <p:cNvSpPr>
            <a:spLocks noGrp="1"/>
          </p:cNvSpPr>
          <p:nvPr/>
        </p:nvSpPr>
        <p:spPr>
          <a:xfrm>
            <a:off x="3505169" y="2632310"/>
            <a:ext cx="2455355" cy="60695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= 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2·2·5</a:t>
            </a:r>
            <a:endParaRPr lang="cs-CZ" sz="2600" b="1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9" name="Zástupný symbol pro obsah 2"/>
          <p:cNvSpPr>
            <a:spLocks noGrp="1"/>
          </p:cNvSpPr>
          <p:nvPr/>
        </p:nvSpPr>
        <p:spPr>
          <a:xfrm>
            <a:off x="442301" y="3149079"/>
            <a:ext cx="1582180" cy="60695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45 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= 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5·9</a:t>
            </a:r>
            <a:endParaRPr lang="cs-CZ" sz="2600" b="1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0" name="Zástupný symbol pro obsah 2"/>
          <p:cNvSpPr>
            <a:spLocks noGrp="1"/>
          </p:cNvSpPr>
          <p:nvPr/>
        </p:nvSpPr>
        <p:spPr>
          <a:xfrm>
            <a:off x="1884695" y="3149079"/>
            <a:ext cx="1620474" cy="60695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= 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5·(3·3)</a:t>
            </a:r>
            <a:endParaRPr lang="cs-CZ" sz="2600" b="1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1" name="Zástupný symbol pro obsah 2"/>
          <p:cNvSpPr>
            <a:spLocks noGrp="1"/>
          </p:cNvSpPr>
          <p:nvPr/>
        </p:nvSpPr>
        <p:spPr>
          <a:xfrm>
            <a:off x="3289686" y="3149079"/>
            <a:ext cx="2455355" cy="60695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= 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3·3·5</a:t>
            </a:r>
            <a:endParaRPr lang="cs-CZ" sz="2600" b="1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3" name="Obdélníkový popisek 32"/>
          <p:cNvSpPr/>
          <p:nvPr/>
        </p:nvSpPr>
        <p:spPr>
          <a:xfrm>
            <a:off x="337836" y="4509120"/>
            <a:ext cx="8449826" cy="1296144"/>
          </a:xfrm>
          <a:prstGeom prst="wedgeRectCallout">
            <a:avLst>
              <a:gd name="adj1" fmla="val -29626"/>
              <a:gd name="adj2" fmla="val 49903"/>
            </a:avLst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Podtrhneme ty činitele, které se vyskytují jen u jednoho čísla a u ostatních ne. Pokud se vyskytne činitel u více čísel, potom podtrhneme pouze u jednoho činitele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.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4" name="Zástupný symbol pro obsah 2"/>
          <p:cNvSpPr>
            <a:spLocks noGrp="1"/>
          </p:cNvSpPr>
          <p:nvPr/>
        </p:nvSpPr>
        <p:spPr>
          <a:xfrm>
            <a:off x="337836" y="5964516"/>
            <a:ext cx="4101250" cy="60695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n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(20; 45; 50) 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= 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2·2·3·3·5·5</a:t>
            </a:r>
            <a:endParaRPr lang="cs-CZ" sz="2600" b="1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5" name="Zástupný symbol pro obsah 2"/>
          <p:cNvSpPr>
            <a:spLocks noGrp="1"/>
          </p:cNvSpPr>
          <p:nvPr/>
        </p:nvSpPr>
        <p:spPr>
          <a:xfrm>
            <a:off x="4439086" y="5960032"/>
            <a:ext cx="1261330" cy="60695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= </a:t>
            </a:r>
            <a:r>
              <a:rPr lang="cs-CZ" sz="2600" b="1" dirty="0" smtClean="0">
                <a:latin typeface="Arial" pitchFamily="34" charset="0"/>
                <a:cs typeface="Arial" pitchFamily="34" charset="0"/>
              </a:rPr>
              <a:t>900</a:t>
            </a:r>
            <a:endParaRPr lang="cs-CZ" sz="2600" b="1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6" name="Zástupný symbol pro obsah 2"/>
          <p:cNvSpPr>
            <a:spLocks noGrp="1"/>
          </p:cNvSpPr>
          <p:nvPr/>
        </p:nvSpPr>
        <p:spPr>
          <a:xfrm>
            <a:off x="393324" y="3689396"/>
            <a:ext cx="1739268" cy="60695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50 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= 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5·10</a:t>
            </a:r>
            <a:endParaRPr lang="cs-CZ" sz="2600" b="1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7" name="Zástupný symbol pro obsah 2"/>
          <p:cNvSpPr>
            <a:spLocks noGrp="1"/>
          </p:cNvSpPr>
          <p:nvPr/>
        </p:nvSpPr>
        <p:spPr>
          <a:xfrm>
            <a:off x="1884695" y="3692617"/>
            <a:ext cx="1552008" cy="60695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= 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5·(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2·5)</a:t>
            </a:r>
            <a:endParaRPr lang="cs-CZ" sz="2600" b="1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8" name="Zástupný symbol pro obsah 2"/>
          <p:cNvSpPr>
            <a:spLocks noGrp="1"/>
          </p:cNvSpPr>
          <p:nvPr/>
        </p:nvSpPr>
        <p:spPr>
          <a:xfrm>
            <a:off x="3245086" y="3707705"/>
            <a:ext cx="2455355" cy="60695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= 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2·5·5</a:t>
            </a:r>
            <a:endParaRPr lang="cs-CZ" sz="2600" b="1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0" name="Zástupný symbol pro obsah 2"/>
          <p:cNvSpPr>
            <a:spLocks noGrp="1"/>
          </p:cNvSpPr>
          <p:nvPr/>
        </p:nvSpPr>
        <p:spPr>
          <a:xfrm>
            <a:off x="3261878" y="3687553"/>
            <a:ext cx="2455355" cy="60695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= 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2·</a:t>
            </a:r>
            <a:r>
              <a:rPr lang="cs-CZ" sz="2600" b="1" u="sng" dirty="0" smtClean="0">
                <a:latin typeface="Arial" pitchFamily="34" charset="0"/>
                <a:cs typeface="Arial" pitchFamily="34" charset="0"/>
              </a:rPr>
              <a:t>5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·</a:t>
            </a:r>
            <a:r>
              <a:rPr lang="cs-CZ" sz="2600" b="1" u="sng" dirty="0" smtClean="0">
                <a:latin typeface="Arial" pitchFamily="34" charset="0"/>
                <a:cs typeface="Arial" pitchFamily="34" charset="0"/>
              </a:rPr>
              <a:t>5</a:t>
            </a:r>
            <a:endParaRPr lang="cs-CZ" sz="2600" b="1" u="sng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1" name="Zástupný symbol pro obsah 2"/>
          <p:cNvSpPr>
            <a:spLocks noGrp="1"/>
          </p:cNvSpPr>
          <p:nvPr/>
        </p:nvSpPr>
        <p:spPr>
          <a:xfrm>
            <a:off x="3261878" y="3152489"/>
            <a:ext cx="2455355" cy="60695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= </a:t>
            </a:r>
            <a:r>
              <a:rPr lang="cs-CZ" sz="2600" b="1" u="sng" dirty="0" smtClean="0">
                <a:latin typeface="Arial" pitchFamily="34" charset="0"/>
                <a:cs typeface="Arial" pitchFamily="34" charset="0"/>
              </a:rPr>
              <a:t>3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·</a:t>
            </a:r>
            <a:r>
              <a:rPr lang="cs-CZ" sz="2600" b="1" u="sng" dirty="0" smtClean="0">
                <a:latin typeface="Arial" pitchFamily="34" charset="0"/>
                <a:cs typeface="Arial" pitchFamily="34" charset="0"/>
              </a:rPr>
              <a:t>3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·5</a:t>
            </a:r>
            <a:endParaRPr lang="cs-CZ" sz="26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2" name="Zástupný symbol pro obsah 2"/>
          <p:cNvSpPr>
            <a:spLocks noGrp="1"/>
          </p:cNvSpPr>
          <p:nvPr/>
        </p:nvSpPr>
        <p:spPr>
          <a:xfrm>
            <a:off x="3505168" y="2624856"/>
            <a:ext cx="2455355" cy="60695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= </a:t>
            </a:r>
            <a:r>
              <a:rPr lang="cs-CZ" sz="2600" b="1" u="sng" dirty="0" smtClean="0">
                <a:latin typeface="Arial" pitchFamily="34" charset="0"/>
                <a:cs typeface="Arial" pitchFamily="34" charset="0"/>
              </a:rPr>
              <a:t>2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·</a:t>
            </a:r>
            <a:r>
              <a:rPr lang="cs-CZ" sz="2600" b="1" u="sng" dirty="0" smtClean="0">
                <a:latin typeface="Arial" pitchFamily="34" charset="0"/>
                <a:cs typeface="Arial" pitchFamily="34" charset="0"/>
              </a:rPr>
              <a:t>2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·5</a:t>
            </a:r>
            <a:endParaRPr lang="cs-CZ" sz="2600" dirty="0" smtClean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21" name="Picture 2" descr="C:\Users\spravce\AppData\Local\Microsoft\Windows\Temporary Internet Files\Content.IE5\BL96J1IA\MC900438000[1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2736344"/>
            <a:ext cx="1863725" cy="127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601373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4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1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86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1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3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8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3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5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8" grpId="0"/>
      <p:bldP spid="24" grpId="0" animBg="1"/>
      <p:bldP spid="25" grpId="0"/>
      <p:bldP spid="26" grpId="0"/>
      <p:bldP spid="27" grpId="0"/>
      <p:bldP spid="28" grpId="0"/>
      <p:bldP spid="28" grpId="1"/>
      <p:bldP spid="29" grpId="0"/>
      <p:bldP spid="30" grpId="0"/>
      <p:bldP spid="31" grpId="0"/>
      <p:bldP spid="31" grpId="1"/>
      <p:bldP spid="33" grpId="0" animBg="1"/>
      <p:bldP spid="34" grpId="0"/>
      <p:bldP spid="35" grpId="0"/>
      <p:bldP spid="36" grpId="0"/>
      <p:bldP spid="37" grpId="0"/>
      <p:bldP spid="38" grpId="0"/>
      <p:bldP spid="38" grpId="1"/>
      <p:bldP spid="40" grpId="0"/>
      <p:bldP spid="41" grpId="0"/>
      <p:bldP spid="4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110575" y="1728858"/>
            <a:ext cx="8925921" cy="5012510"/>
          </a:xfrm>
          <a:prstGeom prst="roundRect">
            <a:avLst>
              <a:gd name="adj" fmla="val 1149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Vývojový diagram: postup 2"/>
          <p:cNvSpPr/>
          <p:nvPr/>
        </p:nvSpPr>
        <p:spPr>
          <a:xfrm>
            <a:off x="238385" y="1844824"/>
            <a:ext cx="8709896" cy="4758820"/>
          </a:xfrm>
          <a:prstGeom prst="flowChartProcess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600"/>
          </a:p>
        </p:txBody>
      </p:sp>
      <p:sp>
        <p:nvSpPr>
          <p:cNvPr id="4" name="Obdélník 3"/>
          <p:cNvSpPr/>
          <p:nvPr/>
        </p:nvSpPr>
        <p:spPr>
          <a:xfrm>
            <a:off x="368420" y="2310353"/>
            <a:ext cx="8449826" cy="2232968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Zaoblený obdélník 4"/>
          <p:cNvSpPr/>
          <p:nvPr/>
        </p:nvSpPr>
        <p:spPr>
          <a:xfrm>
            <a:off x="118435" y="116632"/>
            <a:ext cx="8925921" cy="1006740"/>
          </a:xfrm>
          <a:prstGeom prst="roundRect">
            <a:avLst>
              <a:gd name="adj" fmla="val 9801"/>
            </a:avLst>
          </a:prstGeom>
          <a:gradFill>
            <a:gsLst>
              <a:gs pos="0">
                <a:srgbClr val="825600"/>
              </a:gs>
              <a:gs pos="0">
                <a:srgbClr val="FFA800"/>
              </a:gs>
              <a:gs pos="0">
                <a:srgbClr val="825600"/>
              </a:gs>
              <a:gs pos="1000">
                <a:srgbClr val="FFA800"/>
              </a:gs>
              <a:gs pos="100000">
                <a:srgbClr val="825600"/>
              </a:gs>
              <a:gs pos="96000">
                <a:srgbClr val="FFC000"/>
              </a:gs>
              <a:gs pos="100000">
                <a:srgbClr val="825600"/>
              </a:gs>
              <a:gs pos="100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14300" h="1524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" name="Zástupný symbol pro obsah 2"/>
          <p:cNvSpPr>
            <a:spLocks noGrp="1"/>
          </p:cNvSpPr>
          <p:nvPr/>
        </p:nvSpPr>
        <p:spPr>
          <a:xfrm>
            <a:off x="308197" y="155979"/>
            <a:ext cx="8495985" cy="74369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Př.3)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Určete nejmenší společný násobek čísel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2800" dirty="0" smtClean="0">
                <a:latin typeface="Arial" pitchFamily="34" charset="0"/>
                <a:cs typeface="Arial" pitchFamily="34" charset="0"/>
              </a:rPr>
            </a:br>
            <a:r>
              <a:rPr lang="cs-CZ" sz="2800" dirty="0" smtClean="0">
                <a:latin typeface="Arial" pitchFamily="34" charset="0"/>
                <a:cs typeface="Arial" pitchFamily="34" charset="0"/>
              </a:rPr>
              <a:t>      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18; 24; 30; 50</a:t>
            </a:r>
            <a:endParaRPr lang="cs-CZ" sz="28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110575" y="1096980"/>
            <a:ext cx="1585599" cy="631878"/>
          </a:xfrm>
          <a:prstGeom prst="roundRect">
            <a:avLst>
              <a:gd name="adj" fmla="val 9801"/>
            </a:avLst>
          </a:prstGeom>
          <a:gradFill>
            <a:gsLst>
              <a:gs pos="0">
                <a:srgbClr val="825600"/>
              </a:gs>
              <a:gs pos="0">
                <a:srgbClr val="FFA800"/>
              </a:gs>
              <a:gs pos="0">
                <a:srgbClr val="825600"/>
              </a:gs>
              <a:gs pos="1000">
                <a:srgbClr val="FFA800"/>
              </a:gs>
              <a:gs pos="100000">
                <a:srgbClr val="825600"/>
              </a:gs>
              <a:gs pos="96000">
                <a:srgbClr val="FFA800"/>
              </a:gs>
              <a:gs pos="100000">
                <a:srgbClr val="825600"/>
              </a:gs>
              <a:gs pos="100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143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8" name="Zástupný symbol pro obsah 2"/>
          <p:cNvSpPr>
            <a:spLocks noGrp="1"/>
          </p:cNvSpPr>
          <p:nvPr/>
        </p:nvSpPr>
        <p:spPr>
          <a:xfrm>
            <a:off x="217945" y="1207767"/>
            <a:ext cx="1596700" cy="541803"/>
          </a:xfrm>
          <a:prstGeom prst="rect">
            <a:avLst/>
          </a:prstGeom>
          <a:noFill/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Řešení: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Zástupný symbol pro obsah 2"/>
          <p:cNvSpPr>
            <a:spLocks noGrp="1"/>
          </p:cNvSpPr>
          <p:nvPr/>
        </p:nvSpPr>
        <p:spPr>
          <a:xfrm>
            <a:off x="308197" y="1824055"/>
            <a:ext cx="7189174" cy="486298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Všechna čísla rozložíme na součin prvočísel:</a:t>
            </a:r>
            <a:endParaRPr lang="cs-CZ" sz="2600" b="1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Zástupný symbol pro obsah 2"/>
          <p:cNvSpPr>
            <a:spLocks noGrp="1"/>
          </p:cNvSpPr>
          <p:nvPr/>
        </p:nvSpPr>
        <p:spPr>
          <a:xfrm>
            <a:off x="452689" y="2350736"/>
            <a:ext cx="1945512" cy="60695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18 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= 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2·9</a:t>
            </a:r>
            <a:endParaRPr lang="cs-CZ" sz="2600" b="1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Zástupný symbol pro obsah 2"/>
          <p:cNvSpPr>
            <a:spLocks noGrp="1"/>
          </p:cNvSpPr>
          <p:nvPr/>
        </p:nvSpPr>
        <p:spPr>
          <a:xfrm>
            <a:off x="1814645" y="2350736"/>
            <a:ext cx="2228927" cy="60695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= 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2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·(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3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·3)</a:t>
            </a:r>
            <a:endParaRPr lang="cs-CZ" sz="2600" b="1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Zástupný symbol pro obsah 2"/>
          <p:cNvSpPr>
            <a:spLocks noGrp="1"/>
          </p:cNvSpPr>
          <p:nvPr/>
        </p:nvSpPr>
        <p:spPr>
          <a:xfrm>
            <a:off x="3197611" y="2319796"/>
            <a:ext cx="2455355" cy="60695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= 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2·3·3</a:t>
            </a:r>
            <a:endParaRPr lang="cs-CZ" sz="2600" b="1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3" name="Zástupný symbol pro obsah 2"/>
          <p:cNvSpPr>
            <a:spLocks noGrp="1"/>
          </p:cNvSpPr>
          <p:nvPr/>
        </p:nvSpPr>
        <p:spPr>
          <a:xfrm>
            <a:off x="471913" y="2878630"/>
            <a:ext cx="1435791" cy="60695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24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= 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4·6</a:t>
            </a:r>
            <a:endParaRPr lang="cs-CZ" sz="2600" b="1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4" name="Zástupný symbol pro obsah 2"/>
          <p:cNvSpPr>
            <a:spLocks noGrp="1"/>
          </p:cNvSpPr>
          <p:nvPr/>
        </p:nvSpPr>
        <p:spPr>
          <a:xfrm>
            <a:off x="1881919" y="2885125"/>
            <a:ext cx="2228927" cy="60695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= 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(2·2)·(2·3)</a:t>
            </a:r>
            <a:endParaRPr lang="cs-CZ" sz="2600" b="1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5" name="Zástupný symbol pro obsah 2"/>
          <p:cNvSpPr>
            <a:spLocks noGrp="1"/>
          </p:cNvSpPr>
          <p:nvPr/>
        </p:nvSpPr>
        <p:spPr>
          <a:xfrm>
            <a:off x="3709387" y="2885125"/>
            <a:ext cx="2455355" cy="60695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= 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2·2·2·3</a:t>
            </a:r>
            <a:endParaRPr lang="cs-CZ" sz="2600" b="1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7" name="Obdélníkový popisek 16"/>
          <p:cNvSpPr/>
          <p:nvPr/>
        </p:nvSpPr>
        <p:spPr>
          <a:xfrm>
            <a:off x="354356" y="4725144"/>
            <a:ext cx="8449826" cy="1152128"/>
          </a:xfrm>
          <a:prstGeom prst="wedgeRectCallout">
            <a:avLst>
              <a:gd name="adj1" fmla="val -29626"/>
              <a:gd name="adj2" fmla="val 49903"/>
            </a:avLst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Podtrhneme ty činitele, které se vyskytují jen u jednoho čísla a u ostatních ne. Pokud se vyskytne činitel u více čísel, potom podtrhneme pouze u jednoho činitele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.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8" name="Zástupný symbol pro obsah 2"/>
          <p:cNvSpPr>
            <a:spLocks noGrp="1"/>
          </p:cNvSpPr>
          <p:nvPr/>
        </p:nvSpPr>
        <p:spPr>
          <a:xfrm>
            <a:off x="375180" y="6046790"/>
            <a:ext cx="5433892" cy="60695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n(18; 24; 30; 50) 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= 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2·2·2·3·3·5·5</a:t>
            </a:r>
            <a:endParaRPr lang="cs-CZ" sz="2600" b="1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9" name="Zástupný symbol pro obsah 2"/>
          <p:cNvSpPr>
            <a:spLocks noGrp="1"/>
          </p:cNvSpPr>
          <p:nvPr/>
        </p:nvSpPr>
        <p:spPr>
          <a:xfrm>
            <a:off x="5258132" y="6022980"/>
            <a:ext cx="1813217" cy="60695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= </a:t>
            </a:r>
            <a:r>
              <a:rPr lang="cs-CZ" sz="2600" b="1" dirty="0" smtClean="0">
                <a:latin typeface="Arial" pitchFamily="34" charset="0"/>
                <a:cs typeface="Arial" pitchFamily="34" charset="0"/>
              </a:rPr>
              <a:t>1 800</a:t>
            </a:r>
            <a:endParaRPr lang="cs-CZ" sz="2600" b="1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0" name="Zástupný symbol pro obsah 2"/>
          <p:cNvSpPr>
            <a:spLocks noGrp="1"/>
          </p:cNvSpPr>
          <p:nvPr/>
        </p:nvSpPr>
        <p:spPr>
          <a:xfrm>
            <a:off x="459508" y="3390935"/>
            <a:ext cx="1658396" cy="60695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30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= 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3·10</a:t>
            </a:r>
            <a:endParaRPr lang="cs-CZ" sz="2600" b="1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1" name="Zástupný symbol pro obsah 2"/>
          <p:cNvSpPr>
            <a:spLocks noGrp="1"/>
          </p:cNvSpPr>
          <p:nvPr/>
        </p:nvSpPr>
        <p:spPr>
          <a:xfrm>
            <a:off x="1930571" y="3423044"/>
            <a:ext cx="1561310" cy="60695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=3·(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2·5)</a:t>
            </a:r>
            <a:endParaRPr lang="cs-CZ" sz="2600" b="1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2" name="Zástupný symbol pro obsah 2"/>
          <p:cNvSpPr>
            <a:spLocks noGrp="1"/>
          </p:cNvSpPr>
          <p:nvPr/>
        </p:nvSpPr>
        <p:spPr>
          <a:xfrm>
            <a:off x="3197609" y="3439607"/>
            <a:ext cx="2455355" cy="60695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= 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2·3·5</a:t>
            </a:r>
            <a:endParaRPr lang="cs-CZ" sz="2600" b="1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4" name="Zástupný symbol pro obsah 2"/>
          <p:cNvSpPr>
            <a:spLocks noGrp="1"/>
          </p:cNvSpPr>
          <p:nvPr/>
        </p:nvSpPr>
        <p:spPr>
          <a:xfrm>
            <a:off x="471913" y="3931635"/>
            <a:ext cx="1795831" cy="60695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50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= 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5·10</a:t>
            </a:r>
            <a:endParaRPr lang="cs-CZ" sz="2600" b="1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5" name="Zástupný symbol pro obsah 2"/>
          <p:cNvSpPr>
            <a:spLocks noGrp="1"/>
          </p:cNvSpPr>
          <p:nvPr/>
        </p:nvSpPr>
        <p:spPr>
          <a:xfrm>
            <a:off x="2025156" y="3931635"/>
            <a:ext cx="1466725" cy="60695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=5·(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2·5)</a:t>
            </a:r>
            <a:endParaRPr lang="cs-CZ" sz="2600" b="1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6" name="Zástupný symbol pro obsah 2"/>
          <p:cNvSpPr>
            <a:spLocks noGrp="1"/>
          </p:cNvSpPr>
          <p:nvPr/>
        </p:nvSpPr>
        <p:spPr>
          <a:xfrm>
            <a:off x="3328511" y="3959990"/>
            <a:ext cx="2455355" cy="60695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= 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2·5·5</a:t>
            </a:r>
            <a:endParaRPr lang="cs-CZ" sz="2600" b="1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9" name="Zástupný symbol pro obsah 2"/>
          <p:cNvSpPr>
            <a:spLocks noGrp="1"/>
          </p:cNvSpPr>
          <p:nvPr/>
        </p:nvSpPr>
        <p:spPr>
          <a:xfrm>
            <a:off x="3197607" y="2319796"/>
            <a:ext cx="2455355" cy="60695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= 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2·</a:t>
            </a:r>
            <a:r>
              <a:rPr lang="cs-CZ" sz="2600" b="1" u="sng" dirty="0" smtClean="0">
                <a:latin typeface="Arial" pitchFamily="34" charset="0"/>
                <a:cs typeface="Arial" pitchFamily="34" charset="0"/>
              </a:rPr>
              <a:t>3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·</a:t>
            </a:r>
            <a:r>
              <a:rPr lang="cs-CZ" sz="2600" b="1" u="sng" dirty="0" smtClean="0">
                <a:latin typeface="Arial" pitchFamily="34" charset="0"/>
                <a:cs typeface="Arial" pitchFamily="34" charset="0"/>
              </a:rPr>
              <a:t>3</a:t>
            </a:r>
            <a:endParaRPr lang="cs-CZ" sz="2600" b="1" u="sng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0" name="Zástupný symbol pro obsah 2"/>
          <p:cNvSpPr>
            <a:spLocks noGrp="1"/>
          </p:cNvSpPr>
          <p:nvPr/>
        </p:nvSpPr>
        <p:spPr>
          <a:xfrm>
            <a:off x="3709386" y="2885125"/>
            <a:ext cx="2455355" cy="60695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= </a:t>
            </a:r>
            <a:r>
              <a:rPr lang="cs-CZ" sz="2600" b="1" u="sng" dirty="0" smtClean="0">
                <a:latin typeface="Arial" pitchFamily="34" charset="0"/>
                <a:cs typeface="Arial" pitchFamily="34" charset="0"/>
              </a:rPr>
              <a:t>2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·</a:t>
            </a:r>
            <a:r>
              <a:rPr lang="cs-CZ" sz="2600" b="1" u="sng" dirty="0" smtClean="0">
                <a:latin typeface="Arial" pitchFamily="34" charset="0"/>
                <a:cs typeface="Arial" pitchFamily="34" charset="0"/>
              </a:rPr>
              <a:t>2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·</a:t>
            </a:r>
            <a:r>
              <a:rPr lang="cs-CZ" sz="2600" b="1" u="sng" dirty="0" smtClean="0">
                <a:latin typeface="Arial" pitchFamily="34" charset="0"/>
                <a:cs typeface="Arial" pitchFamily="34" charset="0"/>
              </a:rPr>
              <a:t>2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·3</a:t>
            </a:r>
            <a:endParaRPr lang="cs-CZ" sz="26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1" name="Zástupný symbol pro obsah 2"/>
          <p:cNvSpPr>
            <a:spLocks noGrp="1"/>
          </p:cNvSpPr>
          <p:nvPr/>
        </p:nvSpPr>
        <p:spPr>
          <a:xfrm>
            <a:off x="3197608" y="3432623"/>
            <a:ext cx="2455355" cy="60695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= 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2·3·5</a:t>
            </a:r>
            <a:endParaRPr lang="cs-CZ" sz="26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2" name="Zástupný symbol pro obsah 2"/>
          <p:cNvSpPr>
            <a:spLocks noGrp="1"/>
          </p:cNvSpPr>
          <p:nvPr/>
        </p:nvSpPr>
        <p:spPr>
          <a:xfrm>
            <a:off x="3353717" y="3959990"/>
            <a:ext cx="2455355" cy="60695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= 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2·</a:t>
            </a:r>
            <a:r>
              <a:rPr lang="cs-CZ" sz="2600" b="1" u="sng" dirty="0" smtClean="0">
                <a:latin typeface="Arial" pitchFamily="34" charset="0"/>
                <a:cs typeface="Arial" pitchFamily="34" charset="0"/>
              </a:rPr>
              <a:t>5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·</a:t>
            </a:r>
            <a:r>
              <a:rPr lang="cs-CZ" sz="2600" b="1" u="sng" dirty="0" smtClean="0">
                <a:latin typeface="Arial" pitchFamily="34" charset="0"/>
                <a:cs typeface="Arial" pitchFamily="34" charset="0"/>
              </a:rPr>
              <a:t>5</a:t>
            </a:r>
            <a:endParaRPr lang="cs-CZ" sz="2600" b="1" u="sng" dirty="0" smtClean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34" name="Picture 2" descr="C:\Users\spravce\AppData\Local\Microsoft\Windows\Temporary Internet Files\Content.IE5\BL96J1IA\MC900438000[1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2547108"/>
            <a:ext cx="1863725" cy="127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385453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4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1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8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3" dur="2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8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0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2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7" fill="hold">
                            <p:stCondLst>
                              <p:cond delay="0"/>
                            </p:stCondLst>
                            <p:childTnLst>
                              <p:par>
                                <p:cTn id="118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6" fill="hold">
                      <p:stCondLst>
                        <p:cond delay="indefinite"/>
                      </p:stCondLst>
                      <p:childTnLst>
                        <p:par>
                          <p:cTn id="127" fill="hold">
                            <p:stCondLst>
                              <p:cond delay="0"/>
                            </p:stCondLst>
                            <p:childTnLst>
                              <p:par>
                                <p:cTn id="12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0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1" fill="hold">
                      <p:stCondLst>
                        <p:cond delay="indefinite"/>
                      </p:stCondLst>
                      <p:childTnLst>
                        <p:par>
                          <p:cTn id="132" fill="hold">
                            <p:stCondLst>
                              <p:cond delay="0"/>
                            </p:stCondLst>
                            <p:childTnLst>
                              <p:par>
                                <p:cTn id="13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/>
      <p:bldP spid="8" grpId="0"/>
      <p:bldP spid="9" grpId="0"/>
      <p:bldP spid="10" grpId="0"/>
      <p:bldP spid="11" grpId="0"/>
      <p:bldP spid="12" grpId="0"/>
      <p:bldP spid="12" grpId="1"/>
      <p:bldP spid="13" grpId="0"/>
      <p:bldP spid="14" grpId="0"/>
      <p:bldP spid="15" grpId="0"/>
      <p:bldP spid="15" grpId="1"/>
      <p:bldP spid="17" grpId="0" animBg="1"/>
      <p:bldP spid="18" grpId="0"/>
      <p:bldP spid="19" grpId="0"/>
      <p:bldP spid="20" grpId="0"/>
      <p:bldP spid="21" grpId="0"/>
      <p:bldP spid="22" grpId="0"/>
      <p:bldP spid="22" grpId="1"/>
      <p:bldP spid="24" grpId="0"/>
      <p:bldP spid="25" grpId="0"/>
      <p:bldP spid="26" grpId="0"/>
      <p:bldP spid="26" grpId="1"/>
      <p:bldP spid="29" grpId="0"/>
      <p:bldP spid="30" grpId="0"/>
      <p:bldP spid="31" grpId="0"/>
      <p:bldP spid="3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149835" y="28228"/>
            <a:ext cx="9005997" cy="793205"/>
          </a:xfrm>
          <a:prstGeom prst="roundRect">
            <a:avLst>
              <a:gd name="adj" fmla="val 957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105335" y="908720"/>
            <a:ext cx="8975311" cy="5755104"/>
          </a:xfrm>
          <a:prstGeom prst="roundRect">
            <a:avLst>
              <a:gd name="adj" fmla="val 1596"/>
            </a:avLst>
          </a:prstGeom>
          <a:gradFill>
            <a:gsLst>
              <a:gs pos="0">
                <a:srgbClr val="825600"/>
              </a:gs>
              <a:gs pos="0">
                <a:srgbClr val="FFA800"/>
              </a:gs>
              <a:gs pos="0">
                <a:srgbClr val="825600"/>
              </a:gs>
              <a:gs pos="1000">
                <a:srgbClr val="FFA800"/>
              </a:gs>
              <a:gs pos="100000">
                <a:srgbClr val="825600"/>
              </a:gs>
              <a:gs pos="96000">
                <a:srgbClr val="FFA800"/>
              </a:gs>
              <a:gs pos="100000">
                <a:srgbClr val="825600"/>
              </a:gs>
              <a:gs pos="100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h="1143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Zástupný symbol pro obsah 2"/>
              <p:cNvSpPr>
                <a:spLocks noGrp="1"/>
              </p:cNvSpPr>
              <p:nvPr/>
            </p:nvSpPr>
            <p:spPr>
              <a:xfrm>
                <a:off x="443768" y="152319"/>
                <a:ext cx="8016664" cy="520435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𝑃</m:t>
                      </m:r>
                      <m:r>
                        <a:rPr lang="cs-CZ" sz="2800" b="0" i="1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ří</m:t>
                      </m:r>
                      <m:r>
                        <a:rPr lang="cs-CZ" sz="2800" b="0" i="1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𝑘𝑙𝑎𝑑𝑦</m:t>
                      </m:r>
                      <m:r>
                        <a:rPr lang="cs-CZ" sz="2800" b="0" i="1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 </m:t>
                      </m:r>
                      <m:r>
                        <a:rPr lang="cs-CZ" sz="2800" b="0" i="1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𝑛𝑎</m:t>
                      </m:r>
                      <m:r>
                        <a:rPr lang="cs-CZ" sz="2800" b="0" i="1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 </m:t>
                      </m:r>
                      <m:r>
                        <a:rPr lang="cs-CZ" sz="2800" b="0" i="1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𝑠𝑎𝑚𝑜𝑠𝑡𝑎𝑡𝑛</m:t>
                      </m:r>
                      <m:r>
                        <a:rPr lang="cs-CZ" sz="2800" b="0" i="1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é </m:t>
                      </m:r>
                      <m:r>
                        <a:rPr lang="cs-CZ" sz="2800" b="0" i="1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𝑝𝑟𝑜𝑐𝑣𝑖</m:t>
                      </m:r>
                      <m:r>
                        <a:rPr lang="cs-CZ" sz="2800" b="0" i="1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č</m:t>
                      </m:r>
                      <m:r>
                        <a:rPr lang="cs-CZ" sz="2800" b="0" i="1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𝑒𝑛</m:t>
                      </m:r>
                      <m:r>
                        <a:rPr lang="cs-CZ" sz="2800" b="0" i="1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í:</m:t>
                      </m:r>
                    </m:oMath>
                  </m:oMathPara>
                </a14:m>
                <a:endParaRPr lang="cs-CZ" sz="2800" b="1" spc="600" dirty="0" smtClean="0">
                  <a:solidFill>
                    <a:schemeClr val="tx1">
                      <a:lumMod val="95000"/>
                      <a:lumOff val="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43768" y="152319"/>
                <a:ext cx="8016664" cy="520435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" name="Zaoblený obdélník 5"/>
          <p:cNvSpPr/>
          <p:nvPr/>
        </p:nvSpPr>
        <p:spPr>
          <a:xfrm>
            <a:off x="200898" y="1030324"/>
            <a:ext cx="8763590" cy="2038636"/>
          </a:xfrm>
          <a:prstGeom prst="roundRect">
            <a:avLst>
              <a:gd name="adj" fmla="val 5568"/>
            </a:avLst>
          </a:prstGeom>
          <a:gradFill>
            <a:gsLst>
              <a:gs pos="0">
                <a:srgbClr val="825600"/>
              </a:gs>
              <a:gs pos="0">
                <a:srgbClr val="FFA800"/>
              </a:gs>
              <a:gs pos="0">
                <a:srgbClr val="825600"/>
              </a:gs>
              <a:gs pos="1000">
                <a:srgbClr val="FFA800"/>
              </a:gs>
              <a:gs pos="100000">
                <a:srgbClr val="825600"/>
              </a:gs>
              <a:gs pos="96000">
                <a:srgbClr val="FFA800"/>
              </a:gs>
              <a:gs pos="100000">
                <a:srgbClr val="825600"/>
              </a:gs>
              <a:gs pos="100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h="1143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7" name="Zástupný symbol pro obsah 2"/>
          <p:cNvSpPr>
            <a:spLocks noGrp="1"/>
          </p:cNvSpPr>
          <p:nvPr/>
        </p:nvSpPr>
        <p:spPr>
          <a:xfrm>
            <a:off x="228382" y="1022387"/>
            <a:ext cx="9109508" cy="1955688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Př.1) Určete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nejmenší společný násobek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čísel:</a:t>
            </a:r>
            <a:endParaRPr lang="cs-CZ" sz="2800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a)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9; 12</a:t>
            </a:r>
            <a:r>
              <a:rPr lang="cs-CZ" sz="2800" dirty="0">
                <a:latin typeface="Arial" pitchFamily="34" charset="0"/>
                <a:cs typeface="Arial" pitchFamily="34" charset="0"/>
                <a:sym typeface="Wingdings"/>
              </a:rPr>
              <a:t>		</a:t>
            </a:r>
            <a:r>
              <a:rPr lang="cs-CZ" sz="2800" dirty="0" smtClean="0">
                <a:latin typeface="Arial" pitchFamily="34" charset="0"/>
                <a:cs typeface="Arial" pitchFamily="34" charset="0"/>
                <a:sym typeface="Wingdings"/>
              </a:rPr>
              <a:t>	b</a:t>
            </a:r>
            <a:r>
              <a:rPr lang="cs-CZ" sz="2800" dirty="0">
                <a:latin typeface="Arial" pitchFamily="34" charset="0"/>
                <a:cs typeface="Arial" pitchFamily="34" charset="0"/>
                <a:sym typeface="Wingdings"/>
              </a:rPr>
              <a:t>) </a:t>
            </a:r>
            <a:r>
              <a:rPr lang="cs-CZ" sz="2800" dirty="0" smtClean="0">
                <a:latin typeface="Arial" pitchFamily="34" charset="0"/>
                <a:cs typeface="Arial" pitchFamily="34" charset="0"/>
                <a:sym typeface="Wingdings"/>
              </a:rPr>
              <a:t>10; 14</a:t>
            </a:r>
            <a:r>
              <a:rPr lang="cs-CZ" sz="2800" dirty="0">
                <a:latin typeface="Arial" pitchFamily="34" charset="0"/>
                <a:cs typeface="Arial" pitchFamily="34" charset="0"/>
                <a:sym typeface="Wingdings"/>
              </a:rPr>
              <a:t>	</a:t>
            </a:r>
            <a:r>
              <a:rPr lang="cs-CZ" sz="2800" dirty="0" smtClean="0">
                <a:latin typeface="Arial" pitchFamily="34" charset="0"/>
                <a:cs typeface="Arial" pitchFamily="34" charset="0"/>
                <a:sym typeface="Wingdings"/>
              </a:rPr>
              <a:t>	c</a:t>
            </a:r>
            <a:r>
              <a:rPr lang="cs-CZ" sz="2800" dirty="0">
                <a:latin typeface="Arial" pitchFamily="34" charset="0"/>
                <a:cs typeface="Arial" pitchFamily="34" charset="0"/>
                <a:sym typeface="Wingdings"/>
              </a:rPr>
              <a:t>) </a:t>
            </a:r>
            <a:r>
              <a:rPr lang="cs-CZ" sz="2800" dirty="0" smtClean="0">
                <a:latin typeface="Arial" pitchFamily="34" charset="0"/>
                <a:cs typeface="Arial" pitchFamily="34" charset="0"/>
                <a:sym typeface="Wingdings"/>
              </a:rPr>
              <a:t>12; 14</a:t>
            </a:r>
            <a:r>
              <a:rPr lang="cs-CZ" sz="2800" dirty="0" smtClean="0">
                <a:latin typeface="Arial" pitchFamily="34" charset="0"/>
                <a:cs typeface="Arial" pitchFamily="34" charset="0"/>
                <a:sym typeface="Wingdings"/>
              </a:rPr>
              <a:t>	</a:t>
            </a:r>
            <a:r>
              <a:rPr lang="cs-CZ" sz="2800" dirty="0">
                <a:latin typeface="Arial" pitchFamily="34" charset="0"/>
                <a:cs typeface="Arial" pitchFamily="34" charset="0"/>
                <a:sym typeface="Wingdings"/>
              </a:rPr>
              <a:t/>
            </a:r>
            <a:br>
              <a:rPr lang="cs-CZ" sz="2800" dirty="0">
                <a:latin typeface="Arial" pitchFamily="34" charset="0"/>
                <a:cs typeface="Arial" pitchFamily="34" charset="0"/>
                <a:sym typeface="Wingdings"/>
              </a:rPr>
            </a:br>
            <a:r>
              <a:rPr lang="cs-CZ" sz="2800" dirty="0" smtClean="0">
                <a:latin typeface="Arial" pitchFamily="34" charset="0"/>
                <a:cs typeface="Arial" pitchFamily="34" charset="0"/>
                <a:sym typeface="Wingdings"/>
              </a:rPr>
              <a:t>d) </a:t>
            </a:r>
            <a:r>
              <a:rPr lang="cs-CZ" sz="2800" dirty="0" smtClean="0">
                <a:latin typeface="Arial" pitchFamily="34" charset="0"/>
                <a:cs typeface="Arial" pitchFamily="34" charset="0"/>
                <a:sym typeface="Wingdings"/>
              </a:rPr>
              <a:t>14;16 	</a:t>
            </a:r>
            <a:r>
              <a:rPr lang="cs-CZ" sz="2800" dirty="0" smtClean="0">
                <a:latin typeface="Arial" pitchFamily="34" charset="0"/>
                <a:cs typeface="Arial" pitchFamily="34" charset="0"/>
                <a:sym typeface="Wingdings"/>
              </a:rPr>
              <a:t>		e) </a:t>
            </a:r>
            <a:r>
              <a:rPr lang="cs-CZ" sz="2800" dirty="0" smtClean="0">
                <a:latin typeface="Arial" pitchFamily="34" charset="0"/>
                <a:cs typeface="Arial" pitchFamily="34" charset="0"/>
                <a:sym typeface="Wingdings"/>
              </a:rPr>
              <a:t>16; 24</a:t>
            </a:r>
            <a:r>
              <a:rPr lang="cs-CZ" sz="2800" dirty="0" smtClean="0">
                <a:latin typeface="Arial" pitchFamily="34" charset="0"/>
                <a:cs typeface="Arial" pitchFamily="34" charset="0"/>
                <a:sym typeface="Wingdings"/>
              </a:rPr>
              <a:t>		f) </a:t>
            </a:r>
            <a:r>
              <a:rPr lang="cs-CZ" sz="2800" dirty="0" smtClean="0">
                <a:latin typeface="Arial" pitchFamily="34" charset="0"/>
                <a:cs typeface="Arial" pitchFamily="34" charset="0"/>
                <a:sym typeface="Wingdings"/>
              </a:rPr>
              <a:t>24; 39</a:t>
            </a:r>
            <a:endParaRPr lang="cs-CZ" sz="2800" dirty="0" smtClean="0">
              <a:latin typeface="Arial" pitchFamily="34" charset="0"/>
              <a:cs typeface="Arial" pitchFamily="34" charset="0"/>
              <a:sym typeface="Wingdings"/>
            </a:endParaRPr>
          </a:p>
          <a:p>
            <a:pPr marL="0" indent="0" algn="just"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  <a:sym typeface="Wingdings"/>
              </a:rPr>
              <a:t>g) </a:t>
            </a:r>
            <a:r>
              <a:rPr lang="cs-CZ" sz="2800" dirty="0" smtClean="0">
                <a:latin typeface="Arial" pitchFamily="34" charset="0"/>
                <a:cs typeface="Arial" pitchFamily="34" charset="0"/>
                <a:sym typeface="Wingdings"/>
              </a:rPr>
              <a:t>25; 40</a:t>
            </a:r>
            <a:r>
              <a:rPr lang="cs-CZ" sz="2800" dirty="0" smtClean="0">
                <a:latin typeface="Arial" pitchFamily="34" charset="0"/>
                <a:cs typeface="Arial" pitchFamily="34" charset="0"/>
                <a:sym typeface="Wingdings"/>
              </a:rPr>
              <a:t>			h) </a:t>
            </a:r>
            <a:r>
              <a:rPr lang="cs-CZ" sz="2800" dirty="0" smtClean="0">
                <a:latin typeface="Arial" pitchFamily="34" charset="0"/>
                <a:cs typeface="Arial" pitchFamily="34" charset="0"/>
                <a:sym typeface="Wingdings"/>
              </a:rPr>
              <a:t>30; 36</a:t>
            </a:r>
            <a:r>
              <a:rPr lang="cs-CZ" sz="2800" dirty="0" smtClean="0">
                <a:latin typeface="Arial" pitchFamily="34" charset="0"/>
                <a:cs typeface="Arial" pitchFamily="34" charset="0"/>
                <a:sym typeface="Wingdings"/>
              </a:rPr>
              <a:t>		i</a:t>
            </a:r>
            <a:r>
              <a:rPr lang="cs-CZ" sz="2800" dirty="0" smtClean="0">
                <a:latin typeface="Arial" pitchFamily="34" charset="0"/>
                <a:cs typeface="Arial" pitchFamily="34" charset="0"/>
                <a:sym typeface="Wingdings"/>
              </a:rPr>
              <a:t>) 40; 24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200898" y="3221361"/>
            <a:ext cx="8763590" cy="1503783"/>
          </a:xfrm>
          <a:prstGeom prst="roundRect">
            <a:avLst>
              <a:gd name="adj" fmla="val 5568"/>
            </a:avLst>
          </a:prstGeom>
          <a:gradFill>
            <a:gsLst>
              <a:gs pos="0">
                <a:srgbClr val="825600"/>
              </a:gs>
              <a:gs pos="0">
                <a:srgbClr val="FFA800"/>
              </a:gs>
              <a:gs pos="0">
                <a:srgbClr val="825600"/>
              </a:gs>
              <a:gs pos="1000">
                <a:srgbClr val="FFA800"/>
              </a:gs>
              <a:gs pos="100000">
                <a:srgbClr val="825600"/>
              </a:gs>
              <a:gs pos="96000">
                <a:srgbClr val="FFA800"/>
              </a:gs>
              <a:gs pos="100000">
                <a:srgbClr val="825600"/>
              </a:gs>
              <a:gs pos="100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h="1143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4" name="Zástupný symbol pro obsah 2"/>
          <p:cNvSpPr>
            <a:spLocks noGrp="1"/>
          </p:cNvSpPr>
          <p:nvPr/>
        </p:nvSpPr>
        <p:spPr>
          <a:xfrm>
            <a:off x="287028" y="3221360"/>
            <a:ext cx="9109508" cy="150378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Př.2)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Určete nejmenší společný násobek čísel:</a:t>
            </a:r>
          </a:p>
          <a:p>
            <a:pPr marL="0" indent="0"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a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)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6; 8; 10</a:t>
            </a:r>
            <a:r>
              <a:rPr lang="cs-CZ" sz="2800" dirty="0">
                <a:latin typeface="Arial" pitchFamily="34" charset="0"/>
                <a:cs typeface="Arial" pitchFamily="34" charset="0"/>
                <a:sym typeface="Wingdings"/>
              </a:rPr>
              <a:t>		</a:t>
            </a:r>
            <a:r>
              <a:rPr lang="cs-CZ" sz="2800" dirty="0" smtClean="0">
                <a:latin typeface="Arial" pitchFamily="34" charset="0"/>
                <a:cs typeface="Arial" pitchFamily="34" charset="0"/>
                <a:sym typeface="Wingdings"/>
              </a:rPr>
              <a:t>	</a:t>
            </a:r>
            <a:r>
              <a:rPr lang="cs-CZ" sz="2800" dirty="0" smtClean="0">
                <a:latin typeface="Arial" pitchFamily="34" charset="0"/>
                <a:cs typeface="Arial" pitchFamily="34" charset="0"/>
                <a:sym typeface="Wingdings"/>
              </a:rPr>
              <a:t>  	b</a:t>
            </a:r>
            <a:r>
              <a:rPr lang="cs-CZ" sz="2800" dirty="0">
                <a:latin typeface="Arial" pitchFamily="34" charset="0"/>
                <a:cs typeface="Arial" pitchFamily="34" charset="0"/>
                <a:sym typeface="Wingdings"/>
              </a:rPr>
              <a:t>) </a:t>
            </a:r>
            <a:r>
              <a:rPr lang="cs-CZ" sz="2800" dirty="0" smtClean="0">
                <a:latin typeface="Arial" pitchFamily="34" charset="0"/>
                <a:cs typeface="Arial" pitchFamily="34" charset="0"/>
                <a:sym typeface="Wingdings"/>
              </a:rPr>
              <a:t>4; 8; 12</a:t>
            </a:r>
            <a:r>
              <a:rPr lang="cs-CZ" sz="2800" dirty="0">
                <a:latin typeface="Arial" pitchFamily="34" charset="0"/>
                <a:cs typeface="Arial" pitchFamily="34" charset="0"/>
                <a:sym typeface="Wingdings"/>
              </a:rPr>
              <a:t>	</a:t>
            </a:r>
            <a:r>
              <a:rPr lang="cs-CZ" sz="2800" dirty="0" smtClean="0">
                <a:latin typeface="Arial" pitchFamily="34" charset="0"/>
                <a:cs typeface="Arial" pitchFamily="34" charset="0"/>
                <a:sym typeface="Wingdings"/>
              </a:rPr>
              <a:t>	</a:t>
            </a:r>
            <a:br>
              <a:rPr lang="cs-CZ" sz="2800" dirty="0" smtClean="0">
                <a:latin typeface="Arial" pitchFamily="34" charset="0"/>
                <a:cs typeface="Arial" pitchFamily="34" charset="0"/>
                <a:sym typeface="Wingdings"/>
              </a:rPr>
            </a:br>
            <a:r>
              <a:rPr lang="cs-CZ" sz="2800" dirty="0" smtClean="0">
                <a:latin typeface="Arial" pitchFamily="34" charset="0"/>
                <a:cs typeface="Arial" pitchFamily="34" charset="0"/>
                <a:sym typeface="Wingdings"/>
              </a:rPr>
              <a:t>c</a:t>
            </a:r>
            <a:r>
              <a:rPr lang="cs-CZ" sz="2800" dirty="0">
                <a:latin typeface="Arial" pitchFamily="34" charset="0"/>
                <a:cs typeface="Arial" pitchFamily="34" charset="0"/>
                <a:sym typeface="Wingdings"/>
              </a:rPr>
              <a:t>) </a:t>
            </a:r>
            <a:r>
              <a:rPr lang="cs-CZ" sz="2800" dirty="0" smtClean="0">
                <a:latin typeface="Arial" pitchFamily="34" charset="0"/>
                <a:cs typeface="Arial" pitchFamily="34" charset="0"/>
                <a:sym typeface="Wingdings"/>
              </a:rPr>
              <a:t>2; 7; 20</a:t>
            </a:r>
            <a:r>
              <a:rPr lang="cs-CZ" sz="2800" dirty="0" smtClean="0">
                <a:latin typeface="Arial" pitchFamily="34" charset="0"/>
                <a:cs typeface="Arial" pitchFamily="34" charset="0"/>
                <a:sym typeface="Wingdings"/>
              </a:rPr>
              <a:t>			</a:t>
            </a:r>
            <a:r>
              <a:rPr lang="cs-CZ" sz="2800" dirty="0" smtClean="0">
                <a:latin typeface="Arial" pitchFamily="34" charset="0"/>
                <a:cs typeface="Arial" pitchFamily="34" charset="0"/>
                <a:sym typeface="Wingdings"/>
              </a:rPr>
              <a:t>	d) 6; 7; 12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200898" y="4867568"/>
            <a:ext cx="8763590" cy="1647800"/>
          </a:xfrm>
          <a:prstGeom prst="roundRect">
            <a:avLst>
              <a:gd name="adj" fmla="val 5568"/>
            </a:avLst>
          </a:prstGeom>
          <a:gradFill>
            <a:gsLst>
              <a:gs pos="0">
                <a:srgbClr val="825600"/>
              </a:gs>
              <a:gs pos="0">
                <a:srgbClr val="FFA800"/>
              </a:gs>
              <a:gs pos="0">
                <a:srgbClr val="825600"/>
              </a:gs>
              <a:gs pos="1000">
                <a:srgbClr val="FFA800"/>
              </a:gs>
              <a:gs pos="100000">
                <a:srgbClr val="825600"/>
              </a:gs>
              <a:gs pos="96000">
                <a:srgbClr val="FFA800"/>
              </a:gs>
              <a:gs pos="100000">
                <a:srgbClr val="825600"/>
              </a:gs>
              <a:gs pos="100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h="1143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6" name="Zástupný symbol pro obsah 2"/>
          <p:cNvSpPr>
            <a:spLocks noGrp="1"/>
          </p:cNvSpPr>
          <p:nvPr/>
        </p:nvSpPr>
        <p:spPr>
          <a:xfrm>
            <a:off x="287028" y="5011584"/>
            <a:ext cx="8533444" cy="150378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Př.3)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Určete nejmenší společný násobek čísel:</a:t>
            </a:r>
          </a:p>
          <a:p>
            <a:pPr marL="0" indent="0"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a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)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24; 60; 54; 36</a:t>
            </a:r>
            <a:r>
              <a:rPr lang="cs-CZ" sz="2800" dirty="0">
                <a:latin typeface="Arial" pitchFamily="34" charset="0"/>
                <a:cs typeface="Arial" pitchFamily="34" charset="0"/>
                <a:sym typeface="Wingdings"/>
              </a:rPr>
              <a:t>	</a:t>
            </a:r>
            <a:r>
              <a:rPr lang="cs-CZ" sz="2800" dirty="0" smtClean="0">
                <a:latin typeface="Arial" pitchFamily="34" charset="0"/>
                <a:cs typeface="Arial" pitchFamily="34" charset="0"/>
                <a:sym typeface="Wingdings"/>
              </a:rPr>
              <a:t>	</a:t>
            </a:r>
            <a:r>
              <a:rPr lang="cs-CZ" sz="2800" dirty="0" smtClean="0">
                <a:latin typeface="Arial" pitchFamily="34" charset="0"/>
                <a:cs typeface="Arial" pitchFamily="34" charset="0"/>
                <a:sym typeface="Wingdings"/>
              </a:rPr>
              <a:t>	b) 24; 75; 30; 60</a:t>
            </a:r>
            <a:r>
              <a:rPr lang="cs-CZ" sz="2800" dirty="0" smtClean="0">
                <a:latin typeface="Arial" pitchFamily="34" charset="0"/>
                <a:cs typeface="Arial" pitchFamily="34" charset="0"/>
                <a:sym typeface="Wingdings"/>
              </a:rPr>
              <a:t/>
            </a:r>
            <a:br>
              <a:rPr lang="cs-CZ" sz="2800" dirty="0" smtClean="0">
                <a:latin typeface="Arial" pitchFamily="34" charset="0"/>
                <a:cs typeface="Arial" pitchFamily="34" charset="0"/>
                <a:sym typeface="Wingdings"/>
              </a:rPr>
            </a:br>
            <a:r>
              <a:rPr lang="cs-CZ" sz="2800" dirty="0" smtClean="0">
                <a:latin typeface="Arial" pitchFamily="34" charset="0"/>
                <a:cs typeface="Arial" pitchFamily="34" charset="0"/>
                <a:sym typeface="Wingdings"/>
              </a:rPr>
              <a:t>c</a:t>
            </a:r>
            <a:r>
              <a:rPr lang="cs-CZ" sz="2800" dirty="0">
                <a:latin typeface="Arial" pitchFamily="34" charset="0"/>
                <a:cs typeface="Arial" pitchFamily="34" charset="0"/>
                <a:sym typeface="Wingdings"/>
              </a:rPr>
              <a:t>) </a:t>
            </a:r>
            <a:r>
              <a:rPr lang="cs-CZ" sz="2800" dirty="0" smtClean="0">
                <a:latin typeface="Arial" pitchFamily="34" charset="0"/>
                <a:cs typeface="Arial" pitchFamily="34" charset="0"/>
                <a:sym typeface="Wingdings"/>
              </a:rPr>
              <a:t>21; 35; 14; 28</a:t>
            </a:r>
            <a:r>
              <a:rPr lang="cs-CZ" sz="2800" dirty="0" smtClean="0">
                <a:latin typeface="Arial" pitchFamily="34" charset="0"/>
                <a:cs typeface="Arial" pitchFamily="34" charset="0"/>
                <a:sym typeface="Wingdings"/>
              </a:rPr>
              <a:t>		</a:t>
            </a:r>
            <a:r>
              <a:rPr lang="cs-CZ" sz="2800" dirty="0" smtClean="0">
                <a:latin typeface="Arial" pitchFamily="34" charset="0"/>
                <a:cs typeface="Arial" pitchFamily="34" charset="0"/>
                <a:sym typeface="Wingdings"/>
              </a:rPr>
              <a:t>	d) 16; 24; 36; 27 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6" name="Picture 2" descr="C:\Users\spravce\AppData\Local\Microsoft\Windows\Temporary Internet Files\Content.IE5\BL96J1IA\MC900440424[8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10600" y="75880"/>
            <a:ext cx="1533400" cy="12642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164712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7" grpId="0"/>
      <p:bldP spid="14" grpId="0"/>
      <p:bldP spid="1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149835" y="28228"/>
            <a:ext cx="9005997" cy="793205"/>
          </a:xfrm>
          <a:prstGeom prst="roundRect">
            <a:avLst>
              <a:gd name="adj" fmla="val 957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7" name="Zástupný symbol pro obsah 2"/>
              <p:cNvSpPr>
                <a:spLocks noGrp="1"/>
              </p:cNvSpPr>
              <p:nvPr/>
            </p:nvSpPr>
            <p:spPr>
              <a:xfrm>
                <a:off x="443768" y="152319"/>
                <a:ext cx="8016664" cy="520435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𝑉</m:t>
                      </m:r>
                      <m:r>
                        <a:rPr lang="cs-CZ" sz="2800" b="0" i="1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ý</m:t>
                      </m:r>
                      <m:r>
                        <a:rPr lang="cs-CZ" sz="2800" b="0" i="1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𝑠𝑙𝑒𝑑𝑘𝑦</m:t>
                      </m:r>
                      <m:r>
                        <a:rPr lang="cs-CZ" sz="2800" b="0" i="1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:</m:t>
                      </m:r>
                    </m:oMath>
                  </m:oMathPara>
                </a14:m>
                <a:endParaRPr lang="cs-CZ" sz="2800" b="1" spc="600" dirty="0" smtClean="0">
                  <a:solidFill>
                    <a:schemeClr val="tx1">
                      <a:lumMod val="95000"/>
                      <a:lumOff val="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17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43768" y="152319"/>
                <a:ext cx="8016664" cy="520435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2" name="Zaoblený obdélník 11"/>
          <p:cNvSpPr/>
          <p:nvPr/>
        </p:nvSpPr>
        <p:spPr>
          <a:xfrm>
            <a:off x="105335" y="908720"/>
            <a:ext cx="8975311" cy="5755104"/>
          </a:xfrm>
          <a:prstGeom prst="roundRect">
            <a:avLst>
              <a:gd name="adj" fmla="val 1596"/>
            </a:avLst>
          </a:prstGeom>
          <a:gradFill>
            <a:gsLst>
              <a:gs pos="0">
                <a:srgbClr val="825600"/>
              </a:gs>
              <a:gs pos="0">
                <a:srgbClr val="FFA800"/>
              </a:gs>
              <a:gs pos="0">
                <a:srgbClr val="825600"/>
              </a:gs>
              <a:gs pos="1000">
                <a:srgbClr val="FFA800"/>
              </a:gs>
              <a:gs pos="100000">
                <a:srgbClr val="825600"/>
              </a:gs>
              <a:gs pos="96000">
                <a:srgbClr val="FFA800"/>
              </a:gs>
              <a:gs pos="100000">
                <a:srgbClr val="825600"/>
              </a:gs>
              <a:gs pos="100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h="1143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24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200898" y="1030324"/>
            <a:ext cx="8763590" cy="2038636"/>
          </a:xfrm>
          <a:prstGeom prst="roundRect">
            <a:avLst>
              <a:gd name="adj" fmla="val 5568"/>
            </a:avLst>
          </a:prstGeom>
          <a:gradFill>
            <a:gsLst>
              <a:gs pos="0">
                <a:srgbClr val="825600"/>
              </a:gs>
              <a:gs pos="0">
                <a:srgbClr val="FFA800"/>
              </a:gs>
              <a:gs pos="0">
                <a:srgbClr val="825600"/>
              </a:gs>
              <a:gs pos="1000">
                <a:srgbClr val="FFA800"/>
              </a:gs>
              <a:gs pos="100000">
                <a:srgbClr val="825600"/>
              </a:gs>
              <a:gs pos="96000">
                <a:srgbClr val="FFA800"/>
              </a:gs>
              <a:gs pos="100000">
                <a:srgbClr val="825600"/>
              </a:gs>
              <a:gs pos="100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h="1143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24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4" name="Zástupný symbol pro obsah 2"/>
          <p:cNvSpPr>
            <a:spLocks noGrp="1"/>
          </p:cNvSpPr>
          <p:nvPr/>
        </p:nvSpPr>
        <p:spPr>
          <a:xfrm>
            <a:off x="228382" y="1022387"/>
            <a:ext cx="9109508" cy="1955688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Př.1) Určete </a:t>
            </a:r>
            <a:r>
              <a:rPr lang="cs-CZ" dirty="0">
                <a:latin typeface="Arial" pitchFamily="34" charset="0"/>
                <a:cs typeface="Arial" pitchFamily="34" charset="0"/>
              </a:rPr>
              <a:t>nejmenší společný násobek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čísel:</a:t>
            </a:r>
            <a:endParaRPr lang="cs-CZ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a)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n(9; 12)= 36</a:t>
            </a:r>
            <a:r>
              <a:rPr lang="cs-CZ" dirty="0" smtClean="0">
                <a:latin typeface="Arial" pitchFamily="34" charset="0"/>
                <a:cs typeface="Arial" pitchFamily="34" charset="0"/>
                <a:sym typeface="Wingdings"/>
              </a:rPr>
              <a:t>	b</a:t>
            </a:r>
            <a:r>
              <a:rPr lang="cs-CZ" dirty="0">
                <a:latin typeface="Arial" pitchFamily="34" charset="0"/>
                <a:cs typeface="Arial" pitchFamily="34" charset="0"/>
                <a:sym typeface="Wingdings"/>
              </a:rPr>
              <a:t>) </a:t>
            </a:r>
            <a:r>
              <a:rPr lang="cs-CZ" dirty="0" smtClean="0">
                <a:latin typeface="Arial" pitchFamily="34" charset="0"/>
                <a:cs typeface="Arial" pitchFamily="34" charset="0"/>
                <a:sym typeface="Wingdings"/>
              </a:rPr>
              <a:t>n(10; 14)= 70	c</a:t>
            </a:r>
            <a:r>
              <a:rPr lang="cs-CZ" dirty="0">
                <a:latin typeface="Arial" pitchFamily="34" charset="0"/>
                <a:cs typeface="Arial" pitchFamily="34" charset="0"/>
                <a:sym typeface="Wingdings"/>
              </a:rPr>
              <a:t>) </a:t>
            </a:r>
            <a:r>
              <a:rPr lang="cs-CZ" dirty="0" smtClean="0">
                <a:latin typeface="Arial" pitchFamily="34" charset="0"/>
                <a:cs typeface="Arial" pitchFamily="34" charset="0"/>
                <a:sym typeface="Wingdings"/>
              </a:rPr>
              <a:t>n(12;14)=84</a:t>
            </a:r>
            <a:r>
              <a:rPr lang="cs-CZ" dirty="0" smtClean="0">
                <a:latin typeface="Arial" pitchFamily="34" charset="0"/>
                <a:cs typeface="Arial" pitchFamily="34" charset="0"/>
                <a:sym typeface="Wingdings"/>
              </a:rPr>
              <a:t>	</a:t>
            </a:r>
            <a:r>
              <a:rPr lang="cs-CZ" dirty="0">
                <a:latin typeface="Arial" pitchFamily="34" charset="0"/>
                <a:cs typeface="Arial" pitchFamily="34" charset="0"/>
                <a:sym typeface="Wingdings"/>
              </a:rPr>
              <a:t/>
            </a:r>
            <a:br>
              <a:rPr lang="cs-CZ" dirty="0">
                <a:latin typeface="Arial" pitchFamily="34" charset="0"/>
                <a:cs typeface="Arial" pitchFamily="34" charset="0"/>
                <a:sym typeface="Wingdings"/>
              </a:rPr>
            </a:br>
            <a:r>
              <a:rPr lang="cs-CZ" dirty="0" smtClean="0">
                <a:latin typeface="Arial" pitchFamily="34" charset="0"/>
                <a:cs typeface="Arial" pitchFamily="34" charset="0"/>
                <a:sym typeface="Wingdings"/>
              </a:rPr>
              <a:t>d)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n(</a:t>
            </a:r>
            <a:r>
              <a:rPr lang="cs-CZ" dirty="0" smtClean="0">
                <a:latin typeface="Arial" pitchFamily="34" charset="0"/>
                <a:cs typeface="Arial" pitchFamily="34" charset="0"/>
                <a:sym typeface="Wingdings"/>
              </a:rPr>
              <a:t>14;16)= 112</a:t>
            </a:r>
            <a:r>
              <a:rPr lang="cs-CZ" dirty="0" smtClean="0">
                <a:latin typeface="Arial" pitchFamily="34" charset="0"/>
                <a:cs typeface="Arial" pitchFamily="34" charset="0"/>
                <a:sym typeface="Wingdings"/>
              </a:rPr>
              <a:t>	e) </a:t>
            </a:r>
            <a:r>
              <a:rPr lang="cs-CZ" dirty="0">
                <a:latin typeface="Arial" pitchFamily="34" charset="0"/>
                <a:cs typeface="Arial" pitchFamily="34" charset="0"/>
              </a:rPr>
              <a:t>n(</a:t>
            </a:r>
            <a:r>
              <a:rPr lang="cs-CZ" dirty="0" smtClean="0">
                <a:latin typeface="Arial" pitchFamily="34" charset="0"/>
                <a:cs typeface="Arial" pitchFamily="34" charset="0"/>
                <a:sym typeface="Wingdings"/>
              </a:rPr>
              <a:t>16</a:t>
            </a:r>
            <a:r>
              <a:rPr lang="cs-CZ" dirty="0">
                <a:latin typeface="Arial" pitchFamily="34" charset="0"/>
                <a:cs typeface="Arial" pitchFamily="34" charset="0"/>
                <a:sym typeface="Wingdings"/>
              </a:rPr>
              <a:t>; </a:t>
            </a:r>
            <a:r>
              <a:rPr lang="cs-CZ" dirty="0" smtClean="0">
                <a:latin typeface="Arial" pitchFamily="34" charset="0"/>
                <a:cs typeface="Arial" pitchFamily="34" charset="0"/>
                <a:sym typeface="Wingdings"/>
              </a:rPr>
              <a:t>24)= 48</a:t>
            </a:r>
            <a:r>
              <a:rPr lang="cs-CZ" dirty="0" smtClean="0">
                <a:latin typeface="Arial" pitchFamily="34" charset="0"/>
                <a:cs typeface="Arial" pitchFamily="34" charset="0"/>
                <a:sym typeface="Wingdings"/>
              </a:rPr>
              <a:t>	</a:t>
            </a:r>
            <a:r>
              <a:rPr lang="cs-CZ" dirty="0" smtClean="0">
                <a:latin typeface="Arial" pitchFamily="34" charset="0"/>
                <a:cs typeface="Arial" pitchFamily="34" charset="0"/>
                <a:sym typeface="Wingdings"/>
              </a:rPr>
              <a:t>f)</a:t>
            </a:r>
            <a:r>
              <a:rPr lang="cs-CZ" dirty="0">
                <a:latin typeface="Arial" pitchFamily="34" charset="0"/>
                <a:cs typeface="Arial" pitchFamily="34" charset="0"/>
              </a:rPr>
              <a:t> n(</a:t>
            </a:r>
            <a:r>
              <a:rPr lang="cs-CZ" dirty="0" smtClean="0">
                <a:latin typeface="Arial" pitchFamily="34" charset="0"/>
                <a:cs typeface="Arial" pitchFamily="34" charset="0"/>
                <a:sym typeface="Wingdings"/>
              </a:rPr>
              <a:t> 24; 39)= 312</a:t>
            </a:r>
            <a:endParaRPr lang="cs-CZ" dirty="0" smtClean="0">
              <a:latin typeface="Arial" pitchFamily="34" charset="0"/>
              <a:cs typeface="Arial" pitchFamily="34" charset="0"/>
              <a:sym typeface="Wingdings"/>
            </a:endParaRPr>
          </a:p>
          <a:p>
            <a:pPr marL="0" indent="0" algn="just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  <a:sym typeface="Wingdings"/>
              </a:rPr>
              <a:t>g) </a:t>
            </a:r>
            <a:r>
              <a:rPr lang="cs-CZ" dirty="0">
                <a:latin typeface="Arial" pitchFamily="34" charset="0"/>
                <a:cs typeface="Arial" pitchFamily="34" charset="0"/>
              </a:rPr>
              <a:t>n(</a:t>
            </a:r>
            <a:r>
              <a:rPr lang="cs-CZ" dirty="0" smtClean="0">
                <a:latin typeface="Arial" pitchFamily="34" charset="0"/>
                <a:cs typeface="Arial" pitchFamily="34" charset="0"/>
                <a:sym typeface="Wingdings"/>
              </a:rPr>
              <a:t>25</a:t>
            </a:r>
            <a:r>
              <a:rPr lang="cs-CZ" dirty="0">
                <a:latin typeface="Arial" pitchFamily="34" charset="0"/>
                <a:cs typeface="Arial" pitchFamily="34" charset="0"/>
                <a:sym typeface="Wingdings"/>
              </a:rPr>
              <a:t>; </a:t>
            </a:r>
            <a:r>
              <a:rPr lang="cs-CZ" dirty="0" smtClean="0">
                <a:latin typeface="Arial" pitchFamily="34" charset="0"/>
                <a:cs typeface="Arial" pitchFamily="34" charset="0"/>
                <a:sym typeface="Wingdings"/>
              </a:rPr>
              <a:t>40)= 200</a:t>
            </a:r>
            <a:r>
              <a:rPr lang="cs-CZ" dirty="0" smtClean="0">
                <a:latin typeface="Arial" pitchFamily="34" charset="0"/>
                <a:cs typeface="Arial" pitchFamily="34" charset="0"/>
                <a:sym typeface="Wingdings"/>
              </a:rPr>
              <a:t>	</a:t>
            </a:r>
            <a:r>
              <a:rPr lang="cs-CZ" dirty="0" smtClean="0">
                <a:latin typeface="Arial" pitchFamily="34" charset="0"/>
                <a:cs typeface="Arial" pitchFamily="34" charset="0"/>
                <a:sym typeface="Wingdings"/>
              </a:rPr>
              <a:t>h</a:t>
            </a:r>
            <a:r>
              <a:rPr lang="cs-CZ" dirty="0" smtClean="0">
                <a:latin typeface="Arial" pitchFamily="34" charset="0"/>
                <a:cs typeface="Arial" pitchFamily="34" charset="0"/>
                <a:sym typeface="Wingdings"/>
              </a:rPr>
              <a:t>) </a:t>
            </a:r>
            <a:r>
              <a:rPr lang="cs-CZ" dirty="0">
                <a:latin typeface="Arial" pitchFamily="34" charset="0"/>
                <a:cs typeface="Arial" pitchFamily="34" charset="0"/>
              </a:rPr>
              <a:t>n(</a:t>
            </a:r>
            <a:r>
              <a:rPr lang="cs-CZ" dirty="0" smtClean="0">
                <a:latin typeface="Arial" pitchFamily="34" charset="0"/>
                <a:cs typeface="Arial" pitchFamily="34" charset="0"/>
                <a:sym typeface="Wingdings"/>
              </a:rPr>
              <a:t>30</a:t>
            </a:r>
            <a:r>
              <a:rPr lang="cs-CZ" dirty="0">
                <a:latin typeface="Arial" pitchFamily="34" charset="0"/>
                <a:cs typeface="Arial" pitchFamily="34" charset="0"/>
                <a:sym typeface="Wingdings"/>
              </a:rPr>
              <a:t>; </a:t>
            </a:r>
            <a:r>
              <a:rPr lang="cs-CZ" dirty="0" smtClean="0">
                <a:latin typeface="Arial" pitchFamily="34" charset="0"/>
                <a:cs typeface="Arial" pitchFamily="34" charset="0"/>
                <a:sym typeface="Wingdings"/>
              </a:rPr>
              <a:t>36)= 180</a:t>
            </a:r>
            <a:r>
              <a:rPr lang="cs-CZ" dirty="0" smtClean="0">
                <a:latin typeface="Arial" pitchFamily="34" charset="0"/>
                <a:cs typeface="Arial" pitchFamily="34" charset="0"/>
                <a:sym typeface="Wingdings"/>
              </a:rPr>
              <a:t>	</a:t>
            </a:r>
            <a:r>
              <a:rPr lang="cs-CZ" dirty="0" smtClean="0">
                <a:latin typeface="Arial" pitchFamily="34" charset="0"/>
                <a:cs typeface="Arial" pitchFamily="34" charset="0"/>
                <a:sym typeface="Wingdings"/>
              </a:rPr>
              <a:t>i)n(40;24)=90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8" name="Zaoblený obdélník 17"/>
          <p:cNvSpPr/>
          <p:nvPr/>
        </p:nvSpPr>
        <p:spPr>
          <a:xfrm>
            <a:off x="200898" y="3221361"/>
            <a:ext cx="8763590" cy="1503783"/>
          </a:xfrm>
          <a:prstGeom prst="roundRect">
            <a:avLst>
              <a:gd name="adj" fmla="val 5568"/>
            </a:avLst>
          </a:prstGeom>
          <a:gradFill>
            <a:gsLst>
              <a:gs pos="0">
                <a:srgbClr val="825600"/>
              </a:gs>
              <a:gs pos="0">
                <a:srgbClr val="FFA800"/>
              </a:gs>
              <a:gs pos="0">
                <a:srgbClr val="825600"/>
              </a:gs>
              <a:gs pos="1000">
                <a:srgbClr val="FFA800"/>
              </a:gs>
              <a:gs pos="100000">
                <a:srgbClr val="825600"/>
              </a:gs>
              <a:gs pos="96000">
                <a:srgbClr val="FFA800"/>
              </a:gs>
              <a:gs pos="100000">
                <a:srgbClr val="825600"/>
              </a:gs>
              <a:gs pos="100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h="1143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24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1" name="Zástupný symbol pro obsah 2"/>
          <p:cNvSpPr>
            <a:spLocks noGrp="1"/>
          </p:cNvSpPr>
          <p:nvPr/>
        </p:nvSpPr>
        <p:spPr>
          <a:xfrm>
            <a:off x="287028" y="3221360"/>
            <a:ext cx="9109508" cy="150378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Př.2) </a:t>
            </a:r>
            <a:r>
              <a:rPr lang="cs-CZ" dirty="0">
                <a:latin typeface="Arial" pitchFamily="34" charset="0"/>
                <a:cs typeface="Arial" pitchFamily="34" charset="0"/>
              </a:rPr>
              <a:t>Určete nejmenší společný násobek čísel:</a:t>
            </a:r>
          </a:p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a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) </a:t>
            </a:r>
            <a:r>
              <a:rPr lang="cs-CZ" dirty="0">
                <a:latin typeface="Arial" pitchFamily="34" charset="0"/>
                <a:cs typeface="Arial" pitchFamily="34" charset="0"/>
              </a:rPr>
              <a:t>n(6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; 8; 10</a:t>
            </a:r>
            <a:r>
              <a:rPr lang="cs-CZ" dirty="0" smtClean="0">
                <a:latin typeface="Arial" pitchFamily="34" charset="0"/>
                <a:cs typeface="Arial" pitchFamily="34" charset="0"/>
                <a:sym typeface="Wingdings"/>
              </a:rPr>
              <a:t>)= 120</a:t>
            </a:r>
            <a:r>
              <a:rPr lang="cs-CZ" dirty="0">
                <a:latin typeface="Arial" pitchFamily="34" charset="0"/>
                <a:cs typeface="Arial" pitchFamily="34" charset="0"/>
                <a:sym typeface="Wingdings"/>
              </a:rPr>
              <a:t>		</a:t>
            </a:r>
            <a:r>
              <a:rPr lang="cs-CZ" dirty="0" smtClean="0">
                <a:latin typeface="Arial" pitchFamily="34" charset="0"/>
                <a:cs typeface="Arial" pitchFamily="34" charset="0"/>
                <a:sym typeface="Wingdings"/>
              </a:rPr>
              <a:t>	b</a:t>
            </a:r>
            <a:r>
              <a:rPr lang="cs-CZ" dirty="0">
                <a:latin typeface="Arial" pitchFamily="34" charset="0"/>
                <a:cs typeface="Arial" pitchFamily="34" charset="0"/>
                <a:sym typeface="Wingdings"/>
              </a:rPr>
              <a:t>) </a:t>
            </a:r>
            <a:r>
              <a:rPr lang="cs-CZ" dirty="0">
                <a:latin typeface="Arial" pitchFamily="34" charset="0"/>
                <a:cs typeface="Arial" pitchFamily="34" charset="0"/>
              </a:rPr>
              <a:t>n(</a:t>
            </a:r>
            <a:r>
              <a:rPr lang="cs-CZ" dirty="0" smtClean="0">
                <a:latin typeface="Arial" pitchFamily="34" charset="0"/>
                <a:cs typeface="Arial" pitchFamily="34" charset="0"/>
                <a:sym typeface="Wingdings"/>
              </a:rPr>
              <a:t>4; 8</a:t>
            </a:r>
            <a:r>
              <a:rPr lang="cs-CZ" dirty="0">
                <a:latin typeface="Arial" pitchFamily="34" charset="0"/>
                <a:cs typeface="Arial" pitchFamily="34" charset="0"/>
                <a:sym typeface="Wingdings"/>
              </a:rPr>
              <a:t>; </a:t>
            </a:r>
            <a:r>
              <a:rPr lang="cs-CZ" dirty="0" smtClean="0">
                <a:latin typeface="Arial" pitchFamily="34" charset="0"/>
                <a:cs typeface="Arial" pitchFamily="34" charset="0"/>
                <a:sym typeface="Wingdings"/>
              </a:rPr>
              <a:t>12)= 96</a:t>
            </a:r>
            <a:r>
              <a:rPr lang="cs-CZ" dirty="0">
                <a:latin typeface="Arial" pitchFamily="34" charset="0"/>
                <a:cs typeface="Arial" pitchFamily="34" charset="0"/>
                <a:sym typeface="Wingdings"/>
              </a:rPr>
              <a:t>	</a:t>
            </a:r>
            <a:r>
              <a:rPr lang="cs-CZ" dirty="0" smtClean="0">
                <a:latin typeface="Arial" pitchFamily="34" charset="0"/>
                <a:cs typeface="Arial" pitchFamily="34" charset="0"/>
                <a:sym typeface="Wingdings"/>
              </a:rPr>
              <a:t>	</a:t>
            </a:r>
            <a:br>
              <a:rPr lang="cs-CZ" dirty="0" smtClean="0">
                <a:latin typeface="Arial" pitchFamily="34" charset="0"/>
                <a:cs typeface="Arial" pitchFamily="34" charset="0"/>
                <a:sym typeface="Wingdings"/>
              </a:rPr>
            </a:br>
            <a:r>
              <a:rPr lang="cs-CZ" dirty="0" smtClean="0">
                <a:latin typeface="Arial" pitchFamily="34" charset="0"/>
                <a:cs typeface="Arial" pitchFamily="34" charset="0"/>
                <a:sym typeface="Wingdings"/>
              </a:rPr>
              <a:t>c</a:t>
            </a:r>
            <a:r>
              <a:rPr lang="cs-CZ" dirty="0">
                <a:latin typeface="Arial" pitchFamily="34" charset="0"/>
                <a:cs typeface="Arial" pitchFamily="34" charset="0"/>
                <a:sym typeface="Wingdings"/>
              </a:rPr>
              <a:t>) </a:t>
            </a:r>
            <a:r>
              <a:rPr lang="cs-CZ" dirty="0">
                <a:latin typeface="Arial" pitchFamily="34" charset="0"/>
                <a:cs typeface="Arial" pitchFamily="34" charset="0"/>
              </a:rPr>
              <a:t>n(</a:t>
            </a:r>
            <a:r>
              <a:rPr lang="cs-CZ" dirty="0" smtClean="0">
                <a:latin typeface="Arial" pitchFamily="34" charset="0"/>
                <a:cs typeface="Arial" pitchFamily="34" charset="0"/>
                <a:sym typeface="Wingdings"/>
              </a:rPr>
              <a:t>2; 7</a:t>
            </a:r>
            <a:r>
              <a:rPr lang="cs-CZ" dirty="0">
                <a:latin typeface="Arial" pitchFamily="34" charset="0"/>
                <a:cs typeface="Arial" pitchFamily="34" charset="0"/>
                <a:sym typeface="Wingdings"/>
              </a:rPr>
              <a:t>; </a:t>
            </a:r>
            <a:r>
              <a:rPr lang="cs-CZ" dirty="0" smtClean="0">
                <a:latin typeface="Arial" pitchFamily="34" charset="0"/>
                <a:cs typeface="Arial" pitchFamily="34" charset="0"/>
                <a:sym typeface="Wingdings"/>
              </a:rPr>
              <a:t>20)= </a:t>
            </a:r>
            <a:r>
              <a:rPr lang="cs-CZ" dirty="0" smtClean="0">
                <a:latin typeface="Arial" pitchFamily="34" charset="0"/>
                <a:cs typeface="Arial" pitchFamily="34" charset="0"/>
                <a:sym typeface="Wingdings"/>
              </a:rPr>
              <a:t>140</a:t>
            </a:r>
            <a:r>
              <a:rPr lang="cs-CZ" dirty="0" smtClean="0">
                <a:latin typeface="Arial" pitchFamily="34" charset="0"/>
                <a:cs typeface="Arial" pitchFamily="34" charset="0"/>
                <a:sym typeface="Wingdings"/>
              </a:rPr>
              <a:t>	</a:t>
            </a:r>
            <a:r>
              <a:rPr lang="cs-CZ" dirty="0" smtClean="0">
                <a:latin typeface="Arial" pitchFamily="34" charset="0"/>
                <a:cs typeface="Arial" pitchFamily="34" charset="0"/>
                <a:sym typeface="Wingdings"/>
              </a:rPr>
              <a:t>		d) </a:t>
            </a:r>
            <a:r>
              <a:rPr lang="cs-CZ" dirty="0">
                <a:latin typeface="Arial" pitchFamily="34" charset="0"/>
                <a:cs typeface="Arial" pitchFamily="34" charset="0"/>
              </a:rPr>
              <a:t>n(</a:t>
            </a:r>
            <a:r>
              <a:rPr lang="cs-CZ" dirty="0" smtClean="0">
                <a:latin typeface="Arial" pitchFamily="34" charset="0"/>
                <a:cs typeface="Arial" pitchFamily="34" charset="0"/>
                <a:sym typeface="Wingdings"/>
              </a:rPr>
              <a:t>6; 7</a:t>
            </a:r>
            <a:r>
              <a:rPr lang="cs-CZ" dirty="0">
                <a:latin typeface="Arial" pitchFamily="34" charset="0"/>
                <a:cs typeface="Arial" pitchFamily="34" charset="0"/>
                <a:sym typeface="Wingdings"/>
              </a:rPr>
              <a:t>; </a:t>
            </a:r>
            <a:r>
              <a:rPr lang="cs-CZ" dirty="0" smtClean="0">
                <a:latin typeface="Arial" pitchFamily="34" charset="0"/>
                <a:cs typeface="Arial" pitchFamily="34" charset="0"/>
                <a:sym typeface="Wingdings"/>
              </a:rPr>
              <a:t>12)=84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2" name="Zaoblený obdélník 21"/>
          <p:cNvSpPr/>
          <p:nvPr/>
        </p:nvSpPr>
        <p:spPr>
          <a:xfrm>
            <a:off x="200898" y="4867568"/>
            <a:ext cx="8763590" cy="1647800"/>
          </a:xfrm>
          <a:prstGeom prst="roundRect">
            <a:avLst>
              <a:gd name="adj" fmla="val 5568"/>
            </a:avLst>
          </a:prstGeom>
          <a:gradFill>
            <a:gsLst>
              <a:gs pos="0">
                <a:srgbClr val="825600"/>
              </a:gs>
              <a:gs pos="0">
                <a:srgbClr val="FFA800"/>
              </a:gs>
              <a:gs pos="0">
                <a:srgbClr val="825600"/>
              </a:gs>
              <a:gs pos="1000">
                <a:srgbClr val="FFA800"/>
              </a:gs>
              <a:gs pos="100000">
                <a:srgbClr val="825600"/>
              </a:gs>
              <a:gs pos="96000">
                <a:srgbClr val="FFA800"/>
              </a:gs>
              <a:gs pos="100000">
                <a:srgbClr val="825600"/>
              </a:gs>
              <a:gs pos="100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h="1143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24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4" name="Zástupný symbol pro obsah 2"/>
          <p:cNvSpPr>
            <a:spLocks noGrp="1"/>
          </p:cNvSpPr>
          <p:nvPr/>
        </p:nvSpPr>
        <p:spPr>
          <a:xfrm>
            <a:off x="287028" y="5011584"/>
            <a:ext cx="8533444" cy="150378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Př.3) </a:t>
            </a:r>
            <a:r>
              <a:rPr lang="cs-CZ" dirty="0">
                <a:latin typeface="Arial" pitchFamily="34" charset="0"/>
                <a:cs typeface="Arial" pitchFamily="34" charset="0"/>
              </a:rPr>
              <a:t>Určete nejmenší společný násobek čísel:</a:t>
            </a:r>
          </a:p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a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) </a:t>
            </a:r>
            <a:r>
              <a:rPr lang="cs-CZ" dirty="0">
                <a:latin typeface="Arial" pitchFamily="34" charset="0"/>
                <a:cs typeface="Arial" pitchFamily="34" charset="0"/>
              </a:rPr>
              <a:t>n(24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; 60; 54; 36</a:t>
            </a:r>
            <a:r>
              <a:rPr lang="cs-CZ" dirty="0" smtClean="0">
                <a:latin typeface="Arial" pitchFamily="34" charset="0"/>
                <a:cs typeface="Arial" pitchFamily="34" charset="0"/>
                <a:sym typeface="Wingdings"/>
              </a:rPr>
              <a:t>)= 1 080</a:t>
            </a:r>
            <a:r>
              <a:rPr lang="cs-CZ" dirty="0">
                <a:latin typeface="Arial" pitchFamily="34" charset="0"/>
                <a:cs typeface="Arial" pitchFamily="34" charset="0"/>
                <a:sym typeface="Wingdings"/>
              </a:rPr>
              <a:t>	</a:t>
            </a:r>
            <a:r>
              <a:rPr lang="cs-CZ" dirty="0" smtClean="0">
                <a:latin typeface="Arial" pitchFamily="34" charset="0"/>
                <a:cs typeface="Arial" pitchFamily="34" charset="0"/>
                <a:sym typeface="Wingdings"/>
              </a:rPr>
              <a:t>	b) </a:t>
            </a:r>
            <a:r>
              <a:rPr lang="cs-CZ" dirty="0">
                <a:latin typeface="Arial" pitchFamily="34" charset="0"/>
                <a:cs typeface="Arial" pitchFamily="34" charset="0"/>
              </a:rPr>
              <a:t>n(</a:t>
            </a:r>
            <a:r>
              <a:rPr lang="cs-CZ" dirty="0" smtClean="0">
                <a:latin typeface="Arial" pitchFamily="34" charset="0"/>
                <a:cs typeface="Arial" pitchFamily="34" charset="0"/>
                <a:sym typeface="Wingdings"/>
              </a:rPr>
              <a:t>24; 75; 30</a:t>
            </a:r>
            <a:r>
              <a:rPr lang="cs-CZ" dirty="0">
                <a:latin typeface="Arial" pitchFamily="34" charset="0"/>
                <a:cs typeface="Arial" pitchFamily="34" charset="0"/>
                <a:sym typeface="Wingdings"/>
              </a:rPr>
              <a:t>; </a:t>
            </a:r>
            <a:r>
              <a:rPr lang="cs-CZ" dirty="0" smtClean="0">
                <a:latin typeface="Arial" pitchFamily="34" charset="0"/>
                <a:cs typeface="Arial" pitchFamily="34" charset="0"/>
                <a:sym typeface="Wingdings"/>
              </a:rPr>
              <a:t>60)=900</a:t>
            </a:r>
            <a:r>
              <a:rPr lang="cs-CZ" dirty="0" smtClean="0">
                <a:latin typeface="Arial" pitchFamily="34" charset="0"/>
                <a:cs typeface="Arial" pitchFamily="34" charset="0"/>
                <a:sym typeface="Wingdings"/>
              </a:rPr>
              <a:t/>
            </a:r>
            <a:br>
              <a:rPr lang="cs-CZ" dirty="0" smtClean="0">
                <a:latin typeface="Arial" pitchFamily="34" charset="0"/>
                <a:cs typeface="Arial" pitchFamily="34" charset="0"/>
                <a:sym typeface="Wingdings"/>
              </a:rPr>
            </a:br>
            <a:r>
              <a:rPr lang="cs-CZ" dirty="0" smtClean="0">
                <a:latin typeface="Arial" pitchFamily="34" charset="0"/>
                <a:cs typeface="Arial" pitchFamily="34" charset="0"/>
                <a:sym typeface="Wingdings"/>
              </a:rPr>
              <a:t>c</a:t>
            </a:r>
            <a:r>
              <a:rPr lang="cs-CZ" dirty="0">
                <a:latin typeface="Arial" pitchFamily="34" charset="0"/>
                <a:cs typeface="Arial" pitchFamily="34" charset="0"/>
                <a:sym typeface="Wingdings"/>
              </a:rPr>
              <a:t>) </a:t>
            </a:r>
            <a:r>
              <a:rPr lang="cs-CZ" dirty="0">
                <a:latin typeface="Arial" pitchFamily="34" charset="0"/>
                <a:cs typeface="Arial" pitchFamily="34" charset="0"/>
              </a:rPr>
              <a:t>n(</a:t>
            </a:r>
            <a:r>
              <a:rPr lang="cs-CZ" dirty="0" smtClean="0">
                <a:latin typeface="Arial" pitchFamily="34" charset="0"/>
                <a:cs typeface="Arial" pitchFamily="34" charset="0"/>
                <a:sym typeface="Wingdings"/>
              </a:rPr>
              <a:t>21; 35; 14</a:t>
            </a:r>
            <a:r>
              <a:rPr lang="cs-CZ" dirty="0">
                <a:latin typeface="Arial" pitchFamily="34" charset="0"/>
                <a:cs typeface="Arial" pitchFamily="34" charset="0"/>
                <a:sym typeface="Wingdings"/>
              </a:rPr>
              <a:t>; 28 )= </a:t>
            </a:r>
            <a:r>
              <a:rPr lang="cs-CZ" dirty="0" smtClean="0">
                <a:latin typeface="Arial" pitchFamily="34" charset="0"/>
                <a:cs typeface="Arial" pitchFamily="34" charset="0"/>
                <a:sym typeface="Wingdings"/>
              </a:rPr>
              <a:t>420</a:t>
            </a:r>
            <a:r>
              <a:rPr lang="cs-CZ" dirty="0" smtClean="0">
                <a:latin typeface="Arial" pitchFamily="34" charset="0"/>
                <a:cs typeface="Arial" pitchFamily="34" charset="0"/>
                <a:sym typeface="Wingdings"/>
              </a:rPr>
              <a:t>	</a:t>
            </a:r>
            <a:r>
              <a:rPr lang="cs-CZ" dirty="0" smtClean="0">
                <a:latin typeface="Arial" pitchFamily="34" charset="0"/>
                <a:cs typeface="Arial" pitchFamily="34" charset="0"/>
                <a:sym typeface="Wingdings"/>
              </a:rPr>
              <a:t>	d) </a:t>
            </a:r>
            <a:r>
              <a:rPr lang="cs-CZ" dirty="0">
                <a:latin typeface="Arial" pitchFamily="34" charset="0"/>
                <a:cs typeface="Arial" pitchFamily="34" charset="0"/>
              </a:rPr>
              <a:t>n(</a:t>
            </a:r>
            <a:r>
              <a:rPr lang="cs-CZ" dirty="0" smtClean="0">
                <a:latin typeface="Arial" pitchFamily="34" charset="0"/>
                <a:cs typeface="Arial" pitchFamily="34" charset="0"/>
                <a:sym typeface="Wingdings"/>
              </a:rPr>
              <a:t>16; 24; 36</a:t>
            </a:r>
            <a:r>
              <a:rPr lang="cs-CZ" dirty="0">
                <a:latin typeface="Arial" pitchFamily="34" charset="0"/>
                <a:cs typeface="Arial" pitchFamily="34" charset="0"/>
                <a:sym typeface="Wingdings"/>
              </a:rPr>
              <a:t>; </a:t>
            </a:r>
            <a:r>
              <a:rPr lang="cs-CZ" dirty="0" smtClean="0">
                <a:latin typeface="Arial" pitchFamily="34" charset="0"/>
                <a:cs typeface="Arial" pitchFamily="34" charset="0"/>
                <a:sym typeface="Wingdings"/>
              </a:rPr>
              <a:t>27)=432 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23" name="Picture 2" descr="C:\Users\spravce\AppData\Local\Microsoft\Windows\Temporary Internet Files\Content.IE5\0BASIBLT\MC900437791CAUU8X55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02536" y="107896"/>
            <a:ext cx="1378110" cy="11297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633048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3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  <p:bldP spid="14" grpId="0"/>
      <p:bldP spid="21" grpId="0"/>
      <p:bldP spid="2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107505" y="646837"/>
            <a:ext cx="8928992" cy="6120680"/>
          </a:xfrm>
          <a:prstGeom prst="roundRect">
            <a:avLst>
              <a:gd name="adj" fmla="val 303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cs-CZ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Obdélník 2">
            <a:hlinkClick r:id="rId2"/>
          </p:cNvPr>
          <p:cNvSpPr/>
          <p:nvPr/>
        </p:nvSpPr>
        <p:spPr>
          <a:xfrm>
            <a:off x="822250" y="3347137"/>
            <a:ext cx="7585396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28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ZŠ Dobřichovice – pracovní listy</a:t>
            </a:r>
            <a:endParaRPr lang="cs-CZ" sz="28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Obdélník 3">
            <a:hlinkClick r:id="rId3"/>
          </p:cNvPr>
          <p:cNvSpPr/>
          <p:nvPr/>
        </p:nvSpPr>
        <p:spPr>
          <a:xfrm>
            <a:off x="794718" y="4175229"/>
            <a:ext cx="7585396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2800" b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Matematika pro každého</a:t>
            </a:r>
          </a:p>
        </p:txBody>
      </p:sp>
      <p:sp>
        <p:nvSpPr>
          <p:cNvPr id="5" name="Obdélník 4">
            <a:hlinkClick r:id="rId4"/>
          </p:cNvPr>
          <p:cNvSpPr/>
          <p:nvPr/>
        </p:nvSpPr>
        <p:spPr>
          <a:xfrm>
            <a:off x="868040" y="892825"/>
            <a:ext cx="7590828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28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Matematické hry</a:t>
            </a:r>
            <a:endParaRPr lang="cs-CZ" sz="28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Obdélník 5">
            <a:hlinkClick r:id="rId5"/>
          </p:cNvPr>
          <p:cNvSpPr/>
          <p:nvPr/>
        </p:nvSpPr>
        <p:spPr>
          <a:xfrm>
            <a:off x="824582" y="2555049"/>
            <a:ext cx="7597352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28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Moje škola – matematika B</a:t>
            </a:r>
            <a:endParaRPr lang="cs-CZ" sz="28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Obdélník 6">
            <a:hlinkClick r:id="rId6"/>
          </p:cNvPr>
          <p:cNvSpPr/>
          <p:nvPr/>
        </p:nvSpPr>
        <p:spPr>
          <a:xfrm>
            <a:off x="861516" y="1719677"/>
            <a:ext cx="7560418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28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Moje škola – matematika A</a:t>
            </a:r>
            <a:endParaRPr lang="cs-CZ" sz="28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Obdélník 7">
            <a:hlinkClick r:id="rId3"/>
          </p:cNvPr>
          <p:cNvSpPr/>
          <p:nvPr/>
        </p:nvSpPr>
        <p:spPr>
          <a:xfrm>
            <a:off x="775494" y="5039325"/>
            <a:ext cx="7585396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2800" b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Matematika pro základní školy</a:t>
            </a:r>
          </a:p>
        </p:txBody>
      </p:sp>
      <p:sp>
        <p:nvSpPr>
          <p:cNvPr id="9" name="Obdélník 8">
            <a:hlinkClick r:id="rId7"/>
          </p:cNvPr>
          <p:cNvSpPr/>
          <p:nvPr/>
        </p:nvSpPr>
        <p:spPr>
          <a:xfrm>
            <a:off x="764494" y="5831413"/>
            <a:ext cx="7585396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2800" b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Fyzikální, matematické a chemické tabulky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2625030" y="90483"/>
            <a:ext cx="62646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Hypertextové odkazy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1" name="Picture 3" descr="C:\Users\spravce\AppData\Local\Microsoft\Windows\Temporary Internet Files\Content.IE5\BL96J1IA\MC900440428[2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08157" y="212829"/>
            <a:ext cx="1261203" cy="13280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683741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aoblený obdélník 4"/>
          <p:cNvSpPr/>
          <p:nvPr/>
        </p:nvSpPr>
        <p:spPr>
          <a:xfrm>
            <a:off x="150370" y="193383"/>
            <a:ext cx="8814118" cy="4285446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40226" y="1124744"/>
            <a:ext cx="9103774" cy="127727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MOLNÁR, Josef; KOPECKÝ, Milan; LIŠKOVÁ, Hana a kol. </a:t>
            </a:r>
            <a:r>
              <a:rPr lang="cs-CZ" sz="1100" i="1" dirty="0">
                <a:latin typeface="Arial" pitchFamily="34" charset="0"/>
                <a:cs typeface="Arial" pitchFamily="34" charset="0"/>
              </a:rPr>
              <a:t>Matematika 6</a:t>
            </a:r>
            <a:r>
              <a:rPr lang="cs-CZ" sz="1100" dirty="0">
                <a:latin typeface="Arial" pitchFamily="34" charset="0"/>
                <a:cs typeface="Arial" pitchFamily="34" charset="0"/>
              </a:rPr>
              <a:t>.Liberec: </a:t>
            </a:r>
            <a:r>
              <a:rPr lang="cs-CZ" sz="1100" dirty="0" err="1">
                <a:latin typeface="Arial" pitchFamily="34" charset="0"/>
                <a:cs typeface="Arial" pitchFamily="34" charset="0"/>
              </a:rPr>
              <a:t>Prodos</a:t>
            </a:r>
            <a:r>
              <a:rPr lang="cs-CZ" sz="1100" dirty="0">
                <a:latin typeface="Arial" pitchFamily="34" charset="0"/>
                <a:cs typeface="Arial" pitchFamily="34" charset="0"/>
              </a:rPr>
              <a:t>, 1998, ISBN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80-85806-98-3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MULLEROVÁ, Jana; MIKULČÁK, Jiří; KABELE, Jiří a kol. </a:t>
            </a:r>
            <a:r>
              <a:rPr lang="cs-CZ" sz="1100" i="1" dirty="0">
                <a:latin typeface="Arial" pitchFamily="34" charset="0"/>
                <a:cs typeface="Arial" pitchFamily="34" charset="0"/>
              </a:rPr>
              <a:t>Matematika pro 6. ročník</a:t>
            </a:r>
            <a:r>
              <a:rPr lang="cs-CZ" sz="1100" dirty="0">
                <a:latin typeface="Arial" pitchFamily="34" charset="0"/>
                <a:cs typeface="Arial" pitchFamily="34" charset="0"/>
              </a:rPr>
              <a:t>. Praha: Kvarta, 1997, ISBN 80-85570-77-7. 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 smtClean="0">
                <a:latin typeface="Arial" pitchFamily="34" charset="0"/>
                <a:cs typeface="Arial" pitchFamily="34" charset="0"/>
              </a:rPr>
              <a:t>DYTRYCH</a:t>
            </a:r>
            <a:r>
              <a:rPr lang="cs-CZ" sz="1100" dirty="0">
                <a:latin typeface="Arial" pitchFamily="34" charset="0"/>
                <a:cs typeface="Arial" pitchFamily="34" charset="0"/>
              </a:rPr>
              <a:t>, Martin; DOBIASOVÁ, Irena; LIVŇANSKÁ, Libuše. </a:t>
            </a:r>
            <a:r>
              <a:rPr lang="cs-CZ" sz="1100" i="1" dirty="0">
                <a:latin typeface="Arial" pitchFamily="34" charset="0"/>
                <a:cs typeface="Arial" pitchFamily="34" charset="0"/>
              </a:rPr>
              <a:t>Sbírka úloh z matematiky</a:t>
            </a:r>
            <a:r>
              <a:rPr lang="cs-CZ" sz="1100" dirty="0">
                <a:latin typeface="Arial" pitchFamily="34" charset="0"/>
                <a:cs typeface="Arial" pitchFamily="34" charset="0"/>
              </a:rPr>
              <a:t>. Pohořelice: Fortuna, 2001, ISBN 80-7168-766-9. 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 smtClean="0">
                <a:latin typeface="Arial" pitchFamily="34" charset="0"/>
                <a:cs typeface="Arial" pitchFamily="34" charset="0"/>
              </a:rPr>
              <a:t>Galerie klipart</a:t>
            </a:r>
            <a:endParaRPr lang="cs-CZ" sz="1100" dirty="0">
              <a:latin typeface="Arial" pitchFamily="34" charset="0"/>
              <a:cs typeface="Arial" pitchFamily="34" charset="0"/>
            </a:endParaRPr>
          </a:p>
          <a:p>
            <a:pPr marL="285750" indent="-285750">
              <a:buFont typeface="Wingdings" pitchFamily="2" charset="2"/>
              <a:buChar char="v"/>
            </a:pPr>
            <a:endParaRPr lang="cs-CZ" sz="1100" dirty="0">
              <a:latin typeface="Arial" pitchFamily="34" charset="0"/>
              <a:cs typeface="Arial" pitchFamily="34" charset="0"/>
            </a:endParaRPr>
          </a:p>
          <a:p>
            <a:pPr marL="285750" indent="-285750">
              <a:buFont typeface="Wingdings" pitchFamily="2" charset="2"/>
              <a:buChar char="v"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55776" y="215062"/>
            <a:ext cx="263482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Použité zdroje: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8978919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1377</TotalTime>
  <Words>676</Words>
  <Application>Microsoft Office PowerPoint</Application>
  <PresentationFormat>Předvádění na obrazovce (4:3)</PresentationFormat>
  <Paragraphs>107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Administrativní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ZŠ Libina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Sčítání desetinných čísel</dc:title>
  <dc:creator>ZŠ Libina</dc:creator>
  <cp:lastModifiedBy>ZŠ Libina</cp:lastModifiedBy>
  <cp:revision>228</cp:revision>
  <dcterms:created xsi:type="dcterms:W3CDTF">2011-10-16T10:29:28Z</dcterms:created>
  <dcterms:modified xsi:type="dcterms:W3CDTF">2013-03-29T18:16:32Z</dcterms:modified>
</cp:coreProperties>
</file>