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69" r:id="rId3"/>
    <p:sldId id="314" r:id="rId4"/>
    <p:sldId id="315" r:id="rId5"/>
    <p:sldId id="309" r:id="rId6"/>
    <p:sldId id="310" r:id="rId7"/>
    <p:sldId id="311" r:id="rId8"/>
    <p:sldId id="294" r:id="rId9"/>
    <p:sldId id="308" r:id="rId10"/>
    <p:sldId id="303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0E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45" autoAdjust="0"/>
    <p:restoredTop sz="94660"/>
  </p:normalViewPr>
  <p:slideViewPr>
    <p:cSldViewPr>
      <p:cViewPr>
        <p:scale>
          <a:sx n="60" d="100"/>
          <a:sy n="60" d="100"/>
        </p:scale>
        <p:origin x="-8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image" Target="../media/image13.png"/><Relationship Id="rId3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openxmlformats.org/officeDocument/2006/relationships/image" Target="../media/image12.png"/><Relationship Id="rId2" Type="http://schemas.openxmlformats.org/officeDocument/2006/relationships/image" Target="../media/image3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.png"/><Relationship Id="rId15" Type="http://schemas.openxmlformats.org/officeDocument/2006/relationships/image" Target="../media/image10.png"/><Relationship Id="rId10" Type="http://schemas.openxmlformats.org/officeDocument/2006/relationships/image" Target="../media/image510.png"/><Relationship Id="rId19" Type="http://schemas.openxmlformats.org/officeDocument/2006/relationships/image" Target="../media/image14.wmf"/><Relationship Id="rId4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7.png"/><Relationship Id="rId7" Type="http://schemas.openxmlformats.org/officeDocument/2006/relationships/image" Target="../media/image240.png"/><Relationship Id="rId12" Type="http://schemas.openxmlformats.org/officeDocument/2006/relationships/image" Target="../media/image7.png"/><Relationship Id="rId16" Type="http://schemas.openxmlformats.org/officeDocument/2006/relationships/image" Target="../media/image30.wmf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.png"/><Relationship Id="rId15" Type="http://schemas.openxmlformats.org/officeDocument/2006/relationships/image" Target="../media/image29.png"/><Relationship Id="rId10" Type="http://schemas.openxmlformats.org/officeDocument/2006/relationships/image" Target="../media/image510.png"/><Relationship Id="rId9" Type="http://schemas.openxmlformats.org/officeDocument/2006/relationships/image" Target="../media/image410.pn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0.png"/><Relationship Id="rId18" Type="http://schemas.openxmlformats.org/officeDocument/2006/relationships/image" Target="../media/image130.png"/><Relationship Id="rId3" Type="http://schemas.openxmlformats.org/officeDocument/2006/relationships/image" Target="../media/image33.png"/><Relationship Id="rId17" Type="http://schemas.openxmlformats.org/officeDocument/2006/relationships/image" Target="../media/image120.png"/><Relationship Id="rId2" Type="http://schemas.openxmlformats.org/officeDocument/2006/relationships/image" Target="../media/image32.png"/><Relationship Id="rId16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wmf"/><Relationship Id="rId15" Type="http://schemas.openxmlformats.org/officeDocument/2006/relationships/image" Target="../media/image100.png"/><Relationship Id="rId4" Type="http://schemas.openxmlformats.org/officeDocument/2006/relationships/image" Target="../media/image34.png"/><Relationship Id="rId1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1" Type="http://schemas.openxmlformats.org/officeDocument/2006/relationships/image" Target="../media/image160.png"/><Relationship Id="rId2" Type="http://schemas.openxmlformats.org/officeDocument/2006/relationships/image" Target="../media/image36.png"/><Relationship Id="rId20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24" Type="http://schemas.openxmlformats.org/officeDocument/2006/relationships/image" Target="../media/image190.png"/><Relationship Id="rId5" Type="http://schemas.openxmlformats.org/officeDocument/2006/relationships/image" Target="../media/image30.wmf"/><Relationship Id="rId23" Type="http://schemas.openxmlformats.org/officeDocument/2006/relationships/image" Target="../media/image180.png"/><Relationship Id="rId4" Type="http://schemas.openxmlformats.org/officeDocument/2006/relationships/image" Target="../media/image38.png"/><Relationship Id="rId22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3" Type="http://schemas.openxmlformats.org/officeDocument/2006/relationships/image" Target="../media/image41.png"/><Relationship Id="rId21" Type="http://schemas.openxmlformats.org/officeDocument/2006/relationships/image" Target="../media/image59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17" Type="http://schemas.openxmlformats.org/officeDocument/2006/relationships/image" Target="../media/image55.png"/><Relationship Id="rId2" Type="http://schemas.openxmlformats.org/officeDocument/2006/relationships/image" Target="../media/image40.png"/><Relationship Id="rId16" Type="http://schemas.openxmlformats.org/officeDocument/2006/relationships/image" Target="../media/image54.png"/><Relationship Id="rId20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24" Type="http://schemas.openxmlformats.org/officeDocument/2006/relationships/image" Target="../media/image62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23" Type="http://schemas.openxmlformats.org/officeDocument/2006/relationships/image" Target="../media/image61.png"/><Relationship Id="rId10" Type="http://schemas.openxmlformats.org/officeDocument/2006/relationships/image" Target="../media/image48.png"/><Relationship Id="rId19" Type="http://schemas.openxmlformats.org/officeDocument/2006/relationships/image" Target="../media/image57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Relationship Id="rId22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0.png"/><Relationship Id="rId18" Type="http://schemas.openxmlformats.org/officeDocument/2006/relationships/image" Target="../media/image55.png"/><Relationship Id="rId26" Type="http://schemas.openxmlformats.org/officeDocument/2006/relationships/image" Target="../media/image66.png"/><Relationship Id="rId3" Type="http://schemas.openxmlformats.org/officeDocument/2006/relationships/image" Target="../media/image40.png"/><Relationship Id="rId21" Type="http://schemas.openxmlformats.org/officeDocument/2006/relationships/image" Target="../media/image58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5" Type="http://schemas.openxmlformats.org/officeDocument/2006/relationships/image" Target="../media/image65.png"/><Relationship Id="rId33" Type="http://schemas.openxmlformats.org/officeDocument/2006/relationships/image" Target="../media/image60.png"/><Relationship Id="rId2" Type="http://schemas.openxmlformats.org/officeDocument/2006/relationships/image" Target="../media/image63.wmf"/><Relationship Id="rId16" Type="http://schemas.openxmlformats.org/officeDocument/2006/relationships/image" Target="../media/image53.png"/><Relationship Id="rId20" Type="http://schemas.openxmlformats.org/officeDocument/2006/relationships/image" Target="../media/image57.png"/><Relationship Id="rId29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24" Type="http://schemas.openxmlformats.org/officeDocument/2006/relationships/image" Target="../media/image61.png"/><Relationship Id="rId32" Type="http://schemas.openxmlformats.org/officeDocument/2006/relationships/image" Target="../media/image72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23" Type="http://schemas.openxmlformats.org/officeDocument/2006/relationships/image" Target="../media/image64.png"/><Relationship Id="rId28" Type="http://schemas.openxmlformats.org/officeDocument/2006/relationships/image" Target="../media/image68.png"/><Relationship Id="rId10" Type="http://schemas.openxmlformats.org/officeDocument/2006/relationships/image" Target="../media/image47.png"/><Relationship Id="rId19" Type="http://schemas.openxmlformats.org/officeDocument/2006/relationships/image" Target="../media/image56.png"/><Relationship Id="rId31" Type="http://schemas.openxmlformats.org/officeDocument/2006/relationships/image" Target="../media/image71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Relationship Id="rId22" Type="http://schemas.openxmlformats.org/officeDocument/2006/relationships/image" Target="../media/image59.png"/><Relationship Id="rId27" Type="http://schemas.openxmlformats.org/officeDocument/2006/relationships/image" Target="../media/image67.png"/><Relationship Id="rId30" Type="http://schemas.openxmlformats.org/officeDocument/2006/relationships/image" Target="../media/image70.png"/><Relationship Id="rId8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VY_32_INOVACE_05_08_M6_Hanak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139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Trojúhelník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4363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Dělení podle úhlů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5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81797" y="188640"/>
            <a:ext cx="8609307" cy="6192688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2987824" y="11595"/>
            <a:ext cx="2232248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39552" y="888300"/>
            <a:ext cx="8054280" cy="24368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</a:t>
            </a:r>
            <a:r>
              <a:rPr lang="cs-CZ" sz="1800" dirty="0" smtClean="0"/>
              <a:t>nám ukazuje, jak rozdělujeme trojúhelníky podle úhlů. </a:t>
            </a:r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</a:t>
            </a:r>
            <a:r>
              <a:rPr lang="cs-CZ" sz="1800" dirty="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49059" y="1268760"/>
            <a:ext cx="8090804" cy="5040560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9" name="Zaoblený obdélník 48"/>
          <p:cNvSpPr/>
          <p:nvPr/>
        </p:nvSpPr>
        <p:spPr>
          <a:xfrm>
            <a:off x="4791424" y="1509454"/>
            <a:ext cx="3384376" cy="322739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449059" y="1196752"/>
            <a:ext cx="4375315" cy="4608512"/>
            <a:chOff x="-1" y="2054955"/>
            <a:chExt cx="3112910" cy="3158594"/>
          </a:xfrm>
        </p:grpSpPr>
        <p:grpSp>
          <p:nvGrpSpPr>
            <p:cNvPr id="4" name="Skupina 3"/>
            <p:cNvGrpSpPr/>
            <p:nvPr/>
          </p:nvGrpSpPr>
          <p:grpSpPr>
            <a:xfrm>
              <a:off x="-1" y="2132858"/>
              <a:ext cx="3112910" cy="3080691"/>
              <a:chOff x="-1" y="2132858"/>
              <a:chExt cx="3112910" cy="3080691"/>
            </a:xfrm>
          </p:grpSpPr>
          <p:sp>
            <p:nvSpPr>
              <p:cNvPr id="6" name="Rovnoramenný trojúhelník 5"/>
              <p:cNvSpPr/>
              <p:nvPr/>
            </p:nvSpPr>
            <p:spPr>
              <a:xfrm rot="20809152">
                <a:off x="215941" y="2367117"/>
                <a:ext cx="2304256" cy="2160240"/>
              </a:xfrm>
              <a:prstGeom prst="triangle">
                <a:avLst>
                  <a:gd name="adj" fmla="val 34410"/>
                </a:avLst>
              </a:prstGeom>
              <a:solidFill>
                <a:srgbClr val="FF0000"/>
              </a:solidFill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Oblouk 6"/>
              <p:cNvSpPr/>
              <p:nvPr/>
            </p:nvSpPr>
            <p:spPr>
              <a:xfrm>
                <a:off x="-1" y="4149080"/>
                <a:ext cx="1142328" cy="1008112"/>
              </a:xfrm>
              <a:prstGeom prst="arc">
                <a:avLst>
                  <a:gd name="adj1" fmla="val 16172709"/>
                  <a:gd name="adj2" fmla="val 21440513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8" name="TextovéPole 7"/>
                  <p:cNvSpPr txBox="1"/>
                  <p:nvPr/>
                </p:nvSpPr>
                <p:spPr>
                  <a:xfrm>
                    <a:off x="484544" y="4183272"/>
                    <a:ext cx="517770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8" name="TextovéPole 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84544" y="4183272"/>
                    <a:ext cx="517770" cy="523220"/>
                  </a:xfrm>
                  <a:prstGeom prst="rect">
                    <a:avLst/>
                  </a:prstGeom>
                  <a:blipFill rotWithShape="1">
                    <a:blip r:embed="rId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" name="TextovéPole 8"/>
                  <p:cNvSpPr txBox="1"/>
                  <p:nvPr/>
                </p:nvSpPr>
                <p:spPr>
                  <a:xfrm>
                    <a:off x="2041919" y="3887470"/>
                    <a:ext cx="511679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𝛃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9" name="TextovéPole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41919" y="3887470"/>
                    <a:ext cx="511679" cy="523220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" name="TextovéPole 9"/>
                  <p:cNvSpPr txBox="1"/>
                  <p:nvPr/>
                </p:nvSpPr>
                <p:spPr>
                  <a:xfrm>
                    <a:off x="585375" y="2650647"/>
                    <a:ext cx="594947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𝛄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0" name="TextovéPole 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5375" y="2650647"/>
                    <a:ext cx="594947" cy="523220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ovéPole 10"/>
                  <p:cNvSpPr txBox="1"/>
                  <p:nvPr/>
                </p:nvSpPr>
                <p:spPr>
                  <a:xfrm>
                    <a:off x="150571" y="4690329"/>
                    <a:ext cx="53572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𝐀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1" name="TextovéPole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50571" y="4690329"/>
                    <a:ext cx="535723" cy="523220"/>
                  </a:xfrm>
                  <a:prstGeom prst="rect">
                    <a:avLst/>
                  </a:prstGeom>
                  <a:blipFill rotWithShape="1"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TextovéPole 11"/>
                  <p:cNvSpPr txBox="1"/>
                  <p:nvPr/>
                </p:nvSpPr>
                <p:spPr>
                  <a:xfrm>
                    <a:off x="2561156" y="4167109"/>
                    <a:ext cx="55175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𝐁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4" name="TextovéPole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561156" y="4167109"/>
                    <a:ext cx="551753" cy="523220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ovéPole 12"/>
                  <p:cNvSpPr txBox="1"/>
                  <p:nvPr/>
                </p:nvSpPr>
                <p:spPr>
                  <a:xfrm>
                    <a:off x="715840" y="2132858"/>
                    <a:ext cx="503664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7" name="TextovéPole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5840" y="2132858"/>
                    <a:ext cx="503664" cy="523220"/>
                  </a:xfrm>
                  <a:prstGeom prst="rect">
                    <a:avLst/>
                  </a:prstGeom>
                  <a:blipFill rotWithShape="1"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4" name="Oblouk 13"/>
              <p:cNvSpPr/>
              <p:nvPr/>
            </p:nvSpPr>
            <p:spPr>
              <a:xfrm rot="15672133">
                <a:off x="1966188" y="3844469"/>
                <a:ext cx="1142328" cy="1008112"/>
              </a:xfrm>
              <a:prstGeom prst="arc">
                <a:avLst>
                  <a:gd name="adj1" fmla="val 16377606"/>
                  <a:gd name="adj2" fmla="val 20623229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" name="Oblouk 4"/>
            <p:cNvSpPr/>
            <p:nvPr/>
          </p:nvSpPr>
          <p:spPr>
            <a:xfrm rot="7354494">
              <a:off x="311685" y="2122063"/>
              <a:ext cx="1142328" cy="1008112"/>
            </a:xfrm>
            <a:prstGeom prst="arc">
              <a:avLst>
                <a:gd name="adj1" fmla="val 16617090"/>
                <a:gd name="adj2" fmla="val 20786432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599807" y="116632"/>
            <a:ext cx="7572593" cy="93610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Trojúhelník a jeho značení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5079999" y="2398888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sz="2800" b="0" i="0" dirty="0" smtClean="0">
                    <a:latin typeface="+mj-lt"/>
                    <a:ea typeface="Cambria Math"/>
                  </a:rPr>
                  <a:t> . . . úhel alfa</a:t>
                </a:r>
                <a:endParaRPr lang="cs-CZ" sz="2800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9999" y="2398888"/>
                <a:ext cx="2741326" cy="523220"/>
              </a:xfrm>
              <a:prstGeom prst="rect">
                <a:avLst/>
              </a:prstGeom>
              <a:blipFill rotWithShape="1">
                <a:blip r:embed="rId13"/>
                <a:stretch>
                  <a:fillRect t="-10588" b="-341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5059503" y="3195190"/>
                <a:ext cx="29820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 . . .</m:t>
                    </m:r>
                  </m:oMath>
                </a14:m>
                <a:r>
                  <a:rPr lang="cs-CZ" sz="2800" dirty="0" smtClean="0"/>
                  <a:t> úhel beta</a:t>
                </a:r>
                <a:endParaRPr lang="cs-CZ" sz="2800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9503" y="3195190"/>
                <a:ext cx="2982007" cy="523220"/>
              </a:xfrm>
              <a:prstGeom prst="rect">
                <a:avLst/>
              </a:prstGeom>
              <a:blipFill rotWithShape="1"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5079999" y="3928902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sz="2800" i="1" smtClean="0">
                        <a:latin typeface="Cambria Math"/>
                        <a:ea typeface="Cambria Math"/>
                      </a:rPr>
                      <m:t> . . 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. </m:t>
                    </m:r>
                  </m:oMath>
                </a14:m>
                <a:r>
                  <a:rPr lang="cs-CZ" sz="2800" b="0" i="0" dirty="0" smtClean="0">
                    <a:latin typeface="+mj-lt"/>
                    <a:ea typeface="Cambria Math"/>
                  </a:rPr>
                  <a:t>úhel gama</a:t>
                </a:r>
                <a:endParaRPr lang="cs-CZ" sz="2800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9999" y="3928902"/>
                <a:ext cx="2741326" cy="523220"/>
              </a:xfrm>
              <a:prstGeom prst="rect">
                <a:avLst/>
              </a:prstGeom>
              <a:blipFill rotWithShape="1">
                <a:blip r:embed="rId15"/>
                <a:stretch>
                  <a:fillRect t="-10588" b="-341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ovéPole 44"/>
              <p:cNvSpPr txBox="1"/>
              <p:nvPr/>
            </p:nvSpPr>
            <p:spPr>
              <a:xfrm>
                <a:off x="2915816" y="2659833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𝑎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659833"/>
                <a:ext cx="1753152" cy="52322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>
                <a:off x="2602367" y="4683749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𝑐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2367" y="4683749"/>
                <a:ext cx="1753152" cy="52322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/>
              <p:cNvSpPr txBox="1"/>
              <p:nvPr/>
            </p:nvSpPr>
            <p:spPr>
              <a:xfrm>
                <a:off x="949104" y="3147412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𝑏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04" y="3147412"/>
                <a:ext cx="1753152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ovéPole 47"/>
          <p:cNvSpPr txBox="1"/>
          <p:nvPr/>
        </p:nvSpPr>
        <p:spPr>
          <a:xfrm>
            <a:off x="5055467" y="1726297"/>
            <a:ext cx="3247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800" i="0" dirty="0" smtClean="0">
                <a:latin typeface="+mj-lt"/>
                <a:ea typeface="Cambria Math"/>
              </a:rPr>
              <a:t>Vnitřní úhly:</a:t>
            </a:r>
            <a:endParaRPr lang="cs-CZ" sz="2800" dirty="0"/>
          </a:p>
        </p:txBody>
      </p:sp>
      <p:pic>
        <p:nvPicPr>
          <p:cNvPr id="2050" name="Picture 2" descr="C:\Users\spravce\AppData\Local\Microsoft\Windows\Temporary Internet Files\Content.IE5\BL96J1IA\MC900440452[7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076" y="4890864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52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45" grpId="0"/>
      <p:bldP spid="46" grpId="0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49059" y="1268760"/>
            <a:ext cx="8090804" cy="5040560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747094" y="1559747"/>
            <a:ext cx="3384376" cy="307411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49059" y="1196752"/>
            <a:ext cx="4298035" cy="4526285"/>
            <a:chOff x="-1" y="2054955"/>
            <a:chExt cx="3057927" cy="3102237"/>
          </a:xfrm>
        </p:grpSpPr>
        <p:grpSp>
          <p:nvGrpSpPr>
            <p:cNvPr id="5" name="Skupina 4"/>
            <p:cNvGrpSpPr/>
            <p:nvPr/>
          </p:nvGrpSpPr>
          <p:grpSpPr>
            <a:xfrm>
              <a:off x="-1" y="2132858"/>
              <a:ext cx="3057927" cy="3024334"/>
              <a:chOff x="-1" y="2132858"/>
              <a:chExt cx="3057927" cy="3024334"/>
            </a:xfrm>
          </p:grpSpPr>
          <p:sp>
            <p:nvSpPr>
              <p:cNvPr id="7" name="Rovnoramenný trojúhelník 6"/>
              <p:cNvSpPr/>
              <p:nvPr/>
            </p:nvSpPr>
            <p:spPr>
              <a:xfrm rot="20809152">
                <a:off x="215941" y="2367117"/>
                <a:ext cx="2304256" cy="2160240"/>
              </a:xfrm>
              <a:prstGeom prst="triangle">
                <a:avLst>
                  <a:gd name="adj" fmla="val 34410"/>
                </a:avLst>
              </a:prstGeom>
              <a:solidFill>
                <a:srgbClr val="FFC000"/>
              </a:solidFill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Oblouk 7"/>
              <p:cNvSpPr/>
              <p:nvPr/>
            </p:nvSpPr>
            <p:spPr>
              <a:xfrm>
                <a:off x="-1" y="4149080"/>
                <a:ext cx="1142328" cy="1008112"/>
              </a:xfrm>
              <a:prstGeom prst="arc">
                <a:avLst>
                  <a:gd name="adj1" fmla="val 16172709"/>
                  <a:gd name="adj2" fmla="val 21440513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9" name="TextovéPole 8"/>
                  <p:cNvSpPr txBox="1"/>
                  <p:nvPr/>
                </p:nvSpPr>
                <p:spPr>
                  <a:xfrm>
                    <a:off x="571163" y="4265579"/>
                    <a:ext cx="356061" cy="35860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𝛅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9" name="TextovéPole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71163" y="4265579"/>
                    <a:ext cx="356061" cy="358606"/>
                  </a:xfrm>
                  <a:prstGeom prst="rect">
                    <a:avLst/>
                  </a:prstGeom>
                  <a:blipFill rotWithShape="1">
                    <a:blip r:embed="rId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" name="TextovéPole 9"/>
                  <p:cNvSpPr txBox="1"/>
                  <p:nvPr/>
                </p:nvSpPr>
                <p:spPr>
                  <a:xfrm>
                    <a:off x="2173921" y="3936229"/>
                    <a:ext cx="338953" cy="35860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𝜺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0" name="TextovéPole 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173921" y="3936229"/>
                    <a:ext cx="338953" cy="358606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1" name="TextovéPole 10"/>
                  <p:cNvSpPr txBox="1"/>
                  <p:nvPr/>
                </p:nvSpPr>
                <p:spPr>
                  <a:xfrm>
                    <a:off x="629750" y="2626118"/>
                    <a:ext cx="594947" cy="35860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𝝋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1" name="TextovéPole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9750" y="2626118"/>
                    <a:ext cx="594947" cy="358606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2" name="TextovéPole 11"/>
                  <p:cNvSpPr txBox="1"/>
                  <p:nvPr/>
                </p:nvSpPr>
                <p:spPr>
                  <a:xfrm>
                    <a:off x="150571" y="4690329"/>
                    <a:ext cx="391417" cy="35860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𝐃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2" name="TextovéPole 1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50571" y="4690329"/>
                    <a:ext cx="391417" cy="358606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3" name="TextovéPole 12"/>
                  <p:cNvSpPr txBox="1"/>
                  <p:nvPr/>
                </p:nvSpPr>
                <p:spPr>
                  <a:xfrm>
                    <a:off x="2698443" y="4231387"/>
                    <a:ext cx="359483" cy="35860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𝐄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3" name="TextovéPole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698443" y="4231387"/>
                    <a:ext cx="359483" cy="358606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4" name="TextovéPole 13"/>
                  <p:cNvSpPr txBox="1"/>
                  <p:nvPr/>
                </p:nvSpPr>
                <p:spPr>
                  <a:xfrm>
                    <a:off x="715840" y="2132858"/>
                    <a:ext cx="352640" cy="35860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𝐅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14" name="TextovéPole 1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5840" y="2132858"/>
                    <a:ext cx="352640" cy="358606"/>
                  </a:xfrm>
                  <a:prstGeom prst="rect">
                    <a:avLst/>
                  </a:prstGeom>
                  <a:blipFill rotWithShape="1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5" name="Oblouk 14"/>
              <p:cNvSpPr/>
              <p:nvPr/>
            </p:nvSpPr>
            <p:spPr>
              <a:xfrm rot="15672133">
                <a:off x="1966188" y="3844469"/>
                <a:ext cx="1142328" cy="1008112"/>
              </a:xfrm>
              <a:prstGeom prst="arc">
                <a:avLst>
                  <a:gd name="adj1" fmla="val 16377606"/>
                  <a:gd name="adj2" fmla="val 20623229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Oblouk 5"/>
            <p:cNvSpPr/>
            <p:nvPr/>
          </p:nvSpPr>
          <p:spPr>
            <a:xfrm rot="7354494">
              <a:off x="311685" y="2122063"/>
              <a:ext cx="1142328" cy="1008112"/>
            </a:xfrm>
            <a:prstGeom prst="arc">
              <a:avLst>
                <a:gd name="adj1" fmla="val 16617090"/>
                <a:gd name="adj2" fmla="val 20786432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6" name="Obdélník 15"/>
          <p:cNvSpPr/>
          <p:nvPr/>
        </p:nvSpPr>
        <p:spPr>
          <a:xfrm>
            <a:off x="599807" y="116632"/>
            <a:ext cx="7572593" cy="93610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Trojúhelník a jeho značení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5035669" y="2390139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ea typeface="Cambria Math"/>
                      </a:rPr>
                      <m:t>𝛿</m:t>
                    </m:r>
                  </m:oMath>
                </a14:m>
                <a:r>
                  <a:rPr lang="cs-CZ" sz="2800" b="0" i="0" dirty="0" smtClean="0">
                    <a:latin typeface="+mj-lt"/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latin typeface="Cambria Math"/>
                        <a:ea typeface="Cambria Math"/>
                      </a:rPr>
                      <m:t>. . . </m:t>
                    </m:r>
                  </m:oMath>
                </a14:m>
                <a:r>
                  <a:rPr lang="cs-CZ" sz="2800" b="0" i="0" dirty="0" smtClean="0">
                    <a:latin typeface="+mj-lt"/>
                    <a:ea typeface="Cambria Math"/>
                  </a:rPr>
                  <a:t>úhel delta</a:t>
                </a:r>
                <a:endParaRPr lang="cs-CZ" sz="2800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669" y="2390139"/>
                <a:ext cx="2741326" cy="523220"/>
              </a:xfrm>
              <a:prstGeom prst="rect">
                <a:avLst/>
              </a:prstGeom>
              <a:blipFill rotWithShape="1"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5015173" y="3186441"/>
                <a:ext cx="29820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𝜀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 . . .</m:t>
                    </m:r>
                  </m:oMath>
                </a14:m>
                <a:r>
                  <a:rPr lang="cs-CZ" sz="2800" dirty="0" smtClean="0"/>
                  <a:t> úhel epsilon</a:t>
                </a:r>
                <a:endParaRPr lang="cs-CZ" sz="2800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173" y="3186441"/>
                <a:ext cx="2982007" cy="523220"/>
              </a:xfrm>
              <a:prstGeom prst="rect">
                <a:avLst/>
              </a:prstGeom>
              <a:blipFill rotWithShape="1"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5035669" y="3920153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𝜑</m:t>
                    </m:r>
                    <m:r>
                      <a:rPr lang="cs-CZ" sz="2800" i="1" smtClean="0">
                        <a:latin typeface="Cambria Math"/>
                        <a:ea typeface="Cambria Math"/>
                      </a:rPr>
                      <m:t> . . 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. </m:t>
                    </m:r>
                  </m:oMath>
                </a14:m>
                <a:r>
                  <a:rPr lang="cs-CZ" sz="2800" b="0" i="0" dirty="0" smtClean="0">
                    <a:latin typeface="+mj-lt"/>
                    <a:ea typeface="Cambria Math"/>
                  </a:rPr>
                  <a:t>úhel fí</a:t>
                </a:r>
                <a:endParaRPr lang="cs-CZ" sz="2800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669" y="3920153"/>
                <a:ext cx="2741326" cy="523220"/>
              </a:xfrm>
              <a:prstGeom prst="rect">
                <a:avLst/>
              </a:prstGeom>
              <a:blipFill rotWithShape="1"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/>
              <p:cNvSpPr txBox="1"/>
              <p:nvPr/>
            </p:nvSpPr>
            <p:spPr>
              <a:xfrm>
                <a:off x="2915816" y="2659833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𝑑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659833"/>
                <a:ext cx="1753152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ovéPole 20"/>
              <p:cNvSpPr txBox="1"/>
              <p:nvPr/>
            </p:nvSpPr>
            <p:spPr>
              <a:xfrm>
                <a:off x="2602367" y="4683749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𝑓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2367" y="4683749"/>
                <a:ext cx="1753152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949104" y="3147412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𝑒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104" y="3147412"/>
                <a:ext cx="1753152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4965456" y="1756270"/>
            <a:ext cx="3247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800" i="0" dirty="0" smtClean="0">
                <a:latin typeface="+mj-lt"/>
                <a:ea typeface="Cambria Math"/>
              </a:rPr>
              <a:t>Vnitřní úhly:</a:t>
            </a:r>
            <a:endParaRPr lang="cs-CZ" sz="2800" dirty="0"/>
          </a:p>
        </p:txBody>
      </p:sp>
      <p:pic>
        <p:nvPicPr>
          <p:cNvPr id="24" name="Picture 2" descr="C:\Users\spravce\AppData\Local\Microsoft\Windows\Temporary Internet Files\Content.IE5\BL96J1IA\MC900440452[7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963" y="4808637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3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41637" y="1628800"/>
            <a:ext cx="8090804" cy="3888432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2" name="Zaoblený obdélník 51"/>
          <p:cNvSpPr/>
          <p:nvPr/>
        </p:nvSpPr>
        <p:spPr>
          <a:xfrm>
            <a:off x="4716016" y="1835559"/>
            <a:ext cx="3078767" cy="3115387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599807" y="1518290"/>
            <a:ext cx="4037632" cy="3834250"/>
            <a:chOff x="-1" y="2054955"/>
            <a:chExt cx="3112910" cy="3158594"/>
          </a:xfrm>
        </p:grpSpPr>
        <p:grpSp>
          <p:nvGrpSpPr>
            <p:cNvPr id="7" name="Skupina 6"/>
            <p:cNvGrpSpPr/>
            <p:nvPr/>
          </p:nvGrpSpPr>
          <p:grpSpPr>
            <a:xfrm>
              <a:off x="-1" y="2132858"/>
              <a:ext cx="3112910" cy="3080691"/>
              <a:chOff x="-1" y="2132858"/>
              <a:chExt cx="3112910" cy="3080691"/>
            </a:xfrm>
          </p:grpSpPr>
          <p:sp>
            <p:nvSpPr>
              <p:cNvPr id="9" name="Rovnoramenný trojúhelník 8"/>
              <p:cNvSpPr/>
              <p:nvPr/>
            </p:nvSpPr>
            <p:spPr>
              <a:xfrm rot="20809152">
                <a:off x="215941" y="2367117"/>
                <a:ext cx="2304256" cy="2160240"/>
              </a:xfrm>
              <a:prstGeom prst="triangle">
                <a:avLst>
                  <a:gd name="adj" fmla="val 34410"/>
                </a:avLst>
              </a:prstGeom>
              <a:gradFill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0"/>
              </a:gradFill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Oblouk 9"/>
              <p:cNvSpPr/>
              <p:nvPr/>
            </p:nvSpPr>
            <p:spPr>
              <a:xfrm>
                <a:off x="-1" y="4149080"/>
                <a:ext cx="1142328" cy="1008112"/>
              </a:xfrm>
              <a:prstGeom prst="arc">
                <a:avLst>
                  <a:gd name="adj1" fmla="val 16172709"/>
                  <a:gd name="adj2" fmla="val 21440513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ovéPole 10"/>
                  <p:cNvSpPr txBox="1"/>
                  <p:nvPr/>
                </p:nvSpPr>
                <p:spPr>
                  <a:xfrm>
                    <a:off x="457743" y="4176599"/>
                    <a:ext cx="517770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12" name="TextovéPole 1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57743" y="4176599"/>
                    <a:ext cx="517770" cy="523220"/>
                  </a:xfrm>
                  <a:prstGeom prst="rect">
                    <a:avLst/>
                  </a:prstGeom>
                  <a:blipFill rotWithShape="1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TextovéPole 11"/>
                  <p:cNvSpPr txBox="1"/>
                  <p:nvPr/>
                </p:nvSpPr>
                <p:spPr>
                  <a:xfrm>
                    <a:off x="2041919" y="3825305"/>
                    <a:ext cx="511679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𝛃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15" name="TextovéPole 1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41919" y="3825305"/>
                    <a:ext cx="511679" cy="523220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ovéPole 12"/>
                  <p:cNvSpPr txBox="1"/>
                  <p:nvPr/>
                </p:nvSpPr>
                <p:spPr>
                  <a:xfrm>
                    <a:off x="624557" y="2564904"/>
                    <a:ext cx="594947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𝛄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17" name="TextovéPole 1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4557" y="2564904"/>
                    <a:ext cx="594947" cy="523220"/>
                  </a:xfrm>
                  <a:prstGeom prst="rect">
                    <a:avLst/>
                  </a:prstGeom>
                  <a:blipFill rotWithShape="1"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" name="TextovéPole 13"/>
                  <p:cNvSpPr txBox="1"/>
                  <p:nvPr/>
                </p:nvSpPr>
                <p:spPr>
                  <a:xfrm>
                    <a:off x="150571" y="4690329"/>
                    <a:ext cx="53572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𝐀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1" name="TextovéPole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50571" y="4690329"/>
                    <a:ext cx="535723" cy="523220"/>
                  </a:xfrm>
                  <a:prstGeom prst="rect">
                    <a:avLst/>
                  </a:prstGeom>
                  <a:blipFill rotWithShape="1"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ovéPole 14"/>
                  <p:cNvSpPr txBox="1"/>
                  <p:nvPr/>
                </p:nvSpPr>
                <p:spPr>
                  <a:xfrm>
                    <a:off x="2561156" y="4167109"/>
                    <a:ext cx="55175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𝐁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4" name="TextovéPole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561156" y="4167109"/>
                    <a:ext cx="551753" cy="523220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6" name="TextovéPole 15"/>
                  <p:cNvSpPr txBox="1"/>
                  <p:nvPr/>
                </p:nvSpPr>
                <p:spPr>
                  <a:xfrm>
                    <a:off x="715840" y="2132858"/>
                    <a:ext cx="503664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7" name="TextovéPole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5840" y="2132858"/>
                    <a:ext cx="503664" cy="523220"/>
                  </a:xfrm>
                  <a:prstGeom prst="rect">
                    <a:avLst/>
                  </a:prstGeom>
                  <a:blipFill rotWithShape="1"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7" name="Oblouk 16"/>
              <p:cNvSpPr/>
              <p:nvPr/>
            </p:nvSpPr>
            <p:spPr>
              <a:xfrm rot="15672133">
                <a:off x="1966188" y="3844469"/>
                <a:ext cx="1142328" cy="1008112"/>
              </a:xfrm>
              <a:prstGeom prst="arc">
                <a:avLst>
                  <a:gd name="adj1" fmla="val 16172709"/>
                  <a:gd name="adj2" fmla="val 20623229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8" name="Oblouk 7"/>
            <p:cNvSpPr/>
            <p:nvPr/>
          </p:nvSpPr>
          <p:spPr>
            <a:xfrm rot="7354494">
              <a:off x="311685" y="2122063"/>
              <a:ext cx="1142328" cy="1008112"/>
            </a:xfrm>
            <a:prstGeom prst="arc">
              <a:avLst>
                <a:gd name="adj1" fmla="val 16621727"/>
                <a:gd name="adj2" fmla="val 2092065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4" name="Obdélník 43"/>
          <p:cNvSpPr/>
          <p:nvPr/>
        </p:nvSpPr>
        <p:spPr>
          <a:xfrm>
            <a:off x="1045205" y="260648"/>
            <a:ext cx="2997779" cy="10801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Trojúhelník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4797004" y="260648"/>
            <a:ext cx="2997779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Ostroúhlý</a:t>
            </a:r>
            <a:endParaRPr lang="cs-CZ" sz="2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>
                <a:off x="5315986" y="2057172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5986" y="2057172"/>
                <a:ext cx="1753152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/>
              <p:cNvSpPr txBox="1"/>
              <p:nvPr/>
            </p:nvSpPr>
            <p:spPr>
              <a:xfrm>
                <a:off x="5291330" y="2994077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330" y="2994077"/>
                <a:ext cx="1753152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" name="TextovéPole 47"/>
              <p:cNvSpPr txBox="1"/>
              <p:nvPr/>
            </p:nvSpPr>
            <p:spPr>
              <a:xfrm>
                <a:off x="5342006" y="3999161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006" y="3999161"/>
                <a:ext cx="1753152" cy="52322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Obdélník 48"/>
          <p:cNvSpPr/>
          <p:nvPr/>
        </p:nvSpPr>
        <p:spPr>
          <a:xfrm>
            <a:off x="467207" y="5661248"/>
            <a:ext cx="8065234" cy="100811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Ostroúhlý trojúhelník má všechny 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vnitřní </a:t>
            </a:r>
            <a:r>
              <a:rPr lang="cs-CZ" sz="2800" dirty="0">
                <a:solidFill>
                  <a:schemeClr val="tx1"/>
                </a:solidFill>
              </a:rPr>
              <a:t>úhly </a:t>
            </a:r>
            <a:r>
              <a:rPr lang="cs-CZ" sz="2800" dirty="0" smtClean="0">
                <a:solidFill>
                  <a:schemeClr val="tx1"/>
                </a:solidFill>
              </a:rPr>
              <a:t>ostré.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HGW68T4R\MC900438000CAJ5R00D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20" y="2160008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ovéPole 50"/>
          <p:cNvSpPr txBox="1"/>
          <p:nvPr/>
        </p:nvSpPr>
        <p:spPr>
          <a:xfrm>
            <a:off x="4042984" y="4930892"/>
            <a:ext cx="48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800" i="0" dirty="0" smtClean="0">
                <a:latin typeface="+mj-lt"/>
                <a:ea typeface="Cambria Math"/>
              </a:rPr>
              <a:t>O</a:t>
            </a:r>
            <a:r>
              <a:rPr lang="cs-CZ" sz="2800" b="0" i="0" dirty="0" smtClean="0">
                <a:latin typeface="+mj-lt"/>
                <a:ea typeface="Cambria Math"/>
              </a:rPr>
              <a:t>strý úhel je mezi 0° a 90°.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3869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7" grpId="0"/>
      <p:bldP spid="48" grpId="0"/>
      <p:bldP spid="49" grpId="0" animBg="1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Zaoblený obdélník 43"/>
          <p:cNvSpPr/>
          <p:nvPr/>
        </p:nvSpPr>
        <p:spPr>
          <a:xfrm>
            <a:off x="473882" y="1293364"/>
            <a:ext cx="8090804" cy="4367883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8" name="Zaoblený obdélník 67"/>
          <p:cNvSpPr/>
          <p:nvPr/>
        </p:nvSpPr>
        <p:spPr>
          <a:xfrm>
            <a:off x="5345300" y="1524584"/>
            <a:ext cx="2888829" cy="3317148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871633" y="116632"/>
            <a:ext cx="2997779" cy="10801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Trojúhelník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4797004" y="116632"/>
            <a:ext cx="2997779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Pravoúhlý</a:t>
            </a:r>
            <a:endParaRPr lang="cs-CZ" sz="2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ovéPole 58"/>
              <p:cNvSpPr txBox="1"/>
              <p:nvPr/>
            </p:nvSpPr>
            <p:spPr>
              <a:xfrm>
                <a:off x="5755333" y="1812376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333" y="1812376"/>
                <a:ext cx="1753152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ovéPole 59"/>
              <p:cNvSpPr txBox="1"/>
              <p:nvPr/>
            </p:nvSpPr>
            <p:spPr>
              <a:xfrm>
                <a:off x="5755333" y="2812334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333" y="2812334"/>
                <a:ext cx="1753152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1" name="TextovéPole 60"/>
              <p:cNvSpPr txBox="1"/>
              <p:nvPr/>
            </p:nvSpPr>
            <p:spPr>
              <a:xfrm>
                <a:off x="5858664" y="3796525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𝜸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𝟗𝟎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800" b="1" dirty="0"/>
              </a:p>
            </p:txBody>
          </p:sp>
        </mc:Choice>
        <mc:Fallback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664" y="3796525"/>
                <a:ext cx="1753152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Obdélník 61"/>
          <p:cNvSpPr/>
          <p:nvPr/>
        </p:nvSpPr>
        <p:spPr>
          <a:xfrm>
            <a:off x="473882" y="5805264"/>
            <a:ext cx="8065234" cy="91970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Pravoúhlý trojúhelník má právě </a:t>
            </a:r>
            <a:r>
              <a:rPr lang="cs-CZ" sz="2800" dirty="0">
                <a:solidFill>
                  <a:schemeClr val="tx1"/>
                </a:solidFill>
              </a:rPr>
              <a:t>jeden </a:t>
            </a:r>
            <a:r>
              <a:rPr lang="cs-CZ" sz="2800" dirty="0" smtClean="0">
                <a:solidFill>
                  <a:schemeClr val="tx1"/>
                </a:solidFill>
              </a:rPr>
              <a:t>vnitřní úhel pravý</a:t>
            </a:r>
            <a:r>
              <a:rPr lang="cs-CZ" sz="2800" dirty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3" name="Picture 2" descr="C:\Users\spravce\AppData\Local\Microsoft\Windows\Temporary Internet Files\Content.IE5\HGW68T4R\MC900438000CAJ5R00D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70055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Skupina 17"/>
          <p:cNvGrpSpPr/>
          <p:nvPr/>
        </p:nvGrpSpPr>
        <p:grpSpPr>
          <a:xfrm>
            <a:off x="1168150" y="1293365"/>
            <a:ext cx="4194592" cy="4039856"/>
            <a:chOff x="3028728" y="2189109"/>
            <a:chExt cx="2933534" cy="3104472"/>
          </a:xfrm>
        </p:grpSpPr>
        <p:sp>
          <p:nvSpPr>
            <p:cNvPr id="19" name="Pravoúhlý trojúhelník 18"/>
            <p:cNvSpPr/>
            <p:nvPr/>
          </p:nvSpPr>
          <p:spPr>
            <a:xfrm>
              <a:off x="3599892" y="2493904"/>
              <a:ext cx="2016224" cy="2243917"/>
            </a:xfrm>
            <a:prstGeom prst="rtTriangl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/>
                <p:cNvSpPr txBox="1"/>
                <p:nvPr/>
              </p:nvSpPr>
              <p:spPr>
                <a:xfrm>
                  <a:off x="3524072" y="2708920"/>
                  <a:ext cx="51167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1" smtClean="0">
                            <a:latin typeface="Cambria Math"/>
                            <a:ea typeface="Cambria Math"/>
                          </a:rPr>
                          <m:t>𝛃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4072" y="2708920"/>
                  <a:ext cx="511679" cy="523220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ovéPole 20"/>
                <p:cNvSpPr txBox="1"/>
                <p:nvPr/>
              </p:nvSpPr>
              <p:spPr>
                <a:xfrm>
                  <a:off x="3433431" y="4312897"/>
                  <a:ext cx="64807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1" smtClean="0">
                            <a:latin typeface="Cambria Math"/>
                            <a:ea typeface="Cambria Math"/>
                          </a:rPr>
                          <m:t>𝛄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>
            <p:sp>
              <p:nvSpPr>
                <p:cNvPr id="21" name="TextovéPole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33431" y="4312897"/>
                  <a:ext cx="648072" cy="523220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/>
                <p:cNvSpPr txBox="1"/>
                <p:nvPr/>
              </p:nvSpPr>
              <p:spPr>
                <a:xfrm>
                  <a:off x="4940436" y="4285433"/>
                  <a:ext cx="517770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0" smtClean="0">
                            <a:latin typeface="Cambria Math"/>
                            <a:ea typeface="Cambria Math"/>
                          </a:rPr>
                          <m:t>𝛂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 xmlns="">
            <p:sp>
              <p:nvSpPr>
                <p:cNvPr id="19" name="TextovéPole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40436" y="4285433"/>
                  <a:ext cx="517770" cy="523220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/>
                <p:cNvSpPr txBox="1"/>
                <p:nvPr/>
              </p:nvSpPr>
              <p:spPr>
                <a:xfrm>
                  <a:off x="5414341" y="4737821"/>
                  <a:ext cx="535723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0" smtClean="0">
                            <a:latin typeface="Cambria Math"/>
                            <a:ea typeface="Cambria Math"/>
                          </a:rPr>
                          <m:t>𝐀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 xmlns="">
            <p:sp>
              <p:nvSpPr>
                <p:cNvPr id="22" name="TextovéPole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14341" y="4737821"/>
                  <a:ext cx="535723" cy="523220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/>
                <p:cNvSpPr txBox="1"/>
                <p:nvPr/>
              </p:nvSpPr>
              <p:spPr>
                <a:xfrm>
                  <a:off x="3122837" y="2189109"/>
                  <a:ext cx="551753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0" smtClean="0">
                            <a:latin typeface="Cambria Math"/>
                          </a:rPr>
                          <m:t>𝐁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 xmlns="">
            <p:sp>
              <p:nvSpPr>
                <p:cNvPr id="25" name="TextovéPole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22837" y="2189109"/>
                  <a:ext cx="551753" cy="523220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/>
                <p:cNvSpPr txBox="1"/>
                <p:nvPr/>
              </p:nvSpPr>
              <p:spPr>
                <a:xfrm>
                  <a:off x="3276248" y="4690329"/>
                  <a:ext cx="503664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1" i="0" smtClean="0">
                            <a:latin typeface="Cambria Math"/>
                          </a:rPr>
                          <m:t>𝐂</m:t>
                        </m:r>
                      </m:oMath>
                    </m:oMathPara>
                  </a14:m>
                  <a:endParaRPr lang="cs-CZ" sz="2800" b="1" dirty="0"/>
                </a:p>
              </p:txBody>
            </p:sp>
          </mc:Choice>
          <mc:Fallback xmlns="">
            <p:sp>
              <p:nvSpPr>
                <p:cNvPr id="28" name="TextovéPole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76248" y="4690329"/>
                  <a:ext cx="503664" cy="523220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6" name="Oblouk 25"/>
            <p:cNvSpPr/>
            <p:nvPr/>
          </p:nvSpPr>
          <p:spPr>
            <a:xfrm>
              <a:off x="3028728" y="4276170"/>
              <a:ext cx="1142328" cy="1008112"/>
            </a:xfrm>
            <a:prstGeom prst="arc">
              <a:avLst>
                <a:gd name="adj1" fmla="val 16172709"/>
                <a:gd name="adj2" fmla="val 21440513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blouk 26"/>
            <p:cNvSpPr/>
            <p:nvPr/>
          </p:nvSpPr>
          <p:spPr>
            <a:xfrm rot="16043583">
              <a:off x="4887042" y="4218361"/>
              <a:ext cx="1142328" cy="1008112"/>
            </a:xfrm>
            <a:prstGeom prst="arc">
              <a:avLst>
                <a:gd name="adj1" fmla="val 16172709"/>
                <a:gd name="adj2" fmla="val 19791103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louk 27"/>
            <p:cNvSpPr/>
            <p:nvPr/>
          </p:nvSpPr>
          <p:spPr>
            <a:xfrm rot="7429498">
              <a:off x="3228594" y="2356730"/>
              <a:ext cx="1142328" cy="1008112"/>
            </a:xfrm>
            <a:prstGeom prst="arc">
              <a:avLst>
                <a:gd name="adj1" fmla="val 16215849"/>
                <a:gd name="adj2" fmla="val 20884564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4" name="TextovéPole 63"/>
          <p:cNvSpPr txBox="1"/>
          <p:nvPr/>
        </p:nvSpPr>
        <p:spPr>
          <a:xfrm>
            <a:off x="645497" y="2984969"/>
            <a:ext cx="175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400" dirty="0" smtClean="0"/>
              <a:t>odvěsna</a:t>
            </a:r>
            <a:endParaRPr lang="cs-CZ" sz="24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2518678" y="4657808"/>
            <a:ext cx="175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400" dirty="0" smtClean="0"/>
              <a:t>odvěsna</a:t>
            </a:r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 rot="2640000">
            <a:off x="2884047" y="2854363"/>
            <a:ext cx="175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400" dirty="0" smtClean="0"/>
              <a:t>přepona</a:t>
            </a:r>
            <a:endParaRPr lang="cs-CZ" sz="24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517200" y="5094139"/>
            <a:ext cx="48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800" i="0" dirty="0" smtClean="0">
                <a:latin typeface="+mj-lt"/>
                <a:ea typeface="Cambria Math"/>
              </a:rPr>
              <a:t>Pravý</a:t>
            </a:r>
            <a:r>
              <a:rPr lang="cs-CZ" sz="2800" b="0" i="0" dirty="0" smtClean="0">
                <a:latin typeface="+mj-lt"/>
                <a:ea typeface="Cambria Math"/>
              </a:rPr>
              <a:t> úhel je roven 90°.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8190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/>
      <p:bldP spid="60" grpId="0"/>
      <p:bldP spid="61" grpId="0"/>
      <p:bldP spid="62" grpId="0" animBg="1"/>
      <p:bldP spid="64" grpId="0"/>
      <p:bldP spid="65" grpId="0"/>
      <p:bldP spid="66" grpId="0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Zaoblený obdélník 43"/>
          <p:cNvSpPr/>
          <p:nvPr/>
        </p:nvSpPr>
        <p:spPr>
          <a:xfrm>
            <a:off x="441637" y="1506411"/>
            <a:ext cx="8090804" cy="4010821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5" name="Zaoblený obdélník 64"/>
          <p:cNvSpPr/>
          <p:nvPr/>
        </p:nvSpPr>
        <p:spPr>
          <a:xfrm>
            <a:off x="4410406" y="1830327"/>
            <a:ext cx="3689985" cy="2822799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1045205" y="260648"/>
            <a:ext cx="2997779" cy="10801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Trojúhelník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4797004" y="260648"/>
            <a:ext cx="2997779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Tupoúhlý</a:t>
            </a:r>
            <a:endParaRPr lang="cs-CZ" sz="2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ovéPole 58"/>
              <p:cNvSpPr txBox="1"/>
              <p:nvPr/>
            </p:nvSpPr>
            <p:spPr>
              <a:xfrm>
                <a:off x="4957811" y="1975936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811" y="1975936"/>
                <a:ext cx="1753152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ovéPole 59"/>
              <p:cNvSpPr txBox="1"/>
              <p:nvPr/>
            </p:nvSpPr>
            <p:spPr>
              <a:xfrm>
                <a:off x="4969891" y="3002225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𝟗𝟎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800" b="1" dirty="0"/>
              </a:p>
            </p:txBody>
          </p:sp>
        </mc:Choice>
        <mc:Fallback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891" y="3002225"/>
                <a:ext cx="1753152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1" name="TextovéPole 60"/>
              <p:cNvSpPr txBox="1"/>
              <p:nvPr/>
            </p:nvSpPr>
            <p:spPr>
              <a:xfrm>
                <a:off x="4986287" y="3990148"/>
                <a:ext cx="1753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i="1" smtClean="0">
                          <a:latin typeface="Cambria Math"/>
                          <a:ea typeface="Cambria Math"/>
                        </a:rPr>
                        <m:t>&lt;90°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6287" y="3990148"/>
                <a:ext cx="1753152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Obdélník 61"/>
          <p:cNvSpPr/>
          <p:nvPr/>
        </p:nvSpPr>
        <p:spPr>
          <a:xfrm>
            <a:off x="467207" y="5661248"/>
            <a:ext cx="8065234" cy="100811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Tupoúhlý trojúhelník má právě </a:t>
            </a:r>
            <a:r>
              <a:rPr lang="cs-CZ" sz="2800" dirty="0">
                <a:solidFill>
                  <a:schemeClr val="tx1"/>
                </a:solidFill>
              </a:rPr>
              <a:t>jeden </a:t>
            </a:r>
            <a:r>
              <a:rPr lang="cs-CZ" sz="2800" dirty="0" smtClean="0">
                <a:solidFill>
                  <a:schemeClr val="tx1"/>
                </a:solidFill>
              </a:rPr>
              <a:t>úhel tupý</a:t>
            </a:r>
            <a:r>
              <a:rPr lang="cs-CZ" sz="2800" dirty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3" name="Picture 2" descr="C:\Users\spravce\AppData\Local\Microsoft\Windows\Temporary Internet Files\Content.IE5\HGW68T4R\MC900438000CAJ5R00D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051" y="240664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Skupina 28"/>
          <p:cNvGrpSpPr/>
          <p:nvPr/>
        </p:nvGrpSpPr>
        <p:grpSpPr>
          <a:xfrm>
            <a:off x="423381" y="1614712"/>
            <a:ext cx="4032617" cy="4445758"/>
            <a:chOff x="6228184" y="2181122"/>
            <a:chExt cx="2908861" cy="3381067"/>
          </a:xfrm>
        </p:grpSpPr>
        <p:grpSp>
          <p:nvGrpSpPr>
            <p:cNvPr id="30" name="Skupina 29"/>
            <p:cNvGrpSpPr/>
            <p:nvPr/>
          </p:nvGrpSpPr>
          <p:grpSpPr>
            <a:xfrm>
              <a:off x="6228184" y="2181122"/>
              <a:ext cx="2804372" cy="3381067"/>
              <a:chOff x="6228184" y="2181122"/>
              <a:chExt cx="2804372" cy="3381067"/>
            </a:xfrm>
          </p:grpSpPr>
          <p:sp>
            <p:nvSpPr>
              <p:cNvPr id="32" name="Rovnoramenný trojúhelník 31"/>
              <p:cNvSpPr/>
              <p:nvPr/>
            </p:nvSpPr>
            <p:spPr>
              <a:xfrm rot="7877479">
                <a:off x="6237167" y="3440921"/>
                <a:ext cx="3294401" cy="948136"/>
              </a:xfrm>
              <a:prstGeom prst="triangle">
                <a:avLst>
                  <a:gd name="adj" fmla="val 50472"/>
                </a:avLst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33" name="TextovéPole 32"/>
                  <p:cNvSpPr txBox="1"/>
                  <p:nvPr/>
                </p:nvSpPr>
                <p:spPr>
                  <a:xfrm>
                    <a:off x="6684542" y="4232689"/>
                    <a:ext cx="517770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>
              <p:sp>
                <p:nvSpPr>
                  <p:cNvPr id="33" name="TextovéPole 3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84542" y="4232689"/>
                    <a:ext cx="517770" cy="523220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ovéPole 33"/>
                  <p:cNvSpPr txBox="1"/>
                  <p:nvPr/>
                </p:nvSpPr>
                <p:spPr>
                  <a:xfrm>
                    <a:off x="7835044" y="3786181"/>
                    <a:ext cx="517770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𝛃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16" name="TextovéPole 1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35044" y="3786181"/>
                    <a:ext cx="517770" cy="523220"/>
                  </a:xfrm>
                  <a:prstGeom prst="rect">
                    <a:avLst/>
                  </a:prstGeom>
                  <a:blipFill rotWithShape="1">
                    <a:blip r:embed="rId2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5" name="TextovéPole 34"/>
                  <p:cNvSpPr txBox="1"/>
                  <p:nvPr/>
                </p:nvSpPr>
                <p:spPr>
                  <a:xfrm>
                    <a:off x="7996230" y="2594562"/>
                    <a:ext cx="749227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1" smtClean="0">
                              <a:latin typeface="Cambria Math"/>
                              <a:ea typeface="Cambria Math"/>
                            </a:rPr>
                            <m:t>𝛄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0" name="TextovéPole 1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996230" y="2594562"/>
                    <a:ext cx="749227" cy="523220"/>
                  </a:xfrm>
                  <a:prstGeom prst="rect">
                    <a:avLst/>
                  </a:prstGeom>
                  <a:blipFill rotWithShape="1">
                    <a:blip r:embed="rId2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ovéPole 35"/>
                  <p:cNvSpPr txBox="1"/>
                  <p:nvPr/>
                </p:nvSpPr>
                <p:spPr>
                  <a:xfrm>
                    <a:off x="6263625" y="4737821"/>
                    <a:ext cx="53572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  <a:ea typeface="Cambria Math"/>
                            </a:rPr>
                            <m:t>𝐀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3" name="TextovéPole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63625" y="4737821"/>
                    <a:ext cx="535723" cy="523220"/>
                  </a:xfrm>
                  <a:prstGeom prst="rect">
                    <a:avLst/>
                  </a:prstGeom>
                  <a:blipFill rotWithShape="1"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TextovéPole 36"/>
                  <p:cNvSpPr txBox="1"/>
                  <p:nvPr/>
                </p:nvSpPr>
                <p:spPr>
                  <a:xfrm>
                    <a:off x="8094966" y="4126401"/>
                    <a:ext cx="551753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𝐁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6" name="TextovéPole 2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94966" y="4126401"/>
                    <a:ext cx="551753" cy="523220"/>
                  </a:xfrm>
                  <a:prstGeom prst="rect">
                    <a:avLst/>
                  </a:prstGeom>
                  <a:blipFill rotWithShape="1">
                    <a:blip r:embed="rId2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8" name="TextovéPole 37"/>
                  <p:cNvSpPr txBox="1"/>
                  <p:nvPr/>
                </p:nvSpPr>
                <p:spPr>
                  <a:xfrm>
                    <a:off x="8528892" y="2181122"/>
                    <a:ext cx="503664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800" b="1" i="0" smtClean="0">
                              <a:latin typeface="Cambria Math"/>
                            </a:rPr>
                            <m:t>𝐂</m:t>
                          </m:r>
                        </m:oMath>
                      </m:oMathPara>
                    </a14:m>
                    <a:endParaRPr lang="cs-CZ" sz="2800" b="1" dirty="0"/>
                  </a:p>
                </p:txBody>
              </p:sp>
            </mc:Choice>
            <mc:Fallback xmlns="">
              <p:sp>
                <p:nvSpPr>
                  <p:cNvPr id="29" name="TextovéPole 2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28892" y="2181122"/>
                    <a:ext cx="503664" cy="523220"/>
                  </a:xfrm>
                  <a:prstGeom prst="rect">
                    <a:avLst/>
                  </a:prstGeom>
                  <a:blipFill rotWithShape="1">
                    <a:blip r:embed="rId2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39" name="Oblouk 38"/>
              <p:cNvSpPr/>
              <p:nvPr/>
            </p:nvSpPr>
            <p:spPr>
              <a:xfrm>
                <a:off x="6228184" y="4193843"/>
                <a:ext cx="1142328" cy="1008112"/>
              </a:xfrm>
              <a:prstGeom prst="arc">
                <a:avLst>
                  <a:gd name="adj1" fmla="val 17568289"/>
                  <a:gd name="adj2" fmla="val 20745036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Oblouk 39"/>
              <p:cNvSpPr/>
              <p:nvPr/>
            </p:nvSpPr>
            <p:spPr>
              <a:xfrm rot="16467614">
                <a:off x="7683950" y="3772113"/>
                <a:ext cx="1142328" cy="1008112"/>
              </a:xfrm>
              <a:prstGeom prst="arc">
                <a:avLst>
                  <a:gd name="adj1" fmla="val 15176830"/>
                  <a:gd name="adj2" fmla="val 274181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1" name="Oblouk 30"/>
            <p:cNvSpPr/>
            <p:nvPr/>
          </p:nvSpPr>
          <p:spPr>
            <a:xfrm rot="9210515">
              <a:off x="7994717" y="2251080"/>
              <a:ext cx="1142328" cy="1008112"/>
            </a:xfrm>
            <a:prstGeom prst="arc">
              <a:avLst>
                <a:gd name="adj1" fmla="val 18831714"/>
                <a:gd name="adj2" fmla="val 199846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4" name="TextovéPole 63"/>
          <p:cNvSpPr txBox="1"/>
          <p:nvPr/>
        </p:nvSpPr>
        <p:spPr>
          <a:xfrm>
            <a:off x="3733289" y="4911547"/>
            <a:ext cx="48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/>
            <a:r>
              <a:rPr lang="cs-CZ" sz="2800" i="0" dirty="0" smtClean="0">
                <a:latin typeface="+mj-lt"/>
                <a:ea typeface="Cambria Math"/>
              </a:rPr>
              <a:t>Tup</a:t>
            </a:r>
            <a:r>
              <a:rPr lang="cs-CZ" sz="2800" b="0" i="0" dirty="0" smtClean="0">
                <a:latin typeface="+mj-lt"/>
                <a:ea typeface="Cambria Math"/>
              </a:rPr>
              <a:t>ý úhel je mezi 90° a 180°.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5566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/>
      <p:bldP spid="60" grpId="0"/>
      <p:bldP spid="61" grpId="0"/>
      <p:bldP spid="62" grpId="0" animBg="1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249288" y="97174"/>
            <a:ext cx="8715200" cy="6644194"/>
          </a:xfrm>
          <a:prstGeom prst="roundRect">
            <a:avLst>
              <a:gd name="adj" fmla="val 362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67544" y="215874"/>
            <a:ext cx="8076068" cy="620837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Příklady na samostatné procvičení</a:t>
            </a:r>
            <a:r>
              <a:rPr lang="cs-CZ" sz="2800" b="1" dirty="0" smtClean="0">
                <a:solidFill>
                  <a:schemeClr val="tx1"/>
                </a:solidFill>
              </a:rPr>
              <a:t>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83874" y="980728"/>
            <a:ext cx="8446028" cy="726050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1</a:t>
            </a:r>
            <a:r>
              <a:rPr lang="cs-CZ" sz="2800" b="1" dirty="0">
                <a:solidFill>
                  <a:schemeClr val="tx1"/>
                </a:solidFill>
              </a:rPr>
              <a:t>)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Rozhodněte, jaký trojúhelník je na obrázku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74442" y="1706778"/>
            <a:ext cx="8446029" cy="489057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Pravoúhlý trojúhelník 1"/>
          <p:cNvSpPr/>
          <p:nvPr/>
        </p:nvSpPr>
        <p:spPr>
          <a:xfrm>
            <a:off x="721892" y="4609915"/>
            <a:ext cx="1512168" cy="1584176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ravoúhlý trojúhelník 3"/>
          <p:cNvSpPr/>
          <p:nvPr/>
        </p:nvSpPr>
        <p:spPr>
          <a:xfrm rot="5400000">
            <a:off x="575668" y="2170336"/>
            <a:ext cx="1872208" cy="1584176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ravoúhlý trojúhelník 19"/>
          <p:cNvSpPr/>
          <p:nvPr/>
        </p:nvSpPr>
        <p:spPr>
          <a:xfrm flipH="1">
            <a:off x="6929164" y="3922812"/>
            <a:ext cx="1512168" cy="217048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 rot="926756">
            <a:off x="2123728" y="1899551"/>
            <a:ext cx="1800200" cy="2125745"/>
          </a:xfrm>
          <a:prstGeom prst="triangle">
            <a:avLst>
              <a:gd name="adj" fmla="val 42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 rot="17715718">
            <a:off x="6210318" y="1473497"/>
            <a:ext cx="1800200" cy="2125745"/>
          </a:xfrm>
          <a:prstGeom prst="triangle">
            <a:avLst>
              <a:gd name="adj" fmla="val 42945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 rot="18370694">
            <a:off x="4413091" y="3446247"/>
            <a:ext cx="1800200" cy="2125745"/>
          </a:xfrm>
          <a:prstGeom prst="triangle">
            <a:avLst>
              <a:gd name="adj" fmla="val 4294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 rot="1504205">
            <a:off x="3601703" y="2753160"/>
            <a:ext cx="4326726" cy="739135"/>
          </a:xfrm>
          <a:prstGeom prst="triangle">
            <a:avLst>
              <a:gd name="adj" fmla="val 38794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 rot="12371787">
            <a:off x="759737" y="4941160"/>
            <a:ext cx="4326726" cy="739135"/>
          </a:xfrm>
          <a:prstGeom prst="triangle">
            <a:avLst>
              <a:gd name="adj" fmla="val 3879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374442" y="370653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A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442" y="3706531"/>
                <a:ext cx="516487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324753" y="1856733"/>
                <a:ext cx="4940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C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53" y="1856733"/>
                <a:ext cx="494046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/>
              <p:cNvSpPr txBox="1"/>
              <p:nvPr/>
            </p:nvSpPr>
            <p:spPr>
              <a:xfrm>
                <a:off x="2195736" y="1844624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B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1844624"/>
                <a:ext cx="51648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ovéPole 26"/>
              <p:cNvSpPr txBox="1"/>
              <p:nvPr/>
            </p:nvSpPr>
            <p:spPr>
              <a:xfrm>
                <a:off x="1511771" y="3342486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E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1771" y="3342486"/>
                <a:ext cx="51648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/>
          <p:cNvSpPr txBox="1"/>
          <p:nvPr/>
        </p:nvSpPr>
        <p:spPr>
          <a:xfrm>
            <a:off x="3625446" y="4120541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cs-CZ" sz="2800" b="0" i="0" dirty="0" smtClean="0">
                <a:latin typeface="+mj-lt"/>
                <a:ea typeface="Cambria Math"/>
              </a:rPr>
              <a:t>F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3096135" y="1706778"/>
                <a:ext cx="52931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D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135" y="1706778"/>
                <a:ext cx="52931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/>
              <p:cNvSpPr txBox="1"/>
              <p:nvPr/>
            </p:nvSpPr>
            <p:spPr>
              <a:xfrm>
                <a:off x="3367202" y="2439204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G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202" y="2439204"/>
                <a:ext cx="516487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ovéPole 30"/>
              <p:cNvSpPr txBox="1"/>
              <p:nvPr/>
            </p:nvSpPr>
            <p:spPr>
              <a:xfrm>
                <a:off x="5050817" y="2037402"/>
                <a:ext cx="5389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H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817" y="2037402"/>
                <a:ext cx="53893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ovéPole 31"/>
              <p:cNvSpPr txBox="1"/>
              <p:nvPr/>
            </p:nvSpPr>
            <p:spPr>
              <a:xfrm>
                <a:off x="7276162" y="4247510"/>
                <a:ext cx="40908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I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6162" y="4247510"/>
                <a:ext cx="409086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>
                <a:off x="5774785" y="1736753"/>
                <a:ext cx="4026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J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4785" y="1736753"/>
                <a:ext cx="402674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ovéPole 33"/>
              <p:cNvSpPr txBox="1"/>
              <p:nvPr/>
            </p:nvSpPr>
            <p:spPr>
              <a:xfrm>
                <a:off x="7634429" y="349486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K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429" y="3494861"/>
                <a:ext cx="516487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ovéPole 34"/>
              <p:cNvSpPr txBox="1"/>
              <p:nvPr/>
            </p:nvSpPr>
            <p:spPr>
              <a:xfrm>
                <a:off x="8281756" y="2177594"/>
                <a:ext cx="48442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L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1756" y="2177594"/>
                <a:ext cx="484427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ovéPole 35"/>
              <p:cNvSpPr txBox="1"/>
              <p:nvPr/>
            </p:nvSpPr>
            <p:spPr>
              <a:xfrm>
                <a:off x="6497245" y="5805290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M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245" y="5805290"/>
                <a:ext cx="585417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ovéPole 36"/>
              <p:cNvSpPr txBox="1"/>
              <p:nvPr/>
            </p:nvSpPr>
            <p:spPr>
              <a:xfrm>
                <a:off x="8315125" y="3604096"/>
                <a:ext cx="535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125" y="3604096"/>
                <a:ext cx="535723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8315125" y="6041090"/>
                <a:ext cx="5261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O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125" y="6041090"/>
                <a:ext cx="526106" cy="52322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ovéPole 38"/>
              <p:cNvSpPr txBox="1"/>
              <p:nvPr/>
            </p:nvSpPr>
            <p:spPr>
              <a:xfrm>
                <a:off x="4111239" y="3500882"/>
                <a:ext cx="4956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P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239" y="3500882"/>
                <a:ext cx="495649" cy="52322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/>
              <p:cNvSpPr txBox="1"/>
              <p:nvPr/>
            </p:nvSpPr>
            <p:spPr>
              <a:xfrm>
                <a:off x="5589782" y="5601470"/>
                <a:ext cx="5261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Q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9782" y="5601470"/>
                <a:ext cx="526106" cy="52322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/>
              <p:cNvSpPr txBox="1"/>
              <p:nvPr/>
            </p:nvSpPr>
            <p:spPr>
              <a:xfrm>
                <a:off x="6531709" y="4366359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R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1709" y="4366359"/>
                <a:ext cx="516487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ovéPole 41"/>
              <p:cNvSpPr txBox="1"/>
              <p:nvPr/>
            </p:nvSpPr>
            <p:spPr>
              <a:xfrm>
                <a:off x="920268" y="3994321"/>
                <a:ext cx="4700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S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268" y="3994321"/>
                <a:ext cx="470000" cy="52322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ovéPole 42"/>
              <p:cNvSpPr txBox="1"/>
              <p:nvPr/>
            </p:nvSpPr>
            <p:spPr>
              <a:xfrm>
                <a:off x="2865344" y="5779480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T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344" y="5779480"/>
                <a:ext cx="516487" cy="52322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ovéPole 43"/>
              <p:cNvSpPr txBox="1"/>
              <p:nvPr/>
            </p:nvSpPr>
            <p:spPr>
              <a:xfrm>
                <a:off x="4540943" y="5863080"/>
                <a:ext cx="52450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U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0943" y="5863080"/>
                <a:ext cx="524503" cy="523220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ovéPole 44"/>
              <p:cNvSpPr txBox="1"/>
              <p:nvPr/>
            </p:nvSpPr>
            <p:spPr>
              <a:xfrm>
                <a:off x="313532" y="451754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X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32" y="4517541"/>
                <a:ext cx="516487" cy="523220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>
                <a:off x="313531" y="593248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Y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31" y="5932481"/>
                <a:ext cx="516487" cy="523220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/>
              <p:cNvSpPr txBox="1"/>
              <p:nvPr/>
            </p:nvSpPr>
            <p:spPr>
              <a:xfrm>
                <a:off x="2195736" y="5863080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Z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5863080"/>
                <a:ext cx="484428" cy="523220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175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49288" y="97174"/>
            <a:ext cx="8715200" cy="6644194"/>
          </a:xfrm>
          <a:prstGeom prst="roundRect">
            <a:avLst>
              <a:gd name="adj" fmla="val 362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74441" y="284388"/>
            <a:ext cx="8391741" cy="1008408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    Řešení: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0BASIBLT\MC900440424[8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319" y="191678"/>
            <a:ext cx="1827212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374442" y="1706778"/>
            <a:ext cx="8446029" cy="489057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5" name="Pravoúhlý trojúhelník 14"/>
          <p:cNvSpPr/>
          <p:nvPr/>
        </p:nvSpPr>
        <p:spPr>
          <a:xfrm>
            <a:off x="721891" y="4609915"/>
            <a:ext cx="1732087" cy="1584176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ravoúhlý trojúhelník 15"/>
          <p:cNvSpPr/>
          <p:nvPr/>
        </p:nvSpPr>
        <p:spPr>
          <a:xfrm rot="5400000">
            <a:off x="575668" y="2170336"/>
            <a:ext cx="1872208" cy="1584176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ravoúhlý trojúhelník 16"/>
          <p:cNvSpPr/>
          <p:nvPr/>
        </p:nvSpPr>
        <p:spPr>
          <a:xfrm flipH="1">
            <a:off x="6929164" y="3922812"/>
            <a:ext cx="1512168" cy="217048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 rot="926756">
            <a:off x="2123728" y="1899551"/>
            <a:ext cx="1800200" cy="2125745"/>
          </a:xfrm>
          <a:prstGeom prst="triangle">
            <a:avLst>
              <a:gd name="adj" fmla="val 42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 rot="18370694">
            <a:off x="4413091" y="3446247"/>
            <a:ext cx="1800200" cy="2125745"/>
          </a:xfrm>
          <a:prstGeom prst="triangle">
            <a:avLst>
              <a:gd name="adj" fmla="val 4294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rot="1504205">
            <a:off x="3601703" y="2753160"/>
            <a:ext cx="4326726" cy="739135"/>
          </a:xfrm>
          <a:prstGeom prst="triangle">
            <a:avLst>
              <a:gd name="adj" fmla="val 38794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 rot="12371787">
            <a:off x="759737" y="4941160"/>
            <a:ext cx="4326726" cy="739135"/>
          </a:xfrm>
          <a:prstGeom prst="triangle">
            <a:avLst>
              <a:gd name="adj" fmla="val 3879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374442" y="370653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A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442" y="3706531"/>
                <a:ext cx="516487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324753" y="1856733"/>
                <a:ext cx="4940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C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53" y="1856733"/>
                <a:ext cx="494046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2195736" y="1844624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B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1844624"/>
                <a:ext cx="51648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1511771" y="3342486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E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1771" y="3342486"/>
                <a:ext cx="516487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/>
          <p:cNvSpPr txBox="1"/>
          <p:nvPr/>
        </p:nvSpPr>
        <p:spPr>
          <a:xfrm>
            <a:off x="3625446" y="4120541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cs-CZ" sz="2800" b="0" i="0" dirty="0" smtClean="0">
                <a:latin typeface="+mj-lt"/>
                <a:ea typeface="Cambria Math"/>
              </a:rPr>
              <a:t>F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ovéPole 26"/>
              <p:cNvSpPr txBox="1"/>
              <p:nvPr/>
            </p:nvSpPr>
            <p:spPr>
              <a:xfrm>
                <a:off x="3096135" y="1706778"/>
                <a:ext cx="52931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D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135" y="1706778"/>
                <a:ext cx="52931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ovéPole 27"/>
              <p:cNvSpPr txBox="1"/>
              <p:nvPr/>
            </p:nvSpPr>
            <p:spPr>
              <a:xfrm>
                <a:off x="3367202" y="2439204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G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202" y="2439204"/>
                <a:ext cx="516487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5050817" y="2037402"/>
                <a:ext cx="5389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H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817" y="2037402"/>
                <a:ext cx="538930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/>
              <p:cNvSpPr txBox="1"/>
              <p:nvPr/>
            </p:nvSpPr>
            <p:spPr>
              <a:xfrm>
                <a:off x="7276162" y="4247510"/>
                <a:ext cx="40908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I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6162" y="4247510"/>
                <a:ext cx="409086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ovéPole 30"/>
              <p:cNvSpPr txBox="1"/>
              <p:nvPr/>
            </p:nvSpPr>
            <p:spPr>
              <a:xfrm>
                <a:off x="5774785" y="1736753"/>
                <a:ext cx="4026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J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4785" y="1736753"/>
                <a:ext cx="402674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ovéPole 31"/>
              <p:cNvSpPr txBox="1"/>
              <p:nvPr/>
            </p:nvSpPr>
            <p:spPr>
              <a:xfrm>
                <a:off x="7634429" y="349486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K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429" y="3494861"/>
                <a:ext cx="516487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>
                <a:off x="8281756" y="2177594"/>
                <a:ext cx="48442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L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1756" y="2177594"/>
                <a:ext cx="484427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ovéPole 33"/>
              <p:cNvSpPr txBox="1"/>
              <p:nvPr/>
            </p:nvSpPr>
            <p:spPr>
              <a:xfrm>
                <a:off x="6497245" y="5805290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M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245" y="5805290"/>
                <a:ext cx="585417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ovéPole 34"/>
              <p:cNvSpPr txBox="1"/>
              <p:nvPr/>
            </p:nvSpPr>
            <p:spPr>
              <a:xfrm>
                <a:off x="8315125" y="3604096"/>
                <a:ext cx="535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125" y="3604096"/>
                <a:ext cx="535723" cy="52322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ovéPole 35"/>
              <p:cNvSpPr txBox="1"/>
              <p:nvPr/>
            </p:nvSpPr>
            <p:spPr>
              <a:xfrm>
                <a:off x="8315125" y="6041090"/>
                <a:ext cx="5261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O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125" y="6041090"/>
                <a:ext cx="526106" cy="52322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ovéPole 36"/>
              <p:cNvSpPr txBox="1"/>
              <p:nvPr/>
            </p:nvSpPr>
            <p:spPr>
              <a:xfrm>
                <a:off x="4111239" y="3500882"/>
                <a:ext cx="4956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P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239" y="3500882"/>
                <a:ext cx="495649" cy="52322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5589782" y="5601470"/>
                <a:ext cx="5261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Q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9782" y="5601470"/>
                <a:ext cx="526106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ovéPole 38"/>
              <p:cNvSpPr txBox="1"/>
              <p:nvPr/>
            </p:nvSpPr>
            <p:spPr>
              <a:xfrm>
                <a:off x="6531709" y="4366359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R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1709" y="4366359"/>
                <a:ext cx="516487" cy="52322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/>
              <p:cNvSpPr txBox="1"/>
              <p:nvPr/>
            </p:nvSpPr>
            <p:spPr>
              <a:xfrm>
                <a:off x="920268" y="3994321"/>
                <a:ext cx="4700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S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268" y="3994321"/>
                <a:ext cx="470000" cy="52322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/>
              <p:cNvSpPr txBox="1"/>
              <p:nvPr/>
            </p:nvSpPr>
            <p:spPr>
              <a:xfrm>
                <a:off x="2865344" y="5779480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T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344" y="5779480"/>
                <a:ext cx="516487" cy="523220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ovéPole 41"/>
              <p:cNvSpPr txBox="1"/>
              <p:nvPr/>
            </p:nvSpPr>
            <p:spPr>
              <a:xfrm>
                <a:off x="4540943" y="5863080"/>
                <a:ext cx="52450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U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0943" y="5863080"/>
                <a:ext cx="524503" cy="523220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ovéPole 42"/>
              <p:cNvSpPr txBox="1"/>
              <p:nvPr/>
            </p:nvSpPr>
            <p:spPr>
              <a:xfrm rot="874340">
                <a:off x="2091734" y="3373262"/>
                <a:ext cx="15472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ostro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874340">
                <a:off x="2091734" y="3373262"/>
                <a:ext cx="1547218" cy="461665"/>
              </a:xfrm>
              <a:prstGeom prst="rect">
                <a:avLst/>
              </a:prstGeom>
              <a:blipFill rotWithShape="1">
                <a:blip r:embed="rId23"/>
                <a:stretch>
                  <a:fillRect l="-1128" b="-10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ovéPole 43"/>
              <p:cNvSpPr txBox="1"/>
              <p:nvPr/>
            </p:nvSpPr>
            <p:spPr>
              <a:xfrm>
                <a:off x="313531" y="593248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Y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31" y="5932481"/>
                <a:ext cx="516487" cy="523220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ovéPole 44"/>
              <p:cNvSpPr txBox="1"/>
              <p:nvPr/>
            </p:nvSpPr>
            <p:spPr>
              <a:xfrm>
                <a:off x="2380916" y="5946762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Z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916" y="5946762"/>
                <a:ext cx="484428" cy="523220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 rot="1537432">
                <a:off x="4640306" y="2725544"/>
                <a:ext cx="146546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tupo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537432">
                <a:off x="4640306" y="2725544"/>
                <a:ext cx="1465465" cy="461665"/>
              </a:xfrm>
              <a:prstGeom prst="rect">
                <a:avLst/>
              </a:prstGeom>
              <a:blipFill rotWithShape="1">
                <a:blip r:embed="rId26"/>
                <a:stretch>
                  <a:fillRect l="-1992" b="-74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/>
              <p:cNvSpPr txBox="1"/>
              <p:nvPr/>
            </p:nvSpPr>
            <p:spPr>
              <a:xfrm>
                <a:off x="609897" y="5797496"/>
                <a:ext cx="16241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pravo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897" y="5797496"/>
                <a:ext cx="1624163" cy="461665"/>
              </a:xfrm>
              <a:prstGeom prst="rect">
                <a:avLst/>
              </a:prstGeom>
              <a:blipFill rotWithShape="1">
                <a:blip r:embed="rId27"/>
                <a:stretch>
                  <a:fillRect r="-376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" name="TextovéPole 47"/>
              <p:cNvSpPr txBox="1"/>
              <p:nvPr/>
            </p:nvSpPr>
            <p:spPr>
              <a:xfrm rot="674996">
                <a:off x="4816137" y="4300782"/>
                <a:ext cx="15472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ostro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674996">
                <a:off x="4816137" y="4300782"/>
                <a:ext cx="1547218" cy="461665"/>
              </a:xfrm>
              <a:prstGeom prst="rect">
                <a:avLst/>
              </a:prstGeom>
              <a:blipFill rotWithShape="1">
                <a:blip r:embed="rId28"/>
                <a:stretch>
                  <a:fillRect l="-758" b="-112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ovnoramenný trojúhelník 48"/>
          <p:cNvSpPr/>
          <p:nvPr/>
        </p:nvSpPr>
        <p:spPr>
          <a:xfrm rot="17715718">
            <a:off x="6210318" y="1473497"/>
            <a:ext cx="1800200" cy="2125745"/>
          </a:xfrm>
          <a:prstGeom prst="triangle">
            <a:avLst>
              <a:gd name="adj" fmla="val 42945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0" name="TextovéPole 49"/>
              <p:cNvSpPr txBox="1"/>
              <p:nvPr/>
            </p:nvSpPr>
            <p:spPr>
              <a:xfrm>
                <a:off x="6561877" y="2273697"/>
                <a:ext cx="15472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ostro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1877" y="2273697"/>
                <a:ext cx="1547218" cy="461665"/>
              </a:xfrm>
              <a:prstGeom prst="rect">
                <a:avLst/>
              </a:prstGeom>
              <a:blipFill rotWithShape="1">
                <a:blip r:embed="rId29"/>
                <a:stretch>
                  <a:fillRect r="-394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ovéPole 50"/>
              <p:cNvSpPr txBox="1"/>
              <p:nvPr/>
            </p:nvSpPr>
            <p:spPr>
              <a:xfrm rot="1527366">
                <a:off x="2318811" y="4938863"/>
                <a:ext cx="146546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tupo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527366">
                <a:off x="2318811" y="4938863"/>
                <a:ext cx="1465465" cy="461665"/>
              </a:xfrm>
              <a:prstGeom prst="rect">
                <a:avLst/>
              </a:prstGeom>
              <a:blipFill rotWithShape="1">
                <a:blip r:embed="rId30"/>
                <a:stretch>
                  <a:fillRect l="-1992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2" name="TextovéPole 51"/>
              <p:cNvSpPr txBox="1"/>
              <p:nvPr/>
            </p:nvSpPr>
            <p:spPr>
              <a:xfrm rot="18315642">
                <a:off x="7080590" y="5097506"/>
                <a:ext cx="16241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pravo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8315642">
                <a:off x="7080590" y="5097506"/>
                <a:ext cx="1624163" cy="461665"/>
              </a:xfrm>
              <a:prstGeom prst="rect">
                <a:avLst/>
              </a:prstGeom>
              <a:blipFill rotWithShape="1">
                <a:blip r:embed="rId31"/>
                <a:stretch>
                  <a:fillRect r="-5530" b="-3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ovéPole 52"/>
              <p:cNvSpPr txBox="1"/>
              <p:nvPr/>
            </p:nvSpPr>
            <p:spPr>
              <a:xfrm rot="18621973">
                <a:off x="578186" y="2427692"/>
                <a:ext cx="16241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pravo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hl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8621973">
                <a:off x="578186" y="2427692"/>
                <a:ext cx="1624163" cy="461665"/>
              </a:xfrm>
              <a:prstGeom prst="rect">
                <a:avLst/>
              </a:prstGeom>
              <a:blipFill rotWithShape="1">
                <a:blip r:embed="rId32"/>
                <a:stretch>
                  <a:fillRect r="-4741" b="-31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4" name="TextovéPole 53"/>
              <p:cNvSpPr txBox="1"/>
              <p:nvPr/>
            </p:nvSpPr>
            <p:spPr>
              <a:xfrm>
                <a:off x="313532" y="4517541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X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32" y="4517541"/>
                <a:ext cx="516487" cy="523220"/>
              </a:xfrm>
              <a:prstGeom prst="rect">
                <a:avLst/>
              </a:prstGeom>
              <a:blipFill rotWithShape="1"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730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  <p:bldP spid="51" grpId="0"/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95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8141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KOPECKÝ, Milan; LIŠKOVÁ, Hana a kol. Matematika 6.Liberec: </a:t>
            </a:r>
            <a:r>
              <a:rPr lang="cs-CZ" sz="1100" dirty="0" err="1"/>
              <a:t>Prodos</a:t>
            </a:r>
            <a:r>
              <a:rPr lang="cs-CZ" sz="1100" dirty="0"/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</a:t>
            </a:r>
            <a:r>
              <a:rPr lang="cs-CZ" sz="1100" dirty="0"/>
              <a:t>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1023</TotalTime>
  <Words>446</Words>
  <Application>Microsoft Office PowerPoint</Application>
  <PresentationFormat>Předvádění na obrazovce (4:3)</PresentationFormat>
  <Paragraphs>162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159</cp:revision>
  <dcterms:created xsi:type="dcterms:W3CDTF">2012-04-23T18:25:05Z</dcterms:created>
  <dcterms:modified xsi:type="dcterms:W3CDTF">2013-07-11T12:55:35Z</dcterms:modified>
</cp:coreProperties>
</file>