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2" r:id="rId2"/>
    <p:sldId id="269" r:id="rId3"/>
    <p:sldId id="316" r:id="rId4"/>
    <p:sldId id="321" r:id="rId5"/>
    <p:sldId id="317" r:id="rId6"/>
    <p:sldId id="318" r:id="rId7"/>
    <p:sldId id="294" r:id="rId8"/>
    <p:sldId id="308" r:id="rId9"/>
    <p:sldId id="303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C0E5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>
        <p:scale>
          <a:sx n="60" d="100"/>
          <a:sy n="60" d="100"/>
        </p:scale>
        <p:origin x="-854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wmf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18" Type="http://schemas.openxmlformats.org/officeDocument/2006/relationships/image" Target="../media/image3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17" Type="http://schemas.openxmlformats.org/officeDocument/2006/relationships/image" Target="../media/image32.png"/><Relationship Id="rId2" Type="http://schemas.openxmlformats.org/officeDocument/2006/relationships/image" Target="../media/image17.png"/><Relationship Id="rId16" Type="http://schemas.openxmlformats.org/officeDocument/2006/relationships/image" Target="../media/image31.png"/><Relationship Id="rId20" Type="http://schemas.openxmlformats.org/officeDocument/2006/relationships/image" Target="../media/image3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5" Type="http://schemas.openxmlformats.org/officeDocument/2006/relationships/image" Target="../media/image30.png"/><Relationship Id="rId10" Type="http://schemas.openxmlformats.org/officeDocument/2006/relationships/image" Target="../media/image25.png"/><Relationship Id="rId19" Type="http://schemas.openxmlformats.org/officeDocument/2006/relationships/image" Target="../media/image34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Relationship Id="rId14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7.png"/><Relationship Id="rId18" Type="http://schemas.openxmlformats.org/officeDocument/2006/relationships/image" Target="../media/image52.png"/><Relationship Id="rId3" Type="http://schemas.openxmlformats.org/officeDocument/2006/relationships/image" Target="../media/image37.png"/><Relationship Id="rId21" Type="http://schemas.openxmlformats.org/officeDocument/2006/relationships/image" Target="../media/image35.wmf"/><Relationship Id="rId7" Type="http://schemas.openxmlformats.org/officeDocument/2006/relationships/image" Target="../media/image41.png"/><Relationship Id="rId12" Type="http://schemas.openxmlformats.org/officeDocument/2006/relationships/image" Target="../media/image46.png"/><Relationship Id="rId17" Type="http://schemas.openxmlformats.org/officeDocument/2006/relationships/image" Target="../media/image51.png"/><Relationship Id="rId2" Type="http://schemas.openxmlformats.org/officeDocument/2006/relationships/image" Target="../media/image36.png"/><Relationship Id="rId16" Type="http://schemas.openxmlformats.org/officeDocument/2006/relationships/image" Target="../media/image50.png"/><Relationship Id="rId20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5" Type="http://schemas.openxmlformats.org/officeDocument/2006/relationships/image" Target="../media/image49.png"/><Relationship Id="rId10" Type="http://schemas.openxmlformats.org/officeDocument/2006/relationships/image" Target="../media/image44.png"/><Relationship Id="rId19" Type="http://schemas.openxmlformats.org/officeDocument/2006/relationships/image" Target="../media/image53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Relationship Id="rId14" Type="http://schemas.openxmlformats.org/officeDocument/2006/relationships/image" Target="../media/image4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13" Type="http://schemas.openxmlformats.org/officeDocument/2006/relationships/image" Target="../media/image66.png"/><Relationship Id="rId18" Type="http://schemas.openxmlformats.org/officeDocument/2006/relationships/image" Target="../media/image71.png"/><Relationship Id="rId3" Type="http://schemas.openxmlformats.org/officeDocument/2006/relationships/image" Target="../media/image56.png"/><Relationship Id="rId21" Type="http://schemas.openxmlformats.org/officeDocument/2006/relationships/image" Target="../media/image74.wmf"/><Relationship Id="rId7" Type="http://schemas.openxmlformats.org/officeDocument/2006/relationships/image" Target="../media/image60.png"/><Relationship Id="rId12" Type="http://schemas.openxmlformats.org/officeDocument/2006/relationships/image" Target="../media/image65.png"/><Relationship Id="rId17" Type="http://schemas.openxmlformats.org/officeDocument/2006/relationships/image" Target="../media/image70.png"/><Relationship Id="rId2" Type="http://schemas.openxmlformats.org/officeDocument/2006/relationships/image" Target="../media/image55.png"/><Relationship Id="rId16" Type="http://schemas.openxmlformats.org/officeDocument/2006/relationships/image" Target="../media/image69.png"/><Relationship Id="rId20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11" Type="http://schemas.openxmlformats.org/officeDocument/2006/relationships/image" Target="../media/image64.png"/><Relationship Id="rId5" Type="http://schemas.openxmlformats.org/officeDocument/2006/relationships/image" Target="../media/image58.png"/><Relationship Id="rId15" Type="http://schemas.openxmlformats.org/officeDocument/2006/relationships/image" Target="../media/image68.png"/><Relationship Id="rId10" Type="http://schemas.openxmlformats.org/officeDocument/2006/relationships/image" Target="../media/image63.png"/><Relationship Id="rId19" Type="http://schemas.openxmlformats.org/officeDocument/2006/relationships/image" Target="../media/image72.png"/><Relationship Id="rId4" Type="http://schemas.openxmlformats.org/officeDocument/2006/relationships/image" Target="../media/image57.png"/><Relationship Id="rId9" Type="http://schemas.openxmlformats.org/officeDocument/2006/relationships/image" Target="../media/image62.png"/><Relationship Id="rId14" Type="http://schemas.openxmlformats.org/officeDocument/2006/relationships/image" Target="../media/image6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13" Type="http://schemas.openxmlformats.org/officeDocument/2006/relationships/image" Target="../media/image86.png"/><Relationship Id="rId18" Type="http://schemas.openxmlformats.org/officeDocument/2006/relationships/image" Target="../media/image91.png"/><Relationship Id="rId26" Type="http://schemas.openxmlformats.org/officeDocument/2006/relationships/image" Target="../media/image99.png"/><Relationship Id="rId3" Type="http://schemas.openxmlformats.org/officeDocument/2006/relationships/image" Target="../media/image76.png"/><Relationship Id="rId21" Type="http://schemas.openxmlformats.org/officeDocument/2006/relationships/image" Target="../media/image94.png"/><Relationship Id="rId7" Type="http://schemas.openxmlformats.org/officeDocument/2006/relationships/image" Target="../media/image80.png"/><Relationship Id="rId12" Type="http://schemas.openxmlformats.org/officeDocument/2006/relationships/image" Target="../media/image85.png"/><Relationship Id="rId17" Type="http://schemas.openxmlformats.org/officeDocument/2006/relationships/image" Target="../media/image90.png"/><Relationship Id="rId25" Type="http://schemas.openxmlformats.org/officeDocument/2006/relationships/image" Target="../media/image98.png"/><Relationship Id="rId2" Type="http://schemas.openxmlformats.org/officeDocument/2006/relationships/image" Target="../media/image75.png"/><Relationship Id="rId16" Type="http://schemas.openxmlformats.org/officeDocument/2006/relationships/image" Target="../media/image89.png"/><Relationship Id="rId20" Type="http://schemas.openxmlformats.org/officeDocument/2006/relationships/image" Target="../media/image93.png"/><Relationship Id="rId29" Type="http://schemas.openxmlformats.org/officeDocument/2006/relationships/image" Target="../media/image10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11" Type="http://schemas.openxmlformats.org/officeDocument/2006/relationships/image" Target="../media/image84.png"/><Relationship Id="rId24" Type="http://schemas.openxmlformats.org/officeDocument/2006/relationships/image" Target="../media/image97.png"/><Relationship Id="rId5" Type="http://schemas.openxmlformats.org/officeDocument/2006/relationships/image" Target="../media/image78.png"/><Relationship Id="rId15" Type="http://schemas.openxmlformats.org/officeDocument/2006/relationships/image" Target="../media/image88.png"/><Relationship Id="rId23" Type="http://schemas.openxmlformats.org/officeDocument/2006/relationships/image" Target="../media/image96.png"/><Relationship Id="rId28" Type="http://schemas.openxmlformats.org/officeDocument/2006/relationships/image" Target="../media/image101.png"/><Relationship Id="rId10" Type="http://schemas.openxmlformats.org/officeDocument/2006/relationships/image" Target="../media/image83.png"/><Relationship Id="rId19" Type="http://schemas.openxmlformats.org/officeDocument/2006/relationships/image" Target="../media/image92.png"/><Relationship Id="rId4" Type="http://schemas.openxmlformats.org/officeDocument/2006/relationships/image" Target="../media/image77.png"/><Relationship Id="rId9" Type="http://schemas.openxmlformats.org/officeDocument/2006/relationships/image" Target="../media/image82.png"/><Relationship Id="rId14" Type="http://schemas.openxmlformats.org/officeDocument/2006/relationships/image" Target="../media/image87.png"/><Relationship Id="rId22" Type="http://schemas.openxmlformats.org/officeDocument/2006/relationships/image" Target="../media/image95.png"/><Relationship Id="rId27" Type="http://schemas.openxmlformats.org/officeDocument/2006/relationships/image" Target="../media/image100.png"/></Relationships>
</file>

<file path=ppt/slides/_rels/slide8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14.png"/><Relationship Id="rId18" Type="http://schemas.openxmlformats.org/officeDocument/2006/relationships/image" Target="../media/image119.png"/><Relationship Id="rId26" Type="http://schemas.openxmlformats.org/officeDocument/2006/relationships/image" Target="../media/image127.png"/><Relationship Id="rId39" Type="http://schemas.openxmlformats.org/officeDocument/2006/relationships/image" Target="../media/image140.png"/><Relationship Id="rId21" Type="http://schemas.openxmlformats.org/officeDocument/2006/relationships/image" Target="../media/image122.png"/><Relationship Id="rId34" Type="http://schemas.openxmlformats.org/officeDocument/2006/relationships/image" Target="../media/image135.png"/><Relationship Id="rId7" Type="http://schemas.openxmlformats.org/officeDocument/2006/relationships/image" Target="../media/image108.png"/><Relationship Id="rId12" Type="http://schemas.openxmlformats.org/officeDocument/2006/relationships/image" Target="../media/image113.png"/><Relationship Id="rId17" Type="http://schemas.openxmlformats.org/officeDocument/2006/relationships/image" Target="../media/image118.png"/><Relationship Id="rId25" Type="http://schemas.openxmlformats.org/officeDocument/2006/relationships/image" Target="../media/image126.png"/><Relationship Id="rId33" Type="http://schemas.openxmlformats.org/officeDocument/2006/relationships/image" Target="../media/image134.png"/><Relationship Id="rId38" Type="http://schemas.openxmlformats.org/officeDocument/2006/relationships/image" Target="../media/image139.png"/><Relationship Id="rId2" Type="http://schemas.openxmlformats.org/officeDocument/2006/relationships/image" Target="../media/image103.png"/><Relationship Id="rId16" Type="http://schemas.openxmlformats.org/officeDocument/2006/relationships/image" Target="../media/image117.png"/><Relationship Id="rId20" Type="http://schemas.openxmlformats.org/officeDocument/2006/relationships/image" Target="../media/image121.png"/><Relationship Id="rId29" Type="http://schemas.openxmlformats.org/officeDocument/2006/relationships/image" Target="../media/image1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7.png"/><Relationship Id="rId11" Type="http://schemas.openxmlformats.org/officeDocument/2006/relationships/image" Target="../media/image112.png"/><Relationship Id="rId24" Type="http://schemas.openxmlformats.org/officeDocument/2006/relationships/image" Target="../media/image125.png"/><Relationship Id="rId32" Type="http://schemas.openxmlformats.org/officeDocument/2006/relationships/image" Target="../media/image133.png"/><Relationship Id="rId37" Type="http://schemas.openxmlformats.org/officeDocument/2006/relationships/image" Target="../media/image138.png"/><Relationship Id="rId5" Type="http://schemas.openxmlformats.org/officeDocument/2006/relationships/image" Target="../media/image106.png"/><Relationship Id="rId15" Type="http://schemas.openxmlformats.org/officeDocument/2006/relationships/image" Target="../media/image116.png"/><Relationship Id="rId23" Type="http://schemas.openxmlformats.org/officeDocument/2006/relationships/image" Target="../media/image124.png"/><Relationship Id="rId28" Type="http://schemas.openxmlformats.org/officeDocument/2006/relationships/image" Target="../media/image129.png"/><Relationship Id="rId36" Type="http://schemas.openxmlformats.org/officeDocument/2006/relationships/image" Target="../media/image137.png"/><Relationship Id="rId10" Type="http://schemas.openxmlformats.org/officeDocument/2006/relationships/image" Target="../media/image111.png"/><Relationship Id="rId19" Type="http://schemas.openxmlformats.org/officeDocument/2006/relationships/image" Target="../media/image120.png"/><Relationship Id="rId31" Type="http://schemas.openxmlformats.org/officeDocument/2006/relationships/image" Target="../media/image132.png"/><Relationship Id="rId4" Type="http://schemas.openxmlformats.org/officeDocument/2006/relationships/image" Target="../media/image105.png"/><Relationship Id="rId9" Type="http://schemas.openxmlformats.org/officeDocument/2006/relationships/image" Target="../media/image110.png"/><Relationship Id="rId14" Type="http://schemas.openxmlformats.org/officeDocument/2006/relationships/image" Target="../media/image115.png"/><Relationship Id="rId22" Type="http://schemas.openxmlformats.org/officeDocument/2006/relationships/image" Target="../media/image123.png"/><Relationship Id="rId27" Type="http://schemas.openxmlformats.org/officeDocument/2006/relationships/image" Target="../media/image128.png"/><Relationship Id="rId30" Type="http://schemas.openxmlformats.org/officeDocument/2006/relationships/image" Target="../media/image131.wmf"/><Relationship Id="rId35" Type="http://schemas.openxmlformats.org/officeDocument/2006/relationships/image" Target="../media/image136.png"/><Relationship Id="rId8" Type="http://schemas.openxmlformats.org/officeDocument/2006/relationships/image" Target="../media/image109.png"/><Relationship Id="rId3" Type="http://schemas.openxmlformats.org/officeDocument/2006/relationships/image" Target="../media/image10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VY_32_INOVACE_05_09_M6_Hanak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1395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Trojúhelník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51372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Velikost </a:t>
            </a:r>
            <a:r>
              <a:rPr lang="cs-CZ" sz="2800" dirty="0" smtClean="0"/>
              <a:t>vnitřních </a:t>
            </a:r>
            <a:r>
              <a:rPr lang="cs-CZ" sz="2800" dirty="0" smtClean="0"/>
              <a:t>úhlů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15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1797" y="188640"/>
            <a:ext cx="8609307" cy="6192688"/>
          </a:xfrm>
          <a:prstGeom prst="roundRect">
            <a:avLst>
              <a:gd name="adj" fmla="val 368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2987824" y="11595"/>
            <a:ext cx="223224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39552" y="888300"/>
            <a:ext cx="8054280" cy="24368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</a:t>
            </a:r>
            <a:r>
              <a:rPr lang="cs-CZ" sz="1800" dirty="0" smtClean="0"/>
              <a:t>odina nám ukazuje, </a:t>
            </a:r>
            <a:r>
              <a:rPr lang="cs-CZ" sz="1800" dirty="0" smtClean="0"/>
              <a:t>jaké vlastnosti platí pro vnitřní úhly libovolného trojúhelníku.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/>
              <a:t>aby </a:t>
            </a:r>
            <a:r>
              <a:rPr lang="cs-CZ" sz="1800" dirty="0"/>
              <a:t>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1" y="188640"/>
            <a:ext cx="8739584" cy="6408712"/>
          </a:xfrm>
          <a:prstGeom prst="roundRect">
            <a:avLst>
              <a:gd name="adj" fmla="val 368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533960" y="305653"/>
            <a:ext cx="8136904" cy="1203801"/>
          </a:xfrm>
          <a:prstGeom prst="roundRect">
            <a:avLst>
              <a:gd name="adj" fmla="val 368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07328" y="430498"/>
            <a:ext cx="66967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Součet velikostí všech vnitřních úhlů libovolného trojúhelníku je 180°.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449058" y="1772816"/>
            <a:ext cx="8371413" cy="4536504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162222" y="2212881"/>
            <a:ext cx="3384376" cy="2422502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322325" y="1767641"/>
            <a:ext cx="4521130" cy="4660012"/>
            <a:chOff x="-1" y="2054955"/>
            <a:chExt cx="3216653" cy="3193891"/>
          </a:xfrm>
        </p:grpSpPr>
        <p:grpSp>
          <p:nvGrpSpPr>
            <p:cNvPr id="8" name="Skupina 7"/>
            <p:cNvGrpSpPr/>
            <p:nvPr/>
          </p:nvGrpSpPr>
          <p:grpSpPr>
            <a:xfrm>
              <a:off x="-1" y="2164819"/>
              <a:ext cx="3216653" cy="3084027"/>
              <a:chOff x="-1" y="2164819"/>
              <a:chExt cx="3216653" cy="3084027"/>
            </a:xfrm>
          </p:grpSpPr>
          <p:sp>
            <p:nvSpPr>
              <p:cNvPr id="10" name="Rovnoramenný trojúhelník 9"/>
              <p:cNvSpPr/>
              <p:nvPr/>
            </p:nvSpPr>
            <p:spPr>
              <a:xfrm rot="20809152">
                <a:off x="215941" y="2367117"/>
                <a:ext cx="2304256" cy="2160240"/>
              </a:xfrm>
              <a:prstGeom prst="triangle">
                <a:avLst>
                  <a:gd name="adj" fmla="val 34410"/>
                </a:avLst>
              </a:prstGeom>
              <a:solidFill>
                <a:srgbClr val="FF0000"/>
              </a:solidFill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blouk 10"/>
              <p:cNvSpPr/>
              <p:nvPr/>
            </p:nvSpPr>
            <p:spPr>
              <a:xfrm>
                <a:off x="-1" y="4149080"/>
                <a:ext cx="1142328" cy="1008112"/>
              </a:xfrm>
              <a:prstGeom prst="arc">
                <a:avLst>
                  <a:gd name="adj1" fmla="val 16172709"/>
                  <a:gd name="adj2" fmla="val 21440513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2" name="TextovéPole 11"/>
                  <p:cNvSpPr txBox="1"/>
                  <p:nvPr/>
                </p:nvSpPr>
                <p:spPr>
                  <a:xfrm>
                    <a:off x="484544" y="4183272"/>
                    <a:ext cx="517770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  <a:ea typeface="Cambria Math"/>
                            </a:rPr>
                            <m:t>𝛂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8" name="TextovéPole 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84544" y="4183272"/>
                    <a:ext cx="517770" cy="523220"/>
                  </a:xfrm>
                  <a:prstGeom prst="rect">
                    <a:avLst/>
                  </a:prstGeom>
                  <a:blipFill rotWithShape="1">
                    <a:blip r:embed="rId2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3" name="TextovéPole 12"/>
                  <p:cNvSpPr txBox="1"/>
                  <p:nvPr/>
                </p:nvSpPr>
                <p:spPr>
                  <a:xfrm>
                    <a:off x="2041919" y="3887470"/>
                    <a:ext cx="511679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1" smtClean="0">
                              <a:latin typeface="Cambria Math"/>
                              <a:ea typeface="Cambria Math"/>
                            </a:rPr>
                            <m:t>𝛃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9" name="TextovéPole 8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1919" y="3887470"/>
                    <a:ext cx="511679" cy="523220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4" name="TextovéPole 13"/>
                  <p:cNvSpPr txBox="1"/>
                  <p:nvPr/>
                </p:nvSpPr>
                <p:spPr>
                  <a:xfrm>
                    <a:off x="585375" y="2650647"/>
                    <a:ext cx="594947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1" smtClean="0">
                              <a:latin typeface="Cambria Math"/>
                              <a:ea typeface="Cambria Math"/>
                            </a:rPr>
                            <m:t>𝛄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10" name="TextovéPole 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85375" y="2650647"/>
                    <a:ext cx="594947" cy="523220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15" name="TextovéPole 14"/>
                  <p:cNvSpPr txBox="1"/>
                  <p:nvPr/>
                </p:nvSpPr>
                <p:spPr>
                  <a:xfrm>
                    <a:off x="90166" y="4725626"/>
                    <a:ext cx="535723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  <a:ea typeface="Cambria Math"/>
                            </a:rPr>
                            <m:t>𝐀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>
              <p:sp>
                <p:nvSpPr>
                  <p:cNvPr id="15" name="TextovéPole 1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90166" y="4725626"/>
                    <a:ext cx="535723" cy="523220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16" name="TextovéPole 15"/>
                  <p:cNvSpPr txBox="1"/>
                  <p:nvPr/>
                </p:nvSpPr>
                <p:spPr>
                  <a:xfrm>
                    <a:off x="2664899" y="4147059"/>
                    <a:ext cx="551753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</a:rPr>
                            <m:t>𝐁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>
              <p:sp>
                <p:nvSpPr>
                  <p:cNvPr id="16" name="TextovéPole 1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664899" y="4147059"/>
                    <a:ext cx="551753" cy="523220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17" name="TextovéPole 16"/>
                  <p:cNvSpPr txBox="1"/>
                  <p:nvPr/>
                </p:nvSpPr>
                <p:spPr>
                  <a:xfrm>
                    <a:off x="676658" y="2164819"/>
                    <a:ext cx="503664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</a:rPr>
                            <m:t>𝐂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>
              <p:sp>
                <p:nvSpPr>
                  <p:cNvPr id="17" name="TextovéPole 1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76658" y="2164819"/>
                    <a:ext cx="503664" cy="523220"/>
                  </a:xfrm>
                  <a:prstGeom prst="rect">
                    <a:avLst/>
                  </a:prstGeom>
                  <a:blipFill rotWithShape="1">
                    <a:blip r:embed="rId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18" name="Oblouk 17"/>
              <p:cNvSpPr/>
              <p:nvPr/>
            </p:nvSpPr>
            <p:spPr>
              <a:xfrm rot="15672133">
                <a:off x="1966188" y="3844469"/>
                <a:ext cx="1142328" cy="1008112"/>
              </a:xfrm>
              <a:prstGeom prst="arc">
                <a:avLst>
                  <a:gd name="adj1" fmla="val 16377606"/>
                  <a:gd name="adj2" fmla="val 20623229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9" name="Oblouk 8"/>
            <p:cNvSpPr/>
            <p:nvPr/>
          </p:nvSpPr>
          <p:spPr>
            <a:xfrm rot="7354494">
              <a:off x="311685" y="2122063"/>
              <a:ext cx="1142328" cy="1008112"/>
            </a:xfrm>
            <a:prstGeom prst="arc">
              <a:avLst>
                <a:gd name="adj1" fmla="val 16617090"/>
                <a:gd name="adj2" fmla="val 20786432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5483747" y="2885991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sz="2800" b="0" i="0" dirty="0" smtClean="0">
                    <a:latin typeface="+mj-lt"/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latin typeface="Cambria Math"/>
                        <a:ea typeface="Cambria Math"/>
                      </a:rPr>
                      <m:t>. . . </m:t>
                    </m:r>
                  </m:oMath>
                </a14:m>
                <a:r>
                  <a:rPr lang="cs-CZ" sz="2800" b="0" i="0" dirty="0" smtClean="0">
                    <a:latin typeface="+mj-lt"/>
                    <a:ea typeface="Cambria Math"/>
                  </a:rPr>
                  <a:t>úhel alfa</a:t>
                </a:r>
                <a:endParaRPr lang="cs-CZ" sz="2800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3747" y="2885991"/>
                <a:ext cx="2741326" cy="523220"/>
              </a:xfrm>
              <a:prstGeom prst="rect">
                <a:avLst/>
              </a:prstGeom>
              <a:blipFill rotWithShape="1">
                <a:blip r:embed="rId8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5480051" y="3375243"/>
                <a:ext cx="298200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 . . .</m:t>
                    </m:r>
                  </m:oMath>
                </a14:m>
                <a:r>
                  <a:rPr lang="cs-CZ" sz="2800" dirty="0" smtClean="0"/>
                  <a:t> úhel beta</a:t>
                </a:r>
                <a:endParaRPr lang="cs-CZ" sz="2800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0051" y="3375243"/>
                <a:ext cx="2982007" cy="523220"/>
              </a:xfrm>
              <a:prstGeom prst="rect">
                <a:avLst/>
              </a:prstGeom>
              <a:blipFill rotWithShape="1">
                <a:blip r:embed="rId9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ovéPole 20"/>
              <p:cNvSpPr txBox="1"/>
              <p:nvPr/>
            </p:nvSpPr>
            <p:spPr>
              <a:xfrm>
                <a:off x="5480051" y="3869717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sz="2800" i="1" smtClean="0">
                        <a:latin typeface="Cambria Math"/>
                        <a:ea typeface="Cambria Math"/>
                      </a:rPr>
                      <m:t> . . . </m:t>
                    </m:r>
                  </m:oMath>
                </a14:m>
                <a:r>
                  <a:rPr lang="cs-CZ" sz="2800" b="0" i="0" dirty="0" smtClean="0">
                    <a:latin typeface="+mj-lt"/>
                    <a:ea typeface="Cambria Math"/>
                  </a:rPr>
                  <a:t>úhel gama</a:t>
                </a:r>
                <a:endParaRPr lang="cs-CZ" sz="2800" dirty="0"/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0051" y="3869717"/>
                <a:ext cx="2741326" cy="523220"/>
              </a:xfrm>
              <a:prstGeom prst="rect">
                <a:avLst/>
              </a:prstGeom>
              <a:blipFill rotWithShape="1">
                <a:blip r:embed="rId10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ovéPole 21"/>
              <p:cNvSpPr txBox="1"/>
              <p:nvPr/>
            </p:nvSpPr>
            <p:spPr>
              <a:xfrm>
                <a:off x="2789082" y="3230722"/>
                <a:ext cx="175315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𝑎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9082" y="3230722"/>
                <a:ext cx="1753152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ovéPole 22"/>
              <p:cNvSpPr txBox="1"/>
              <p:nvPr/>
            </p:nvSpPr>
            <p:spPr>
              <a:xfrm>
                <a:off x="2475633" y="5254638"/>
                <a:ext cx="175315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𝑐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5633" y="5254638"/>
                <a:ext cx="1753152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4" name="TextovéPole 23"/>
              <p:cNvSpPr txBox="1"/>
              <p:nvPr/>
            </p:nvSpPr>
            <p:spPr>
              <a:xfrm>
                <a:off x="822370" y="3718301"/>
                <a:ext cx="175315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𝑏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2370" y="3718301"/>
                <a:ext cx="1753152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5426265" y="2429724"/>
            <a:ext cx="32478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0" dirty="0" smtClean="0">
                <a:latin typeface="+mj-lt"/>
                <a:ea typeface="Cambria Math"/>
              </a:rPr>
              <a:t>Vnitřní úhly:</a:t>
            </a:r>
            <a:endParaRPr lang="cs-CZ" sz="2800" dirty="0"/>
          </a:p>
        </p:txBody>
      </p:sp>
      <p:sp>
        <p:nvSpPr>
          <p:cNvPr id="27" name="Zaoblený obdélník 26"/>
          <p:cNvSpPr/>
          <p:nvPr/>
        </p:nvSpPr>
        <p:spPr>
          <a:xfrm>
            <a:off x="5162222" y="4855185"/>
            <a:ext cx="3384376" cy="976527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8" name="TextovéPole 27"/>
              <p:cNvSpPr txBox="1"/>
              <p:nvPr/>
            </p:nvSpPr>
            <p:spPr>
              <a:xfrm>
                <a:off x="5290547" y="5104440"/>
                <a:ext cx="312033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sz="2800" b="0" i="1" dirty="0" smtClean="0">
                          <a:latin typeface="Cambria Math"/>
                          <a:ea typeface="Cambria Math"/>
                        </a:rPr>
                        <m:t>α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=180°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0547" y="5104440"/>
                <a:ext cx="3120333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D1R1SU0N\MC900440428[6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177" y="1998855"/>
            <a:ext cx="1584317" cy="166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222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4" grpId="0"/>
      <p:bldP spid="25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49288" y="97174"/>
            <a:ext cx="8715200" cy="6644194"/>
          </a:xfrm>
          <a:prstGeom prst="roundRect">
            <a:avLst>
              <a:gd name="adj" fmla="val 57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aoblený obdélník 2"/>
              <p:cNvSpPr/>
              <p:nvPr/>
            </p:nvSpPr>
            <p:spPr>
              <a:xfrm>
                <a:off x="383874" y="250607"/>
                <a:ext cx="8446028" cy="1138187"/>
              </a:xfrm>
              <a:prstGeom prst="roundRect">
                <a:avLst>
                  <a:gd name="adj" fmla="val 13530"/>
                </a:avLst>
              </a:prstGeom>
              <a:gradFill>
                <a:gsLst>
                  <a:gs pos="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accent1">
                      <a:lumMod val="20000"/>
                      <a:lumOff val="80000"/>
                    </a:schemeClr>
                  </a:gs>
                </a:gsLst>
              </a:gradFill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b="1" dirty="0" smtClean="0">
                    <a:solidFill>
                      <a:schemeClr val="tx1"/>
                    </a:solidFill>
                  </a:rPr>
                  <a:t>Př.1)</a:t>
                </a:r>
                <a:r>
                  <a:rPr lang="en-US" sz="2800" b="1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28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Dopočítejte zbývající úhel v trojúhelníku DEF,                                              </a:t>
                </a:r>
                <a:br>
                  <a:rPr lang="cs-CZ" sz="28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         jestliže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𝜑</m:t>
                    </m:r>
                    <m:r>
                      <a:rPr lang="cs-CZ" sz="2800" i="1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=53°</m:t>
                    </m:r>
                    <m:r>
                      <a:rPr lang="cs-CZ" sz="2800" b="0" i="0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𝛿</m:t>
                    </m:r>
                    <m:r>
                      <a:rPr lang="cs-CZ" sz="28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=61°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" name="Zaoblený 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874" y="250607"/>
                <a:ext cx="8446028" cy="1138187"/>
              </a:xfrm>
              <a:prstGeom prst="roundRect">
                <a:avLst>
                  <a:gd name="adj" fmla="val 13530"/>
                </a:avLst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oblený obdélník 3"/>
          <p:cNvSpPr/>
          <p:nvPr/>
        </p:nvSpPr>
        <p:spPr>
          <a:xfrm>
            <a:off x="383874" y="1854241"/>
            <a:ext cx="8371413" cy="4600704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408468" y="1375334"/>
            <a:ext cx="1705265" cy="507813"/>
          </a:xfrm>
          <a:prstGeom prst="roundRect">
            <a:avLst>
              <a:gd name="adj" fmla="val 9801"/>
            </a:avLst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Řešení:</a:t>
            </a:r>
            <a:endParaRPr lang="cs-CZ" sz="28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6" name="Skupina 5"/>
          <p:cNvGrpSpPr/>
          <p:nvPr/>
        </p:nvGrpSpPr>
        <p:grpSpPr>
          <a:xfrm rot="177138">
            <a:off x="5296120" y="1867858"/>
            <a:ext cx="3540911" cy="4053639"/>
            <a:chOff x="-1" y="2054955"/>
            <a:chExt cx="3041409" cy="3102237"/>
          </a:xfrm>
        </p:grpSpPr>
        <p:grpSp>
          <p:nvGrpSpPr>
            <p:cNvPr id="7" name="Skupina 6"/>
            <p:cNvGrpSpPr/>
            <p:nvPr/>
          </p:nvGrpSpPr>
          <p:grpSpPr>
            <a:xfrm>
              <a:off x="-1" y="2229613"/>
              <a:ext cx="3041409" cy="2927579"/>
              <a:chOff x="-1" y="2229613"/>
              <a:chExt cx="3041409" cy="2927579"/>
            </a:xfrm>
          </p:grpSpPr>
          <p:sp>
            <p:nvSpPr>
              <p:cNvPr id="9" name="Rovnoramenný trojúhelník 8"/>
              <p:cNvSpPr/>
              <p:nvPr/>
            </p:nvSpPr>
            <p:spPr>
              <a:xfrm rot="20809152">
                <a:off x="215941" y="2367117"/>
                <a:ext cx="2304256" cy="2160240"/>
              </a:xfrm>
              <a:prstGeom prst="triangle">
                <a:avLst>
                  <a:gd name="adj" fmla="val 34410"/>
                </a:avLst>
              </a:prstGeom>
              <a:solidFill>
                <a:srgbClr val="FFFF00"/>
              </a:solidFill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blouk 9"/>
              <p:cNvSpPr/>
              <p:nvPr/>
            </p:nvSpPr>
            <p:spPr>
              <a:xfrm>
                <a:off x="-1" y="4149080"/>
                <a:ext cx="1142328" cy="1008112"/>
              </a:xfrm>
              <a:prstGeom prst="arc">
                <a:avLst>
                  <a:gd name="adj1" fmla="val 16172709"/>
                  <a:gd name="adj2" fmla="val 21440513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11" name="TextovéPole 10"/>
                  <p:cNvSpPr txBox="1"/>
                  <p:nvPr/>
                </p:nvSpPr>
                <p:spPr>
                  <a:xfrm rot="21422862">
                    <a:off x="541932" y="4253628"/>
                    <a:ext cx="429860" cy="400419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1" smtClean="0">
                              <a:latin typeface="Cambria Math"/>
                              <a:ea typeface="Cambria Math"/>
                            </a:rPr>
                            <m:t>𝛅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>
              <p:sp>
                <p:nvSpPr>
                  <p:cNvPr id="11" name="TextovéPole 1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 rot="21422862">
                    <a:off x="541932" y="4253628"/>
                    <a:ext cx="429860" cy="400419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12" name="TextovéPole 11"/>
                  <p:cNvSpPr txBox="1"/>
                  <p:nvPr/>
                </p:nvSpPr>
                <p:spPr>
                  <a:xfrm rot="21422862">
                    <a:off x="2038437" y="3889903"/>
                    <a:ext cx="409206" cy="400419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1" smtClean="0">
                              <a:latin typeface="Cambria Math"/>
                              <a:ea typeface="Cambria Math"/>
                            </a:rPr>
                            <m:t>𝜺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>
              <p:sp>
                <p:nvSpPr>
                  <p:cNvPr id="12" name="TextovéPole 1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 rot="21422862">
                    <a:off x="2038437" y="3889903"/>
                    <a:ext cx="409206" cy="400419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13" name="TextovéPole 12"/>
                  <p:cNvSpPr txBox="1"/>
                  <p:nvPr/>
                </p:nvSpPr>
                <p:spPr>
                  <a:xfrm rot="21422862">
                    <a:off x="581825" y="2650729"/>
                    <a:ext cx="594947" cy="40041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1" smtClean="0">
                              <a:latin typeface="Cambria Math"/>
                              <a:ea typeface="Cambria Math"/>
                            </a:rPr>
                            <m:t>𝝋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>
              <p:sp>
                <p:nvSpPr>
                  <p:cNvPr id="13" name="TextovéPole 1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 rot="21422862">
                    <a:off x="581825" y="2650729"/>
                    <a:ext cx="594947" cy="400419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14" name="TextovéPole 13"/>
                  <p:cNvSpPr txBox="1"/>
                  <p:nvPr/>
                </p:nvSpPr>
                <p:spPr>
                  <a:xfrm rot="21422862">
                    <a:off x="402642" y="4686218"/>
                    <a:ext cx="464533" cy="40580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  <a:ea typeface="Cambria Math"/>
                            </a:rPr>
                            <m:t>𝐃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>
              <p:sp>
                <p:nvSpPr>
                  <p:cNvPr id="14" name="TextovéPole 1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 rot="21422862">
                    <a:off x="402642" y="4686218"/>
                    <a:ext cx="464533" cy="405804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15" name="TextovéPole 14"/>
                  <p:cNvSpPr txBox="1"/>
                  <p:nvPr/>
                </p:nvSpPr>
                <p:spPr>
                  <a:xfrm rot="21422862">
                    <a:off x="2548798" y="4338467"/>
                    <a:ext cx="426634" cy="40580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</a:rPr>
                            <m:t>𝐄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>
              <p:sp>
                <p:nvSpPr>
                  <p:cNvPr id="15" name="TextovéPole 1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 rot="21422862">
                    <a:off x="2548798" y="4338467"/>
                    <a:ext cx="426634" cy="405804"/>
                  </a:xfrm>
                  <a:prstGeom prst="rect">
                    <a:avLst/>
                  </a:prstGeom>
                  <a:blipFill rotWithShape="1">
                    <a:blip r:embed="rId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16" name="TextovéPole 15"/>
                  <p:cNvSpPr txBox="1"/>
                  <p:nvPr/>
                </p:nvSpPr>
                <p:spPr>
                  <a:xfrm rot="21422862">
                    <a:off x="712763" y="2229613"/>
                    <a:ext cx="431455" cy="39363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</a:rPr>
                            <m:t>𝐅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>
              <p:sp>
                <p:nvSpPr>
                  <p:cNvPr id="16" name="TextovéPole 1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 rot="21422862">
                    <a:off x="712763" y="2229613"/>
                    <a:ext cx="431455" cy="393630"/>
                  </a:xfrm>
                  <a:prstGeom prst="rect">
                    <a:avLst/>
                  </a:prstGeom>
                  <a:blipFill rotWithShape="1">
                    <a:blip r:embed="rId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17" name="Oblouk 16"/>
              <p:cNvSpPr/>
              <p:nvPr/>
            </p:nvSpPr>
            <p:spPr>
              <a:xfrm rot="15672133">
                <a:off x="1966188" y="3844469"/>
                <a:ext cx="1142328" cy="1008112"/>
              </a:xfrm>
              <a:prstGeom prst="arc">
                <a:avLst>
                  <a:gd name="adj1" fmla="val 16377606"/>
                  <a:gd name="adj2" fmla="val 20623229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8" name="Oblouk 7"/>
            <p:cNvSpPr/>
            <p:nvPr/>
          </p:nvSpPr>
          <p:spPr>
            <a:xfrm rot="7354494">
              <a:off x="311685" y="2122063"/>
              <a:ext cx="1142328" cy="1008112"/>
            </a:xfrm>
            <a:prstGeom prst="arc">
              <a:avLst>
                <a:gd name="adj1" fmla="val 16617090"/>
                <a:gd name="adj2" fmla="val 20786432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7343970" y="3238240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𝑑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43970" y="3238240"/>
                <a:ext cx="568327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6860961" y="5120896"/>
                <a:ext cx="54774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𝑓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0961" y="5120896"/>
                <a:ext cx="547746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5538792" y="3510991"/>
                <a:ext cx="56760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𝑒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8792" y="3510991"/>
                <a:ext cx="567602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ovéPole 20"/>
              <p:cNvSpPr txBox="1"/>
              <p:nvPr/>
            </p:nvSpPr>
            <p:spPr>
              <a:xfrm>
                <a:off x="556228" y="1920587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𝜑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=53°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228" y="1920587"/>
                <a:ext cx="2741326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ovéPole 21"/>
              <p:cNvSpPr txBox="1"/>
              <p:nvPr/>
            </p:nvSpPr>
            <p:spPr>
              <a:xfrm>
                <a:off x="539727" y="2352652"/>
                <a:ext cx="298200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𝛿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=61°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727" y="2352652"/>
                <a:ext cx="2982007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ovéPole 22"/>
              <p:cNvSpPr txBox="1"/>
              <p:nvPr/>
            </p:nvSpPr>
            <p:spPr>
              <a:xfrm>
                <a:off x="539728" y="2762186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𝜀</m:t>
                      </m:r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=?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728" y="2762186"/>
                <a:ext cx="2741326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>
            <a:off x="539728" y="3303084"/>
            <a:ext cx="2663266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5" name="TextovéPole 24"/>
              <p:cNvSpPr txBox="1"/>
              <p:nvPr/>
            </p:nvSpPr>
            <p:spPr>
              <a:xfrm>
                <a:off x="419082" y="3339761"/>
                <a:ext cx="312033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l-GR" sz="2800" b="0" i="1" dirty="0" smtClean="0">
                          <a:latin typeface="Cambria Math"/>
                          <a:ea typeface="Cambria Math"/>
                        </a:rPr>
                        <m:t>𝛿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𝜀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𝜑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=180°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082" y="3339761"/>
                <a:ext cx="3120333" cy="52322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6" name="TextovéPole 25"/>
              <p:cNvSpPr txBox="1"/>
              <p:nvPr/>
            </p:nvSpPr>
            <p:spPr>
              <a:xfrm>
                <a:off x="575348" y="3862981"/>
                <a:ext cx="34661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dirty="0" smtClean="0">
                        <a:latin typeface="Cambria Math"/>
                        <a:ea typeface="Cambria Math"/>
                      </a:rPr>
                      <m:t>𝜀</m:t>
                    </m:r>
                    <m:r>
                      <a:rPr lang="cs-CZ" sz="2800" b="0" i="1" dirty="0" smtClean="0">
                        <a:latin typeface="Cambria Math"/>
                        <a:ea typeface="Cambria Math"/>
                      </a:rPr>
                      <m:t>=180°−(</m:t>
                    </m:r>
                    <m:r>
                      <a:rPr lang="el-GR" sz="2800" i="1" dirty="0" smtClean="0">
                        <a:latin typeface="Cambria Math"/>
                        <a:ea typeface="Cambria Math"/>
                      </a:rPr>
                      <m:t>𝛿</m:t>
                    </m:r>
                    <m:r>
                      <a:rPr lang="cs-CZ" sz="2800" i="1" dirty="0">
                        <a:latin typeface="Cambria Math"/>
                        <a:ea typeface="Cambria Math"/>
                      </a:rPr>
                      <m:t>+</m:t>
                    </m:r>
                    <m:r>
                      <a:rPr lang="cs-CZ" sz="2800" i="1" dirty="0" smtClean="0">
                        <a:latin typeface="Cambria Math"/>
                        <a:ea typeface="Cambria Math"/>
                      </a:rPr>
                      <m:t>𝜑</m:t>
                    </m:r>
                  </m:oMath>
                </a14:m>
                <a:r>
                  <a:rPr lang="cs-CZ" sz="2800" dirty="0" smtClean="0"/>
                  <a:t>)</a:t>
                </a:r>
                <a:endParaRPr lang="cs-CZ" sz="2800" dirty="0"/>
              </a:p>
            </p:txBody>
          </p:sp>
        </mc:Choice>
        <mc:Fallback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348" y="3862981"/>
                <a:ext cx="3466132" cy="523220"/>
              </a:xfrm>
              <a:prstGeom prst="rect">
                <a:avLst/>
              </a:prstGeom>
              <a:blipFill rotWithShape="1">
                <a:blip r:embed="rId16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7" name="TextovéPole 26"/>
              <p:cNvSpPr txBox="1"/>
              <p:nvPr/>
            </p:nvSpPr>
            <p:spPr>
              <a:xfrm>
                <a:off x="611957" y="4367954"/>
                <a:ext cx="525922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Cambria Math"/>
                      </a:rPr>
                      <m:t>𝜀</m:t>
                    </m:r>
                    <m:r>
                      <a:rPr lang="cs-CZ" sz="2800" i="1" dirty="0">
                        <a:latin typeface="Cambria Math"/>
                        <a:ea typeface="Cambria Math"/>
                      </a:rPr>
                      <m:t>=180°−(5</m:t>
                    </m:r>
                    <m:r>
                      <a:rPr lang="cs-CZ" sz="2800" b="0" i="1" dirty="0" smtClean="0">
                        <a:latin typeface="Cambria Math"/>
                        <a:ea typeface="Cambria Math"/>
                      </a:rPr>
                      <m:t>3</m:t>
                    </m:r>
                    <m:r>
                      <a:rPr lang="cs-CZ" sz="2800" i="1" dirty="0">
                        <a:latin typeface="Cambria Math"/>
                        <a:ea typeface="Cambria Math"/>
                      </a:rPr>
                      <m:t>° </m:t>
                    </m:r>
                  </m:oMath>
                </a14:m>
                <a:r>
                  <a:rPr lang="cs-CZ" sz="2800" dirty="0" smtClean="0"/>
                  <a:t>+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ea typeface="Cambria Math"/>
                      </a:rPr>
                      <m:t>6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1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sz="2800" dirty="0" smtClean="0"/>
                  <a:t>)</a:t>
                </a:r>
                <a:endParaRPr lang="cs-CZ" sz="2800" dirty="0"/>
              </a:p>
            </p:txBody>
          </p:sp>
        </mc:Choice>
        <mc:Fallback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957" y="4367954"/>
                <a:ext cx="5259225" cy="523220"/>
              </a:xfrm>
              <a:prstGeom prst="rect">
                <a:avLst/>
              </a:prstGeom>
              <a:blipFill rotWithShape="1">
                <a:blip r:embed="rId17"/>
                <a:stretch>
                  <a:fillRect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8" name="TextovéPole 27"/>
              <p:cNvSpPr txBox="1"/>
              <p:nvPr/>
            </p:nvSpPr>
            <p:spPr>
              <a:xfrm>
                <a:off x="611958" y="4859286"/>
                <a:ext cx="34434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𝜀</m:t>
                      </m:r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=180°−114°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958" y="4859286"/>
                <a:ext cx="3443456" cy="523220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0" name="TextovéPole 29"/>
              <p:cNvSpPr txBox="1"/>
              <p:nvPr/>
            </p:nvSpPr>
            <p:spPr>
              <a:xfrm>
                <a:off x="641714" y="5336438"/>
                <a:ext cx="209775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𝜺</m:t>
                      </m:r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𝟔𝟔</m:t>
                      </m:r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714" y="5336438"/>
                <a:ext cx="2097758" cy="523220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0BASIBLT\MC900438000CAZFHNYK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2338" y="2083833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4188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18" grpId="0"/>
      <p:bldP spid="19" grpId="0"/>
      <p:bldP spid="20" grpId="0"/>
      <p:bldP spid="21" grpId="0"/>
      <p:bldP spid="22" grpId="0"/>
      <p:bldP spid="23" grpId="0"/>
      <p:bldP spid="25" grpId="0"/>
      <p:bldP spid="26" grpId="0"/>
      <p:bldP spid="27" grpId="0"/>
      <p:bldP spid="28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49288" y="97174"/>
            <a:ext cx="8715200" cy="6644194"/>
          </a:xfrm>
          <a:prstGeom prst="roundRect">
            <a:avLst>
              <a:gd name="adj" fmla="val 57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aoblený obdélník 3"/>
              <p:cNvSpPr/>
              <p:nvPr/>
            </p:nvSpPr>
            <p:spPr>
              <a:xfrm>
                <a:off x="383874" y="178913"/>
                <a:ext cx="8446028" cy="1089848"/>
              </a:xfrm>
              <a:prstGeom prst="roundRect">
                <a:avLst>
                  <a:gd name="adj" fmla="val 13530"/>
                </a:avLst>
              </a:prstGeom>
              <a:gradFill>
                <a:gsLst>
                  <a:gs pos="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accent1">
                      <a:lumMod val="20000"/>
                      <a:lumOff val="80000"/>
                    </a:schemeClr>
                  </a:gs>
                </a:gsLst>
              </a:gradFill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b="1" dirty="0" smtClean="0">
                    <a:solidFill>
                      <a:schemeClr val="tx1"/>
                    </a:solidFill>
                  </a:rPr>
                  <a:t>Př.2)</a:t>
                </a:r>
                <a:r>
                  <a:rPr lang="en-US" sz="2800" b="1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28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Dopočítejte zbývající úhel v trojúhelníku ABC,</a:t>
                </a:r>
                <a:br>
                  <a:rPr lang="cs-CZ" sz="28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         jestliže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i="1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=52° 35´</m:t>
                    </m:r>
                    <m:r>
                      <a:rPr lang="cs-CZ" sz="2800" b="0" i="0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=65° 45´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" name="Zaoblený 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874" y="178913"/>
                <a:ext cx="8446028" cy="1089848"/>
              </a:xfrm>
              <a:prstGeom prst="roundRect">
                <a:avLst>
                  <a:gd name="adj" fmla="val 13530"/>
                </a:avLst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Zaoblený obdélník 37"/>
          <p:cNvSpPr/>
          <p:nvPr/>
        </p:nvSpPr>
        <p:spPr>
          <a:xfrm>
            <a:off x="329962" y="1940879"/>
            <a:ext cx="8453866" cy="4709595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9" name="Zaoblený obdélník 38"/>
          <p:cNvSpPr/>
          <p:nvPr/>
        </p:nvSpPr>
        <p:spPr>
          <a:xfrm>
            <a:off x="423462" y="1280128"/>
            <a:ext cx="1705265" cy="507813"/>
          </a:xfrm>
          <a:prstGeom prst="roundRect">
            <a:avLst>
              <a:gd name="adj" fmla="val 9801"/>
            </a:avLst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Řešení:</a:t>
            </a:r>
            <a:endParaRPr lang="cs-CZ" sz="28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0" name="Skupina 39"/>
          <p:cNvGrpSpPr/>
          <p:nvPr/>
        </p:nvGrpSpPr>
        <p:grpSpPr>
          <a:xfrm rot="2539809">
            <a:off x="6103232" y="1959623"/>
            <a:ext cx="3809513" cy="3999843"/>
            <a:chOff x="-1" y="2054955"/>
            <a:chExt cx="3216653" cy="3102237"/>
          </a:xfrm>
        </p:grpSpPr>
        <p:grpSp>
          <p:nvGrpSpPr>
            <p:cNvPr id="41" name="Skupina 40"/>
            <p:cNvGrpSpPr/>
            <p:nvPr/>
          </p:nvGrpSpPr>
          <p:grpSpPr>
            <a:xfrm>
              <a:off x="-1" y="2195111"/>
              <a:ext cx="3216653" cy="2962081"/>
              <a:chOff x="-1" y="2195111"/>
              <a:chExt cx="3216653" cy="2962081"/>
            </a:xfrm>
          </p:grpSpPr>
          <p:sp>
            <p:nvSpPr>
              <p:cNvPr id="43" name="Rovnoramenný trojúhelník 42"/>
              <p:cNvSpPr/>
              <p:nvPr/>
            </p:nvSpPr>
            <p:spPr>
              <a:xfrm rot="20809152">
                <a:off x="215941" y="2367117"/>
                <a:ext cx="2304256" cy="2160240"/>
              </a:xfrm>
              <a:prstGeom prst="triangle">
                <a:avLst>
                  <a:gd name="adj" fmla="val 34410"/>
                </a:avLst>
              </a:prstGeom>
              <a:solidFill>
                <a:srgbClr val="92D050"/>
              </a:solidFill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blouk 43"/>
              <p:cNvSpPr/>
              <p:nvPr/>
            </p:nvSpPr>
            <p:spPr>
              <a:xfrm>
                <a:off x="-1" y="4149080"/>
                <a:ext cx="1142328" cy="1008112"/>
              </a:xfrm>
              <a:prstGeom prst="arc">
                <a:avLst>
                  <a:gd name="adj1" fmla="val 16172709"/>
                  <a:gd name="adj2" fmla="val 21440513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45" name="TextovéPole 44"/>
                  <p:cNvSpPr txBox="1"/>
                  <p:nvPr/>
                </p:nvSpPr>
                <p:spPr>
                  <a:xfrm rot="19060191">
                    <a:off x="484543" y="4183272"/>
                    <a:ext cx="517770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  <a:ea typeface="Cambria Math"/>
                            </a:rPr>
                            <m:t>𝛂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>
              <p:sp>
                <p:nvSpPr>
                  <p:cNvPr id="45" name="TextovéPole 4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 rot="19060191">
                    <a:off x="484543" y="4183272"/>
                    <a:ext cx="517770" cy="523220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46" name="TextovéPole 45"/>
                  <p:cNvSpPr txBox="1"/>
                  <p:nvPr/>
                </p:nvSpPr>
                <p:spPr>
                  <a:xfrm rot="19060191">
                    <a:off x="2041919" y="3887470"/>
                    <a:ext cx="511679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1" smtClean="0">
                              <a:latin typeface="Cambria Math"/>
                              <a:ea typeface="Cambria Math"/>
                            </a:rPr>
                            <m:t>𝛃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>
              <p:sp>
                <p:nvSpPr>
                  <p:cNvPr id="46" name="TextovéPole 4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 rot="19060191">
                    <a:off x="2041919" y="3887470"/>
                    <a:ext cx="511679" cy="523220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47" name="TextovéPole 46"/>
                  <p:cNvSpPr txBox="1"/>
                  <p:nvPr/>
                </p:nvSpPr>
                <p:spPr>
                  <a:xfrm rot="19309180">
                    <a:off x="585375" y="2650647"/>
                    <a:ext cx="594947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1" smtClean="0">
                              <a:latin typeface="Cambria Math"/>
                              <a:ea typeface="Cambria Math"/>
                            </a:rPr>
                            <m:t>𝛄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>
              <p:sp>
                <p:nvSpPr>
                  <p:cNvPr id="47" name="TextovéPole 4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 rot="19309180">
                    <a:off x="585375" y="2650647"/>
                    <a:ext cx="594947" cy="523220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48" name="TextovéPole 47"/>
                  <p:cNvSpPr txBox="1"/>
                  <p:nvPr/>
                </p:nvSpPr>
                <p:spPr>
                  <a:xfrm rot="19060191">
                    <a:off x="37372" y="4517276"/>
                    <a:ext cx="535723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  <a:ea typeface="Cambria Math"/>
                            </a:rPr>
                            <m:t>𝐀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>
              <p:sp>
                <p:nvSpPr>
                  <p:cNvPr id="48" name="TextovéPole 4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 rot="19060191">
                    <a:off x="37372" y="4517276"/>
                    <a:ext cx="535723" cy="523220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49" name="TextovéPole 48"/>
                  <p:cNvSpPr txBox="1"/>
                  <p:nvPr/>
                </p:nvSpPr>
                <p:spPr>
                  <a:xfrm rot="19060191">
                    <a:off x="2664899" y="4147059"/>
                    <a:ext cx="551753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</a:rPr>
                            <m:t>𝐁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>
              <p:sp>
                <p:nvSpPr>
                  <p:cNvPr id="49" name="TextovéPole 48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 rot="19060191">
                    <a:off x="2664899" y="4147059"/>
                    <a:ext cx="551753" cy="523220"/>
                  </a:xfrm>
                  <a:prstGeom prst="rect">
                    <a:avLst/>
                  </a:prstGeom>
                  <a:blipFill rotWithShape="1">
                    <a:blip r:embed="rId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50" name="TextovéPole 49"/>
                  <p:cNvSpPr txBox="1"/>
                  <p:nvPr/>
                </p:nvSpPr>
                <p:spPr>
                  <a:xfrm rot="18884848">
                    <a:off x="697173" y="2141618"/>
                    <a:ext cx="462635" cy="56962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</a:rPr>
                            <m:t>𝐂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>
              <p:sp>
                <p:nvSpPr>
                  <p:cNvPr id="50" name="TextovéPole 4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 rot="18884848">
                    <a:off x="697173" y="2141618"/>
                    <a:ext cx="462635" cy="569622"/>
                  </a:xfrm>
                  <a:prstGeom prst="rect">
                    <a:avLst/>
                  </a:prstGeom>
                  <a:blipFill rotWithShape="1">
                    <a:blip r:embed="rId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51" name="Oblouk 50"/>
              <p:cNvSpPr/>
              <p:nvPr/>
            </p:nvSpPr>
            <p:spPr>
              <a:xfrm rot="15672133">
                <a:off x="1966188" y="3844469"/>
                <a:ext cx="1142328" cy="1008112"/>
              </a:xfrm>
              <a:prstGeom prst="arc">
                <a:avLst>
                  <a:gd name="adj1" fmla="val 16377606"/>
                  <a:gd name="adj2" fmla="val 20623229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2" name="Oblouk 41"/>
            <p:cNvSpPr/>
            <p:nvPr/>
          </p:nvSpPr>
          <p:spPr>
            <a:xfrm rot="7354494">
              <a:off x="311685" y="2122063"/>
              <a:ext cx="1142328" cy="1008112"/>
            </a:xfrm>
            <a:prstGeom prst="arc">
              <a:avLst>
                <a:gd name="adj1" fmla="val 16617090"/>
                <a:gd name="adj2" fmla="val 20786432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52" name="TextovéPole 51"/>
              <p:cNvSpPr txBox="1"/>
              <p:nvPr/>
            </p:nvSpPr>
            <p:spPr>
              <a:xfrm>
                <a:off x="8276325" y="3825756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𝑎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6325" y="3825756"/>
                <a:ext cx="568327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3" name="TextovéPole 52"/>
              <p:cNvSpPr txBox="1"/>
              <p:nvPr/>
            </p:nvSpPr>
            <p:spPr>
              <a:xfrm>
                <a:off x="6614786" y="5036906"/>
                <a:ext cx="54774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𝑐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4786" y="5036906"/>
                <a:ext cx="547746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4" name="TextovéPole 53"/>
              <p:cNvSpPr txBox="1"/>
              <p:nvPr/>
            </p:nvSpPr>
            <p:spPr>
              <a:xfrm>
                <a:off x="6559631" y="2997668"/>
                <a:ext cx="56760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𝑏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9631" y="2997668"/>
                <a:ext cx="567602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6" name="TextovéPole 55"/>
              <p:cNvSpPr txBox="1"/>
              <p:nvPr/>
            </p:nvSpPr>
            <p:spPr>
              <a:xfrm>
                <a:off x="502316" y="1940879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=52° 35´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316" y="1940879"/>
                <a:ext cx="2741326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7" name="TextovéPole 56"/>
              <p:cNvSpPr txBox="1"/>
              <p:nvPr/>
            </p:nvSpPr>
            <p:spPr>
              <a:xfrm>
                <a:off x="485815" y="2372944"/>
                <a:ext cx="298200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=65° 45´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815" y="2372944"/>
                <a:ext cx="2982007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8" name="TextovéPole 57"/>
              <p:cNvSpPr txBox="1"/>
              <p:nvPr/>
            </p:nvSpPr>
            <p:spPr>
              <a:xfrm>
                <a:off x="485816" y="2782478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=?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816" y="2782478"/>
                <a:ext cx="2741326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0" name="Přímá spojnice 59"/>
          <p:cNvCxnSpPr/>
          <p:nvPr/>
        </p:nvCxnSpPr>
        <p:spPr>
          <a:xfrm>
            <a:off x="485816" y="3323376"/>
            <a:ext cx="2663266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61" name="TextovéPole 60"/>
              <p:cNvSpPr txBox="1"/>
              <p:nvPr/>
            </p:nvSpPr>
            <p:spPr>
              <a:xfrm>
                <a:off x="365170" y="3360053"/>
                <a:ext cx="312033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sz="2800" b="0" i="1" dirty="0" smtClean="0">
                          <a:latin typeface="Cambria Math"/>
                          <a:ea typeface="Cambria Math"/>
                        </a:rPr>
                        <m:t>α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=180°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170" y="3360053"/>
                <a:ext cx="3120333" cy="52322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2" name="TextovéPole 61"/>
              <p:cNvSpPr txBox="1"/>
              <p:nvPr/>
            </p:nvSpPr>
            <p:spPr>
              <a:xfrm>
                <a:off x="521436" y="3883273"/>
                <a:ext cx="34661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dirty="0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sz="2800" b="0" i="1" dirty="0" smtClean="0">
                        <a:latin typeface="Cambria Math"/>
                        <a:ea typeface="Cambria Math"/>
                      </a:rPr>
                      <m:t>=180°−(</m:t>
                    </m:r>
                    <m:r>
                      <m:rPr>
                        <m:sty m:val="p"/>
                      </m:rPr>
                      <a:rPr lang="el-GR" sz="2800" i="1" dirty="0">
                        <a:latin typeface="Cambria Math"/>
                        <a:ea typeface="Cambria Math"/>
                      </a:rPr>
                      <m:t>α</m:t>
                    </m:r>
                    <m:r>
                      <a:rPr lang="cs-CZ" sz="2800" i="1" dirty="0">
                        <a:latin typeface="Cambria Math"/>
                        <a:ea typeface="Cambria Math"/>
                      </a:rPr>
                      <m:t>+</m:t>
                    </m:r>
                    <m:r>
                      <a:rPr lang="cs-CZ" sz="2800" i="1" dirty="0"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800" dirty="0" smtClean="0"/>
                  <a:t>)</a:t>
                </a:r>
                <a:endParaRPr lang="cs-CZ" sz="2800" dirty="0"/>
              </a:p>
            </p:txBody>
          </p:sp>
        </mc:Choice>
        <mc:Fallback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436" y="3883273"/>
                <a:ext cx="3466132" cy="523220"/>
              </a:xfrm>
              <a:prstGeom prst="rect">
                <a:avLst/>
              </a:prstGeom>
              <a:blipFill rotWithShape="1">
                <a:blip r:embed="rId16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3" name="TextovéPole 62"/>
              <p:cNvSpPr txBox="1"/>
              <p:nvPr/>
            </p:nvSpPr>
            <p:spPr>
              <a:xfrm>
                <a:off x="558046" y="4388246"/>
                <a:ext cx="481219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i="1" dirty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sz="2800" i="1" dirty="0">
                        <a:latin typeface="Cambria Math"/>
                        <a:ea typeface="Cambria Math"/>
                      </a:rPr>
                      <m:t>=180°−(52° 35´</m:t>
                    </m:r>
                  </m:oMath>
                </a14:m>
                <a:r>
                  <a:rPr lang="cs-CZ" sz="2800" dirty="0" smtClean="0"/>
                  <a:t>+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ea typeface="Cambria Math"/>
                      </a:rPr>
                      <m:t>65° 45´</m:t>
                    </m:r>
                  </m:oMath>
                </a14:m>
                <a:r>
                  <a:rPr lang="cs-CZ" sz="2800" dirty="0" smtClean="0"/>
                  <a:t>)</a:t>
                </a:r>
                <a:endParaRPr lang="cs-CZ" sz="2800" dirty="0"/>
              </a:p>
            </p:txBody>
          </p:sp>
        </mc:Choice>
        <mc:Fallback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46" y="4388246"/>
                <a:ext cx="4812192" cy="523220"/>
              </a:xfrm>
              <a:prstGeom prst="rect">
                <a:avLst/>
              </a:prstGeom>
              <a:blipFill rotWithShape="1">
                <a:blip r:embed="rId17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4" name="TextovéPole 63"/>
              <p:cNvSpPr txBox="1"/>
              <p:nvPr/>
            </p:nvSpPr>
            <p:spPr>
              <a:xfrm>
                <a:off x="544112" y="4850417"/>
                <a:ext cx="34434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=180°−117°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 80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112" y="4850417"/>
                <a:ext cx="3443456" cy="523220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5" name="TextovéPole 64"/>
              <p:cNvSpPr txBox="1"/>
              <p:nvPr/>
            </p:nvSpPr>
            <p:spPr>
              <a:xfrm>
                <a:off x="521436" y="5421154"/>
                <a:ext cx="484880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=179°6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0´−1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18° 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20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436" y="5421154"/>
                <a:ext cx="4848802" cy="523220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6" name="TextovéPole 65"/>
              <p:cNvSpPr txBox="1"/>
              <p:nvPr/>
            </p:nvSpPr>
            <p:spPr>
              <a:xfrm>
                <a:off x="558046" y="5932767"/>
                <a:ext cx="209775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𝟔𝟏</m:t>
                      </m:r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𝟒𝟎</m:t>
                      </m:r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46" y="5932767"/>
                <a:ext cx="2097758" cy="523220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0BASIBLT\MC900438000CAZFHNYK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3201" y="2354757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374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9" grpId="0" animBg="1"/>
      <p:bldP spid="52" grpId="0"/>
      <p:bldP spid="53" grpId="0"/>
      <p:bldP spid="54" grpId="0"/>
      <p:bldP spid="56" grpId="0"/>
      <p:bldP spid="57" grpId="0"/>
      <p:bldP spid="58" grpId="0"/>
      <p:bldP spid="61" grpId="0"/>
      <p:bldP spid="62" grpId="0"/>
      <p:bldP spid="63" grpId="0"/>
      <p:bldP spid="64" grpId="0"/>
      <p:bldP spid="65" grpId="0"/>
      <p:bldP spid="6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Zaoblený obdélník 30"/>
          <p:cNvSpPr/>
          <p:nvPr/>
        </p:nvSpPr>
        <p:spPr>
          <a:xfrm>
            <a:off x="159532" y="95047"/>
            <a:ext cx="8894712" cy="6644194"/>
          </a:xfrm>
          <a:prstGeom prst="roundRect">
            <a:avLst>
              <a:gd name="adj" fmla="val 57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2" name="Zaoblený obdélník 31"/>
          <p:cNvSpPr/>
          <p:nvPr/>
        </p:nvSpPr>
        <p:spPr>
          <a:xfrm>
            <a:off x="294118" y="176786"/>
            <a:ext cx="8446028" cy="726050"/>
          </a:xfrm>
          <a:prstGeom prst="roundRect">
            <a:avLst>
              <a:gd name="adj" fmla="val 13530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Př.3)</a:t>
            </a:r>
            <a:r>
              <a:rPr lang="en-US" sz="2800" b="1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Vypočítejte velikost úhlů na obrázku.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60843" y="1412795"/>
            <a:ext cx="8613889" cy="5182430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4" name="Zaoblený obdélník 33"/>
          <p:cNvSpPr/>
          <p:nvPr/>
        </p:nvSpPr>
        <p:spPr>
          <a:xfrm>
            <a:off x="318712" y="902836"/>
            <a:ext cx="1705265" cy="507813"/>
          </a:xfrm>
          <a:prstGeom prst="roundRect">
            <a:avLst>
              <a:gd name="adj" fmla="val 9801"/>
            </a:avLst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Řešení:</a:t>
            </a:r>
            <a:endParaRPr lang="cs-CZ" sz="28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8" name="TextovéPole 47"/>
              <p:cNvSpPr txBox="1"/>
              <p:nvPr/>
            </p:nvSpPr>
            <p:spPr>
              <a:xfrm>
                <a:off x="6008852" y="4577782"/>
                <a:ext cx="54774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ea typeface="Cambria Math"/>
                        </a:rPr>
                        <m:t>A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8852" y="4577782"/>
                <a:ext cx="547746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0" name="TextovéPole 49"/>
              <p:cNvSpPr txBox="1"/>
              <p:nvPr/>
            </p:nvSpPr>
            <p:spPr>
              <a:xfrm>
                <a:off x="584829" y="4775756"/>
                <a:ext cx="274132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600" b="0" i="1" dirty="0" smtClean="0">
                          <a:latin typeface="Cambria Math"/>
                          <a:ea typeface="Cambria Math"/>
                        </a:rPr>
                        <m:t>=108°:2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829" y="4775756"/>
                <a:ext cx="2741326" cy="49244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1" name="TextovéPole 50"/>
              <p:cNvSpPr txBox="1"/>
              <p:nvPr/>
            </p:nvSpPr>
            <p:spPr>
              <a:xfrm>
                <a:off x="3627625" y="5268891"/>
                <a:ext cx="2982007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smtClean="0"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sz="26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600" b="1" i="1" smtClean="0">
                          <a:latin typeface="Cambria Math"/>
                          <a:ea typeface="Cambria Math"/>
                        </a:rPr>
                        <m:t>𝟓𝟒</m:t>
                      </m:r>
                      <m:r>
                        <a:rPr lang="cs-CZ" sz="2600" b="1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2600" b="1" dirty="0"/>
              </a:p>
            </p:txBody>
          </p:sp>
        </mc:Choice>
        <mc:Fallback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27625" y="5268891"/>
                <a:ext cx="2982007" cy="49244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2" name="TextovéPole 51"/>
              <p:cNvSpPr txBox="1"/>
              <p:nvPr/>
            </p:nvSpPr>
            <p:spPr>
              <a:xfrm>
                <a:off x="584829" y="1526904"/>
                <a:ext cx="274132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600" i="1" smtClean="0">
                          <a:latin typeface="Cambria Math"/>
                          <a:ea typeface="Cambria Math"/>
                        </a:rPr>
                        <m:t>=360°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 :5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829" y="1526904"/>
                <a:ext cx="2741326" cy="49244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3" name="Přímá spojnice 52"/>
          <p:cNvCxnSpPr/>
          <p:nvPr/>
        </p:nvCxnSpPr>
        <p:spPr>
          <a:xfrm flipV="1">
            <a:off x="520223" y="2490475"/>
            <a:ext cx="3111571" cy="13992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54" name="TextovéPole 53"/>
              <p:cNvSpPr txBox="1"/>
              <p:nvPr/>
            </p:nvSpPr>
            <p:spPr>
              <a:xfrm>
                <a:off x="570804" y="2573063"/>
                <a:ext cx="3120333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sz="2600" b="0" i="1" dirty="0" smtClean="0">
                          <a:latin typeface="Cambria Math"/>
                          <a:ea typeface="Cambria Math"/>
                        </a:rPr>
                        <m:t>α</m:t>
                      </m:r>
                      <m:r>
                        <a:rPr lang="cs-CZ" sz="2600" b="0" i="1" dirty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600" b="0" i="1" dirty="0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600" b="0" i="1" dirty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600" b="0" i="1" dirty="0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600" b="0" i="1" dirty="0" smtClean="0">
                          <a:latin typeface="Cambria Math"/>
                          <a:ea typeface="Cambria Math"/>
                        </a:rPr>
                        <m:t>=180°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804" y="2573063"/>
                <a:ext cx="3120333" cy="49244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5" name="TextovéPole 54"/>
              <p:cNvSpPr txBox="1"/>
              <p:nvPr/>
            </p:nvSpPr>
            <p:spPr>
              <a:xfrm>
                <a:off x="542899" y="3043957"/>
                <a:ext cx="346613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sz="2600" i="1" dirty="0">
                          <a:latin typeface="Cambria Math"/>
                          <a:ea typeface="Cambria Math"/>
                        </a:rPr>
                        <m:t>α</m:t>
                      </m:r>
                      <m:r>
                        <a:rPr lang="cs-CZ" sz="2600" i="1" dirty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600" i="1" dirty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600" i="1" dirty="0">
                          <a:latin typeface="Cambria Math"/>
                          <a:ea typeface="Cambria Math"/>
                        </a:rPr>
                        <m:t>=180°−</m:t>
                      </m:r>
                      <m:r>
                        <a:rPr lang="cs-CZ" sz="2600" i="1" dirty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899" y="3043957"/>
                <a:ext cx="3466132" cy="49244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79" name="Skupina 78"/>
          <p:cNvGrpSpPr/>
          <p:nvPr/>
        </p:nvGrpSpPr>
        <p:grpSpPr>
          <a:xfrm>
            <a:off x="5611664" y="1980163"/>
            <a:ext cx="2952329" cy="2952329"/>
            <a:chOff x="5292079" y="1836000"/>
            <a:chExt cx="3168000" cy="3168000"/>
          </a:xfrm>
        </p:grpSpPr>
        <p:grpSp>
          <p:nvGrpSpPr>
            <p:cNvPr id="62" name="Skupina 61"/>
            <p:cNvGrpSpPr/>
            <p:nvPr/>
          </p:nvGrpSpPr>
          <p:grpSpPr>
            <a:xfrm>
              <a:off x="5292079" y="1836000"/>
              <a:ext cx="3168000" cy="3168000"/>
              <a:chOff x="5292079" y="1836000"/>
              <a:chExt cx="3168000" cy="3168000"/>
            </a:xfrm>
          </p:grpSpPr>
          <p:sp>
            <p:nvSpPr>
              <p:cNvPr id="60" name="Ovál 59"/>
              <p:cNvSpPr/>
              <p:nvPr/>
            </p:nvSpPr>
            <p:spPr>
              <a:xfrm>
                <a:off x="5292079" y="1836000"/>
                <a:ext cx="3168000" cy="3168000"/>
              </a:xfrm>
              <a:prstGeom prst="ellipse">
                <a:avLst/>
              </a:prstGeom>
              <a:noFill/>
              <a:ln w="317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Pravidelný pětiúhelník 60"/>
              <p:cNvSpPr/>
              <p:nvPr/>
            </p:nvSpPr>
            <p:spPr>
              <a:xfrm>
                <a:off x="5400000" y="1865755"/>
                <a:ext cx="2944361" cy="2804153"/>
              </a:xfrm>
              <a:prstGeom prst="pentagon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 w="317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66" name="Přímá spojnice 65"/>
            <p:cNvCxnSpPr>
              <a:stCxn id="61" idx="0"/>
            </p:cNvCxnSpPr>
            <p:nvPr/>
          </p:nvCxnSpPr>
          <p:spPr>
            <a:xfrm>
              <a:off x="6872181" y="1865755"/>
              <a:ext cx="3898" cy="1491561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nice 66"/>
            <p:cNvCxnSpPr/>
            <p:nvPr/>
          </p:nvCxnSpPr>
          <p:spPr>
            <a:xfrm flipH="1">
              <a:off x="6012162" y="3357316"/>
              <a:ext cx="860018" cy="1305693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nice 68"/>
            <p:cNvCxnSpPr>
              <a:endCxn id="61" idx="4"/>
            </p:cNvCxnSpPr>
            <p:nvPr/>
          </p:nvCxnSpPr>
          <p:spPr>
            <a:xfrm>
              <a:off x="6872180" y="3357316"/>
              <a:ext cx="909856" cy="1312585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 flipH="1" flipV="1">
              <a:off x="5400001" y="2909367"/>
              <a:ext cx="1472179" cy="44794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/>
            <p:nvPr/>
          </p:nvCxnSpPr>
          <p:spPr>
            <a:xfrm flipH="1">
              <a:off x="6876079" y="2909367"/>
              <a:ext cx="1468282" cy="44794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80" name="TextovéPole 79"/>
              <p:cNvSpPr txBox="1"/>
              <p:nvPr/>
            </p:nvSpPr>
            <p:spPr>
              <a:xfrm>
                <a:off x="7847680" y="4670882"/>
                <a:ext cx="54774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ea typeface="Cambria Math"/>
                        </a:rPr>
                        <m:t>B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0" name="TextovéPole 7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47680" y="4670882"/>
                <a:ext cx="547746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1" name="TextovéPole 80"/>
              <p:cNvSpPr txBox="1"/>
              <p:nvPr/>
            </p:nvSpPr>
            <p:spPr>
              <a:xfrm>
                <a:off x="7078442" y="2891754"/>
                <a:ext cx="54774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ea typeface="Cambria Math"/>
                        </a:rPr>
                        <m:t>S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1" name="TextovéPole 8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78442" y="2891754"/>
                <a:ext cx="547746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2" name="TextovéPole 81"/>
              <p:cNvSpPr txBox="1"/>
              <p:nvPr/>
            </p:nvSpPr>
            <p:spPr>
              <a:xfrm>
                <a:off x="6960406" y="1496127"/>
                <a:ext cx="54774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ea typeface="Cambria Math"/>
                        </a:rPr>
                        <m:t>D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2" name="TextovéPole 8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0406" y="1496127"/>
                <a:ext cx="547746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3" name="TextovéPole 82"/>
              <p:cNvSpPr txBox="1"/>
              <p:nvPr/>
            </p:nvSpPr>
            <p:spPr>
              <a:xfrm>
                <a:off x="5438365" y="2389480"/>
                <a:ext cx="54774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ea typeface="Cambria Math"/>
                        </a:rPr>
                        <m:t>E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3" name="TextovéPole 8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8365" y="2389480"/>
                <a:ext cx="547746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4" name="Oblouk 83"/>
          <p:cNvSpPr/>
          <p:nvPr/>
        </p:nvSpPr>
        <p:spPr>
          <a:xfrm>
            <a:off x="5523591" y="3881351"/>
            <a:ext cx="1466728" cy="1466728"/>
          </a:xfrm>
          <a:prstGeom prst="arc">
            <a:avLst>
              <a:gd name="adj1" fmla="val 18348372"/>
              <a:gd name="adj2" fmla="val 0"/>
            </a:avLst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louk 84"/>
          <p:cNvSpPr/>
          <p:nvPr/>
        </p:nvSpPr>
        <p:spPr>
          <a:xfrm>
            <a:off x="6380952" y="2534785"/>
            <a:ext cx="1466728" cy="1466728"/>
          </a:xfrm>
          <a:prstGeom prst="arc">
            <a:avLst>
              <a:gd name="adj1" fmla="val 3807317"/>
              <a:gd name="adj2" fmla="val 7078683"/>
            </a:avLst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6" name="TextovéPole 85"/>
              <p:cNvSpPr txBox="1"/>
              <p:nvPr/>
            </p:nvSpPr>
            <p:spPr>
              <a:xfrm>
                <a:off x="6941894" y="3454201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6" name="TextovéPole 8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41894" y="3454201"/>
                <a:ext cx="568327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7" name="TextovéPole 86"/>
              <p:cNvSpPr txBox="1"/>
              <p:nvPr/>
            </p:nvSpPr>
            <p:spPr>
              <a:xfrm>
                <a:off x="8391601" y="2441291"/>
                <a:ext cx="54774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ea typeface="Cambria Math"/>
                        </a:rPr>
                        <m:t>C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7" name="TextovéPole 8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91601" y="2441291"/>
                <a:ext cx="547746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8" name="Oblouk 87"/>
          <p:cNvSpPr/>
          <p:nvPr/>
        </p:nvSpPr>
        <p:spPr>
          <a:xfrm>
            <a:off x="7198746" y="4009524"/>
            <a:ext cx="1466728" cy="1466728"/>
          </a:xfrm>
          <a:prstGeom prst="arc">
            <a:avLst>
              <a:gd name="adj1" fmla="val 11331844"/>
              <a:gd name="adj2" fmla="val 14536295"/>
            </a:avLst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9" name="TextovéPole 88"/>
              <p:cNvSpPr txBox="1"/>
              <p:nvPr/>
            </p:nvSpPr>
            <p:spPr>
              <a:xfrm>
                <a:off x="7340199" y="4101646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9" name="TextovéPole 8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40199" y="4101646"/>
                <a:ext cx="568327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0" name="TextovéPole 89"/>
              <p:cNvSpPr txBox="1"/>
              <p:nvPr/>
            </p:nvSpPr>
            <p:spPr>
              <a:xfrm>
                <a:off x="570804" y="1980163"/>
                <a:ext cx="274132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26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600" b="1" i="1" smtClean="0">
                          <a:latin typeface="Cambria Math"/>
                          <a:ea typeface="Cambria Math"/>
                        </a:rPr>
                        <m:t>𝟕𝟐</m:t>
                      </m:r>
                      <m:r>
                        <a:rPr lang="cs-CZ" sz="2600" b="1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2600" b="1" dirty="0"/>
              </a:p>
            </p:txBody>
          </p:sp>
        </mc:Choice>
        <mc:Fallback>
          <p:sp>
            <p:nvSpPr>
              <p:cNvPr id="90" name="TextovéPole 8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804" y="1980163"/>
                <a:ext cx="2741326" cy="492443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2" name="TextovéPole 91"/>
              <p:cNvSpPr txBox="1"/>
              <p:nvPr/>
            </p:nvSpPr>
            <p:spPr>
              <a:xfrm>
                <a:off x="584829" y="3585973"/>
                <a:ext cx="346613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sz="2600" i="1" dirty="0" smtClean="0">
                          <a:latin typeface="Cambria Math"/>
                          <a:ea typeface="Cambria Math"/>
                        </a:rPr>
                        <m:t>α</m:t>
                      </m:r>
                      <m:r>
                        <a:rPr lang="cs-CZ" sz="2600" i="1" dirty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600" i="1" dirty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600" i="1" dirty="0">
                          <a:latin typeface="Cambria Math"/>
                          <a:ea typeface="Cambria Math"/>
                        </a:rPr>
                        <m:t>=180°−</m:t>
                      </m:r>
                      <m:r>
                        <a:rPr lang="cs-CZ" sz="2600" b="0" i="1" dirty="0" smtClean="0">
                          <a:latin typeface="Cambria Math"/>
                          <a:ea typeface="Cambria Math"/>
                        </a:rPr>
                        <m:t>72°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92" name="TextovéPole 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829" y="3585973"/>
                <a:ext cx="3466132" cy="492443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3" name="TextovéPole 92"/>
              <p:cNvSpPr txBox="1"/>
              <p:nvPr/>
            </p:nvSpPr>
            <p:spPr>
              <a:xfrm>
                <a:off x="584829" y="4017824"/>
                <a:ext cx="346613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sz="2600" i="1" dirty="0" smtClean="0">
                          <a:latin typeface="Cambria Math"/>
                          <a:ea typeface="Cambria Math"/>
                        </a:rPr>
                        <m:t>α</m:t>
                      </m:r>
                      <m:r>
                        <a:rPr lang="cs-CZ" sz="2600" i="1" dirty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600" i="1" dirty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600" i="1" dirty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600" b="0" i="1" dirty="0" smtClean="0">
                          <a:latin typeface="Cambria Math"/>
                          <a:ea typeface="Cambria Math"/>
                        </a:rPr>
                        <m:t>108</m:t>
                      </m:r>
                      <m:r>
                        <a:rPr lang="cs-CZ" sz="2600" i="1" dirty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93" name="TextovéPole 9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829" y="4017824"/>
                <a:ext cx="3466132" cy="492443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4" name="TextovéPole 93"/>
              <p:cNvSpPr txBox="1"/>
              <p:nvPr/>
            </p:nvSpPr>
            <p:spPr>
              <a:xfrm>
                <a:off x="584829" y="5230030"/>
                <a:ext cx="274132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𝟓𝟒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2600" b="1" dirty="0"/>
              </a:p>
            </p:txBody>
          </p:sp>
        </mc:Choice>
        <mc:Fallback>
          <p:sp>
            <p:nvSpPr>
              <p:cNvPr id="94" name="TextovéPole 9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829" y="5230030"/>
                <a:ext cx="2741326" cy="492443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5" name="TextovéPole 94"/>
              <p:cNvSpPr txBox="1"/>
              <p:nvPr/>
            </p:nvSpPr>
            <p:spPr>
              <a:xfrm>
                <a:off x="3678459" y="4776448"/>
                <a:ext cx="274132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600" b="0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600" b="0" i="1" dirty="0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95" name="TextovéPole 9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8459" y="4776448"/>
                <a:ext cx="2741326" cy="492443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7" name="TextovéPole 46"/>
              <p:cNvSpPr txBox="1"/>
              <p:nvPr/>
            </p:nvSpPr>
            <p:spPr>
              <a:xfrm>
                <a:off x="6380952" y="4147662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0952" y="4147662"/>
                <a:ext cx="568327" cy="523220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HGW68T4R\MC900440450CAU6SCKE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900" y="1438159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1700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4" grpId="0" animBg="1"/>
      <p:bldP spid="48" grpId="0"/>
      <p:bldP spid="50" grpId="0"/>
      <p:bldP spid="51" grpId="0"/>
      <p:bldP spid="52" grpId="0"/>
      <p:bldP spid="54" grpId="0"/>
      <p:bldP spid="55" grpId="0"/>
      <p:bldP spid="80" grpId="0"/>
      <p:bldP spid="81" grpId="0"/>
      <p:bldP spid="82" grpId="0"/>
      <p:bldP spid="83" grpId="0"/>
      <p:bldP spid="84" grpId="0" animBg="1"/>
      <p:bldP spid="85" grpId="0" animBg="1"/>
      <p:bldP spid="86" grpId="0"/>
      <p:bldP spid="87" grpId="0"/>
      <p:bldP spid="88" grpId="0" animBg="1"/>
      <p:bldP spid="89" grpId="0"/>
      <p:bldP spid="90" grpId="0"/>
      <p:bldP spid="92" grpId="0"/>
      <p:bldP spid="93" grpId="0"/>
      <p:bldP spid="94" grpId="0"/>
      <p:bldP spid="95" grpId="0"/>
      <p:bldP spid="4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0" y="116632"/>
            <a:ext cx="9061982" cy="6624736"/>
          </a:xfrm>
          <a:prstGeom prst="roundRect">
            <a:avLst>
              <a:gd name="adj" fmla="val 362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8" name="Zaoblený obdélník 47"/>
          <p:cNvSpPr/>
          <p:nvPr/>
        </p:nvSpPr>
        <p:spPr>
          <a:xfrm>
            <a:off x="179512" y="2743240"/>
            <a:ext cx="8746679" cy="3854112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7" name="Zaoblený obdélník 76"/>
          <p:cNvSpPr/>
          <p:nvPr/>
        </p:nvSpPr>
        <p:spPr>
          <a:xfrm>
            <a:off x="293626" y="3386658"/>
            <a:ext cx="8568783" cy="3210693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179512" y="214391"/>
            <a:ext cx="8694728" cy="620837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Příklady na samostatné procvičení</a:t>
            </a:r>
            <a:r>
              <a:rPr lang="cs-CZ" sz="2800" b="1" dirty="0" smtClean="0">
                <a:solidFill>
                  <a:schemeClr val="tx1"/>
                </a:solidFill>
              </a:rPr>
              <a:t>: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79512" y="859046"/>
            <a:ext cx="8694728" cy="1887890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179512" y="931054"/>
                <a:ext cx="8068088" cy="18158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800" b="1" dirty="0" smtClean="0"/>
                  <a:t>1</a:t>
                </a:r>
                <a:r>
                  <a:rPr lang="cs-CZ" sz="2800" b="1" dirty="0"/>
                  <a:t>)</a:t>
                </a:r>
                <a:r>
                  <a:rPr lang="en-US" sz="2800" b="1" dirty="0"/>
                  <a:t> </a:t>
                </a:r>
                <a:r>
                  <a:rPr lang="cs-CZ" sz="2800" dirty="0">
                    <a:latin typeface="Arial" pitchFamily="34" charset="0"/>
                    <a:cs typeface="Arial" pitchFamily="34" charset="0"/>
                  </a:rPr>
                  <a:t>Vypočítejte velikost zbývajícího úhlu, je-li:</a:t>
                </a:r>
              </a:p>
              <a:p>
                <a:r>
                  <a:rPr lang="cs-CZ" sz="2800" dirty="0" smtClean="0"/>
                  <a:t>   a)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=56°, 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=47°</m:t>
                    </m:r>
                  </m:oMath>
                </a14:m>
                <a:endParaRPr lang="cs-CZ" sz="2800" dirty="0" smtClean="0"/>
              </a:p>
              <a:p>
                <a:r>
                  <a:rPr lang="cs-CZ" sz="2800" dirty="0"/>
                  <a:t> </a:t>
                </a:r>
                <a:r>
                  <a:rPr lang="cs-CZ" sz="2800" dirty="0" smtClean="0"/>
                  <a:t>  b)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2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6°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45´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6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7°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15´</m:t>
                    </m:r>
                  </m:oMath>
                </a14:m>
                <a:endParaRPr lang="cs-CZ" sz="2800" dirty="0"/>
              </a:p>
              <a:p>
                <a:r>
                  <a:rPr lang="cs-CZ" sz="2800" dirty="0" smtClean="0"/>
                  <a:t>   c)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43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°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15´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68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°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15´</m:t>
                    </m:r>
                  </m:oMath>
                </a14:m>
                <a:endParaRPr lang="cs-CZ" sz="2800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931054"/>
                <a:ext cx="8068088" cy="1815882"/>
              </a:xfrm>
              <a:prstGeom prst="rect">
                <a:avLst/>
              </a:prstGeom>
              <a:blipFill rotWithShape="1">
                <a:blip r:embed="rId2"/>
                <a:stretch>
                  <a:fillRect l="-1511" t="-3356" b="-87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358444" y="2863439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2) Vypočítejte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velikost úhlů na obrázku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65" name="Skupina 64"/>
          <p:cNvGrpSpPr/>
          <p:nvPr/>
        </p:nvGrpSpPr>
        <p:grpSpPr>
          <a:xfrm>
            <a:off x="358444" y="3754496"/>
            <a:ext cx="2455292" cy="2455292"/>
            <a:chOff x="542186" y="3789040"/>
            <a:chExt cx="2455292" cy="2455292"/>
          </a:xfrm>
        </p:grpSpPr>
        <p:sp>
          <p:nvSpPr>
            <p:cNvPr id="8" name="Ovál 7"/>
            <p:cNvSpPr/>
            <p:nvPr/>
          </p:nvSpPr>
          <p:spPr>
            <a:xfrm>
              <a:off x="542186" y="3789040"/>
              <a:ext cx="2455292" cy="2455292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905736" y="4152590"/>
              <a:ext cx="1728192" cy="1728192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" name="Přímá spojnice 16"/>
            <p:cNvCxnSpPr>
              <a:endCxn id="8" idx="5"/>
            </p:cNvCxnSpPr>
            <p:nvPr/>
          </p:nvCxnSpPr>
          <p:spPr>
            <a:xfrm>
              <a:off x="905736" y="4152590"/>
              <a:ext cx="1732173" cy="1732173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/>
            <p:nvPr/>
          </p:nvCxnSpPr>
          <p:spPr>
            <a:xfrm flipV="1">
              <a:off x="905736" y="4152590"/>
              <a:ext cx="1728192" cy="175607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7" name="Skupina 66"/>
          <p:cNvGrpSpPr/>
          <p:nvPr/>
        </p:nvGrpSpPr>
        <p:grpSpPr>
          <a:xfrm>
            <a:off x="3190204" y="3729831"/>
            <a:ext cx="2455292" cy="2455292"/>
            <a:chOff x="3414866" y="3789040"/>
            <a:chExt cx="2455292" cy="2455292"/>
          </a:xfrm>
        </p:grpSpPr>
        <p:sp>
          <p:nvSpPr>
            <p:cNvPr id="49" name="Ovál 48"/>
            <p:cNvSpPr/>
            <p:nvPr/>
          </p:nvSpPr>
          <p:spPr>
            <a:xfrm>
              <a:off x="3414866" y="3789040"/>
              <a:ext cx="2455292" cy="2455292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Šestiúhelník 12"/>
            <p:cNvSpPr/>
            <p:nvPr/>
          </p:nvSpPr>
          <p:spPr>
            <a:xfrm>
              <a:off x="3416461" y="3962275"/>
              <a:ext cx="2422706" cy="2088540"/>
            </a:xfrm>
            <a:prstGeom prst="hexagon">
              <a:avLst>
                <a:gd name="adj" fmla="val 28648"/>
                <a:gd name="vf" fmla="val 115470"/>
              </a:avLst>
            </a:prstGeom>
            <a:solidFill>
              <a:srgbClr val="FFFF00"/>
            </a:solidFill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3" name="Přímá spojnice 52"/>
            <p:cNvCxnSpPr/>
            <p:nvPr/>
          </p:nvCxnSpPr>
          <p:spPr>
            <a:xfrm>
              <a:off x="3995936" y="3964879"/>
              <a:ext cx="1296144" cy="2085936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>
              <a:endCxn id="49" idx="6"/>
            </p:cNvCxnSpPr>
            <p:nvPr/>
          </p:nvCxnSpPr>
          <p:spPr>
            <a:xfrm>
              <a:off x="3414866" y="5006545"/>
              <a:ext cx="2455292" cy="10141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>
              <a:endCxn id="13" idx="5"/>
            </p:cNvCxnSpPr>
            <p:nvPr/>
          </p:nvCxnSpPr>
          <p:spPr>
            <a:xfrm flipV="1">
              <a:off x="3995936" y="3962275"/>
              <a:ext cx="1244906" cy="208854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6" name="Skupina 65"/>
          <p:cNvGrpSpPr/>
          <p:nvPr/>
        </p:nvGrpSpPr>
        <p:grpSpPr>
          <a:xfrm>
            <a:off x="6237034" y="3754496"/>
            <a:ext cx="2455292" cy="2455292"/>
            <a:chOff x="6211548" y="3789040"/>
            <a:chExt cx="2455292" cy="2455292"/>
          </a:xfrm>
        </p:grpSpPr>
        <p:sp>
          <p:nvSpPr>
            <p:cNvPr id="50" name="Ovál 49"/>
            <p:cNvSpPr/>
            <p:nvPr/>
          </p:nvSpPr>
          <p:spPr>
            <a:xfrm>
              <a:off x="6211548" y="3789040"/>
              <a:ext cx="2455292" cy="2455292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smiúhelník 8"/>
            <p:cNvSpPr/>
            <p:nvPr/>
          </p:nvSpPr>
          <p:spPr>
            <a:xfrm>
              <a:off x="6313454" y="3897052"/>
              <a:ext cx="2218986" cy="2218986"/>
            </a:xfrm>
            <a:prstGeom prst="octagon">
              <a:avLst/>
            </a:prstGeom>
            <a:solidFill>
              <a:srgbClr val="FFC000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1" name="Přímá spojnice 50"/>
            <p:cNvCxnSpPr>
              <a:endCxn id="9" idx="7"/>
            </p:cNvCxnSpPr>
            <p:nvPr/>
          </p:nvCxnSpPr>
          <p:spPr>
            <a:xfrm flipV="1">
              <a:off x="6934667" y="3897052"/>
              <a:ext cx="947854" cy="220445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>
              <a:endCxn id="9" idx="0"/>
            </p:cNvCxnSpPr>
            <p:nvPr/>
          </p:nvCxnSpPr>
          <p:spPr>
            <a:xfrm flipV="1">
              <a:off x="6313454" y="4546971"/>
              <a:ext cx="2218986" cy="96827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>
              <a:off x="6313454" y="4549575"/>
              <a:ext cx="2218986" cy="965666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>
              <a:off x="6968853" y="3899656"/>
              <a:ext cx="866086" cy="221638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68" name="TextovéPole 67"/>
              <p:cNvSpPr txBox="1"/>
              <p:nvPr/>
            </p:nvSpPr>
            <p:spPr>
              <a:xfrm>
                <a:off x="887598" y="5391864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7598" y="5391864"/>
                <a:ext cx="568327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9" name="TextovéPole 68"/>
              <p:cNvSpPr txBox="1"/>
              <p:nvPr/>
            </p:nvSpPr>
            <p:spPr>
              <a:xfrm>
                <a:off x="3834825" y="5526535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4825" y="5526535"/>
                <a:ext cx="568327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0" name="TextovéPole 69"/>
              <p:cNvSpPr txBox="1"/>
              <p:nvPr/>
            </p:nvSpPr>
            <p:spPr>
              <a:xfrm>
                <a:off x="6960153" y="5612508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0153" y="5612508"/>
                <a:ext cx="568327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1" name="TextovéPole 70"/>
              <p:cNvSpPr txBox="1"/>
              <p:nvPr/>
            </p:nvSpPr>
            <p:spPr>
              <a:xfrm>
                <a:off x="1723962" y="5350898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3962" y="5350898"/>
                <a:ext cx="568327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2" name="TextovéPole 71"/>
              <p:cNvSpPr txBox="1"/>
              <p:nvPr/>
            </p:nvSpPr>
            <p:spPr>
              <a:xfrm>
                <a:off x="4507847" y="5456032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7847" y="5456032"/>
                <a:ext cx="568327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3" name="TextovéPole 72"/>
              <p:cNvSpPr txBox="1"/>
              <p:nvPr/>
            </p:nvSpPr>
            <p:spPr>
              <a:xfrm>
                <a:off x="7414919" y="5588609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4919" y="5588609"/>
                <a:ext cx="568327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4" name="TextovéPole 73"/>
              <p:cNvSpPr txBox="1"/>
              <p:nvPr/>
            </p:nvSpPr>
            <p:spPr>
              <a:xfrm>
                <a:off x="7244316" y="5065389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4316" y="5065389"/>
                <a:ext cx="568327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5" name="TextovéPole 74"/>
              <p:cNvSpPr txBox="1"/>
              <p:nvPr/>
            </p:nvSpPr>
            <p:spPr>
              <a:xfrm>
                <a:off x="1439798" y="4957477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9798" y="4957477"/>
                <a:ext cx="568327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6" name="TextovéPole 75"/>
              <p:cNvSpPr txBox="1"/>
              <p:nvPr/>
            </p:nvSpPr>
            <p:spPr>
              <a:xfrm>
                <a:off x="4249435" y="4930728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6" name="TextovéPole 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9435" y="4930728"/>
                <a:ext cx="568327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8" name="TextovéPole 77"/>
              <p:cNvSpPr txBox="1"/>
              <p:nvPr/>
            </p:nvSpPr>
            <p:spPr>
              <a:xfrm>
                <a:off x="2425064" y="5770049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B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5064" y="5770049"/>
                <a:ext cx="547746" cy="49244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9" name="TextovéPole 78"/>
              <p:cNvSpPr txBox="1"/>
              <p:nvPr/>
            </p:nvSpPr>
            <p:spPr>
              <a:xfrm>
                <a:off x="448121" y="5725486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A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79" name="TextovéPole 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121" y="5725486"/>
                <a:ext cx="547746" cy="49244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0" name="TextovéPole 79"/>
              <p:cNvSpPr txBox="1"/>
              <p:nvPr/>
            </p:nvSpPr>
            <p:spPr>
              <a:xfrm>
                <a:off x="2386743" y="3754496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C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80" name="TextovéPole 7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6743" y="3754496"/>
                <a:ext cx="547746" cy="492443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1" name="TextovéPole 80"/>
              <p:cNvSpPr txBox="1"/>
              <p:nvPr/>
            </p:nvSpPr>
            <p:spPr>
              <a:xfrm>
                <a:off x="358444" y="3754496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D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81" name="TextovéPole 8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444" y="3754496"/>
                <a:ext cx="547746" cy="492443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2" name="TextovéPole 81"/>
              <p:cNvSpPr txBox="1"/>
              <p:nvPr/>
            </p:nvSpPr>
            <p:spPr>
              <a:xfrm>
                <a:off x="3433128" y="5840942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A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82" name="TextovéPole 8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3128" y="5840942"/>
                <a:ext cx="547746" cy="492443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3" name="TextovéPole 82"/>
              <p:cNvSpPr txBox="1"/>
              <p:nvPr/>
            </p:nvSpPr>
            <p:spPr>
              <a:xfrm>
                <a:off x="6686280" y="6003917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A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83" name="TextovéPole 8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86280" y="6003917"/>
                <a:ext cx="547746" cy="492443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4" name="TextovéPole 83"/>
              <p:cNvSpPr txBox="1"/>
              <p:nvPr/>
            </p:nvSpPr>
            <p:spPr>
              <a:xfrm>
                <a:off x="5020992" y="5862554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B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84" name="TextovéPole 8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0992" y="5862554"/>
                <a:ext cx="547746" cy="492443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5" name="TextovéPole 84"/>
              <p:cNvSpPr txBox="1"/>
              <p:nvPr/>
            </p:nvSpPr>
            <p:spPr>
              <a:xfrm>
                <a:off x="7888057" y="5979674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B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85" name="TextovéPole 8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88057" y="5979674"/>
                <a:ext cx="547746" cy="492443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6" name="TextovéPole 85"/>
              <p:cNvSpPr txBox="1"/>
              <p:nvPr/>
            </p:nvSpPr>
            <p:spPr>
              <a:xfrm>
                <a:off x="5563763" y="4794502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C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86" name="TextovéPole 8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3763" y="4794502"/>
                <a:ext cx="547746" cy="492443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7" name="TextovéPole 86"/>
              <p:cNvSpPr txBox="1"/>
              <p:nvPr/>
            </p:nvSpPr>
            <p:spPr>
              <a:xfrm>
                <a:off x="8435803" y="5431372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C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87" name="TextovéPole 8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35803" y="5431372"/>
                <a:ext cx="547746" cy="492443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8" name="TextovéPole 87"/>
              <p:cNvSpPr txBox="1"/>
              <p:nvPr/>
            </p:nvSpPr>
            <p:spPr>
              <a:xfrm>
                <a:off x="5016017" y="3512440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D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88" name="TextovéPole 8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6017" y="3512440"/>
                <a:ext cx="547746" cy="492443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9" name="TextovéPole 88"/>
              <p:cNvSpPr txBox="1"/>
              <p:nvPr/>
            </p:nvSpPr>
            <p:spPr>
              <a:xfrm>
                <a:off x="8499627" y="4100194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D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89" name="TextovéPole 8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99627" y="4100194"/>
                <a:ext cx="547746" cy="492443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0" name="TextovéPole 89"/>
              <p:cNvSpPr txBox="1"/>
              <p:nvPr/>
            </p:nvSpPr>
            <p:spPr>
              <a:xfrm>
                <a:off x="3433128" y="3441824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E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90" name="TextovéPole 8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3128" y="3441824"/>
                <a:ext cx="547746" cy="492443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1" name="TextovéPole 90"/>
              <p:cNvSpPr txBox="1"/>
              <p:nvPr/>
            </p:nvSpPr>
            <p:spPr>
              <a:xfrm>
                <a:off x="2864081" y="4706184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F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91" name="TextovéPole 9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4081" y="4706184"/>
                <a:ext cx="547746" cy="492443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2" name="TextovéPole 91"/>
              <p:cNvSpPr txBox="1"/>
              <p:nvPr/>
            </p:nvSpPr>
            <p:spPr>
              <a:xfrm>
                <a:off x="7812643" y="3441824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E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92" name="TextovéPole 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12643" y="3441824"/>
                <a:ext cx="547746" cy="492443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3" name="TextovéPole 92"/>
              <p:cNvSpPr txBox="1"/>
              <p:nvPr/>
            </p:nvSpPr>
            <p:spPr>
              <a:xfrm>
                <a:off x="6723466" y="3448888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F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93" name="TextovéPole 9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23466" y="3448888"/>
                <a:ext cx="547746" cy="492443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4" name="TextovéPole 93"/>
              <p:cNvSpPr txBox="1"/>
              <p:nvPr/>
            </p:nvSpPr>
            <p:spPr>
              <a:xfrm>
                <a:off x="5963161" y="4100193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G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94" name="TextovéPole 9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3161" y="4100193"/>
                <a:ext cx="547746" cy="492443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5" name="TextovéPole 94"/>
              <p:cNvSpPr txBox="1"/>
              <p:nvPr/>
            </p:nvSpPr>
            <p:spPr>
              <a:xfrm>
                <a:off x="5915170" y="5301401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H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95" name="TextovéPole 9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5170" y="5301401"/>
                <a:ext cx="547746" cy="492443"/>
              </a:xfrm>
              <a:prstGeom prst="rect">
                <a:avLst/>
              </a:prstGeom>
              <a:blipFill rotWithShape="1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01755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7830" y="61654"/>
            <a:ext cx="8964488" cy="6644194"/>
          </a:xfrm>
          <a:prstGeom prst="roundRect">
            <a:avLst>
              <a:gd name="adj" fmla="val 1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79513" y="97174"/>
            <a:ext cx="8746678" cy="660559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    Řešení: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7" name="Zaoblený obdélník 86"/>
          <p:cNvSpPr/>
          <p:nvPr/>
        </p:nvSpPr>
        <p:spPr>
          <a:xfrm>
            <a:off x="179512" y="1890012"/>
            <a:ext cx="8746679" cy="4815835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8" name="Zaoblený obdélník 87"/>
          <p:cNvSpPr/>
          <p:nvPr/>
        </p:nvSpPr>
        <p:spPr>
          <a:xfrm>
            <a:off x="249206" y="2541261"/>
            <a:ext cx="8568783" cy="4172417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9" name="Zaoblený obdélník 88"/>
          <p:cNvSpPr/>
          <p:nvPr/>
        </p:nvSpPr>
        <p:spPr>
          <a:xfrm>
            <a:off x="179512" y="859046"/>
            <a:ext cx="8694728" cy="1026115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0" name="TextovéPole 89"/>
              <p:cNvSpPr txBox="1"/>
              <p:nvPr/>
            </p:nvSpPr>
            <p:spPr>
              <a:xfrm>
                <a:off x="179512" y="931054"/>
                <a:ext cx="8068088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800" b="1" dirty="0" smtClean="0"/>
                  <a:t>1</a:t>
                </a:r>
                <a:r>
                  <a:rPr lang="cs-CZ" sz="2800" b="1" dirty="0"/>
                  <a:t>)</a:t>
                </a:r>
                <a:r>
                  <a:rPr lang="en-US" sz="2800" b="1" dirty="0"/>
                  <a:t> </a:t>
                </a:r>
                <a:r>
                  <a:rPr lang="cs-CZ" sz="2800" dirty="0">
                    <a:latin typeface="Arial" pitchFamily="34" charset="0"/>
                    <a:cs typeface="Arial" pitchFamily="34" charset="0"/>
                  </a:rPr>
                  <a:t>Vypočítejte velikost zbývajícího úhlu, je-li:</a:t>
                </a:r>
              </a:p>
              <a:p>
                <a:r>
                  <a:rPr lang="cs-CZ" sz="2800" dirty="0" smtClean="0"/>
                  <a:t>   a)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=77°</m:t>
                    </m:r>
                  </m:oMath>
                </a14:m>
                <a:r>
                  <a:rPr lang="cs-CZ" sz="2800" dirty="0"/>
                  <a:t> </a:t>
                </a:r>
                <a:r>
                  <a:rPr lang="cs-CZ" sz="2800" dirty="0" smtClean="0"/>
                  <a:t>  	b)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86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sz="2800" dirty="0" smtClean="0"/>
                  <a:t>   	c)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68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°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30´</m:t>
                    </m:r>
                  </m:oMath>
                </a14:m>
                <a:endParaRPr lang="cs-CZ" sz="2800" dirty="0"/>
              </a:p>
            </p:txBody>
          </p:sp>
        </mc:Choice>
        <mc:Fallback>
          <p:sp>
            <p:nvSpPr>
              <p:cNvPr id="90" name="TextovéPole 8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931054"/>
                <a:ext cx="8068088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511" t="-6410" b="-17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1" name="TextovéPole 90"/>
          <p:cNvSpPr txBox="1"/>
          <p:nvPr/>
        </p:nvSpPr>
        <p:spPr>
          <a:xfrm>
            <a:off x="358444" y="2010212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2) Vypočítejte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velikost úhlů na obrázku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2" name="Skupina 91"/>
          <p:cNvGrpSpPr/>
          <p:nvPr/>
        </p:nvGrpSpPr>
        <p:grpSpPr>
          <a:xfrm>
            <a:off x="358444" y="2772975"/>
            <a:ext cx="2455292" cy="2455292"/>
            <a:chOff x="542186" y="3789040"/>
            <a:chExt cx="2455292" cy="2455292"/>
          </a:xfrm>
        </p:grpSpPr>
        <p:sp>
          <p:nvSpPr>
            <p:cNvPr id="93" name="Ovál 92"/>
            <p:cNvSpPr/>
            <p:nvPr/>
          </p:nvSpPr>
          <p:spPr>
            <a:xfrm>
              <a:off x="542186" y="3789040"/>
              <a:ext cx="2455292" cy="2455292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Obdélník 93"/>
            <p:cNvSpPr/>
            <p:nvPr/>
          </p:nvSpPr>
          <p:spPr>
            <a:xfrm>
              <a:off x="905736" y="4152590"/>
              <a:ext cx="1728192" cy="1728192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5" name="Přímá spojnice 94"/>
            <p:cNvCxnSpPr>
              <a:endCxn id="93" idx="5"/>
            </p:cNvCxnSpPr>
            <p:nvPr/>
          </p:nvCxnSpPr>
          <p:spPr>
            <a:xfrm>
              <a:off x="905736" y="4152590"/>
              <a:ext cx="1732173" cy="1732173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Přímá spojnice 95"/>
            <p:cNvCxnSpPr/>
            <p:nvPr/>
          </p:nvCxnSpPr>
          <p:spPr>
            <a:xfrm flipV="1">
              <a:off x="905736" y="4152590"/>
              <a:ext cx="1728192" cy="175607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7" name="Skupina 96"/>
          <p:cNvGrpSpPr/>
          <p:nvPr/>
        </p:nvGrpSpPr>
        <p:grpSpPr>
          <a:xfrm>
            <a:off x="3190204" y="2876604"/>
            <a:ext cx="2455292" cy="2455292"/>
            <a:chOff x="3414866" y="3789040"/>
            <a:chExt cx="2455292" cy="2455292"/>
          </a:xfrm>
        </p:grpSpPr>
        <p:sp>
          <p:nvSpPr>
            <p:cNvPr id="98" name="Ovál 97"/>
            <p:cNvSpPr/>
            <p:nvPr/>
          </p:nvSpPr>
          <p:spPr>
            <a:xfrm>
              <a:off x="3414866" y="3789040"/>
              <a:ext cx="2455292" cy="2455292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Šestiúhelník 98"/>
            <p:cNvSpPr/>
            <p:nvPr/>
          </p:nvSpPr>
          <p:spPr>
            <a:xfrm>
              <a:off x="3416461" y="3962275"/>
              <a:ext cx="2422706" cy="2088540"/>
            </a:xfrm>
            <a:prstGeom prst="hexagon">
              <a:avLst>
                <a:gd name="adj" fmla="val 28648"/>
                <a:gd name="vf" fmla="val 115470"/>
              </a:avLst>
            </a:prstGeom>
            <a:solidFill>
              <a:srgbClr val="FFFF00"/>
            </a:solidFill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0" name="Přímá spojnice 99"/>
            <p:cNvCxnSpPr/>
            <p:nvPr/>
          </p:nvCxnSpPr>
          <p:spPr>
            <a:xfrm>
              <a:off x="3995936" y="3964879"/>
              <a:ext cx="1296144" cy="2085936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Přímá spojnice 100"/>
            <p:cNvCxnSpPr>
              <a:endCxn id="98" idx="6"/>
            </p:cNvCxnSpPr>
            <p:nvPr/>
          </p:nvCxnSpPr>
          <p:spPr>
            <a:xfrm>
              <a:off x="3414866" y="5006545"/>
              <a:ext cx="2455292" cy="10141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Přímá spojnice 101"/>
            <p:cNvCxnSpPr>
              <a:endCxn id="99" idx="5"/>
            </p:cNvCxnSpPr>
            <p:nvPr/>
          </p:nvCxnSpPr>
          <p:spPr>
            <a:xfrm flipV="1">
              <a:off x="3995936" y="3962275"/>
              <a:ext cx="1244906" cy="208854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3" name="Skupina 102"/>
          <p:cNvGrpSpPr/>
          <p:nvPr/>
        </p:nvGrpSpPr>
        <p:grpSpPr>
          <a:xfrm>
            <a:off x="6237034" y="2901269"/>
            <a:ext cx="2455292" cy="2455292"/>
            <a:chOff x="6211548" y="3789040"/>
            <a:chExt cx="2455292" cy="2455292"/>
          </a:xfrm>
        </p:grpSpPr>
        <p:sp>
          <p:nvSpPr>
            <p:cNvPr id="104" name="Ovál 103"/>
            <p:cNvSpPr/>
            <p:nvPr/>
          </p:nvSpPr>
          <p:spPr>
            <a:xfrm>
              <a:off x="6211548" y="3789040"/>
              <a:ext cx="2455292" cy="2455292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Osmiúhelník 104"/>
            <p:cNvSpPr/>
            <p:nvPr/>
          </p:nvSpPr>
          <p:spPr>
            <a:xfrm>
              <a:off x="6313454" y="3897052"/>
              <a:ext cx="2218986" cy="2218986"/>
            </a:xfrm>
            <a:prstGeom prst="octagon">
              <a:avLst/>
            </a:prstGeom>
            <a:solidFill>
              <a:srgbClr val="FFC000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6" name="Přímá spojnice 105"/>
            <p:cNvCxnSpPr>
              <a:endCxn id="105" idx="7"/>
            </p:cNvCxnSpPr>
            <p:nvPr/>
          </p:nvCxnSpPr>
          <p:spPr>
            <a:xfrm flipV="1">
              <a:off x="6934667" y="3897052"/>
              <a:ext cx="947854" cy="220445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Přímá spojnice 106"/>
            <p:cNvCxnSpPr>
              <a:endCxn id="105" idx="0"/>
            </p:cNvCxnSpPr>
            <p:nvPr/>
          </p:nvCxnSpPr>
          <p:spPr>
            <a:xfrm flipV="1">
              <a:off x="6313454" y="4546971"/>
              <a:ext cx="2218986" cy="96827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Přímá spojnice 107"/>
            <p:cNvCxnSpPr/>
            <p:nvPr/>
          </p:nvCxnSpPr>
          <p:spPr>
            <a:xfrm>
              <a:off x="6313454" y="4549575"/>
              <a:ext cx="2218986" cy="965666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Přímá spojnice 108"/>
            <p:cNvCxnSpPr/>
            <p:nvPr/>
          </p:nvCxnSpPr>
          <p:spPr>
            <a:xfrm>
              <a:off x="6968853" y="3899656"/>
              <a:ext cx="866086" cy="221638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110" name="TextovéPole 109"/>
              <p:cNvSpPr txBox="1"/>
              <p:nvPr/>
            </p:nvSpPr>
            <p:spPr>
              <a:xfrm>
                <a:off x="887598" y="4410343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10" name="TextovéPole 10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7598" y="4410343"/>
                <a:ext cx="568327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1" name="TextovéPole 110"/>
              <p:cNvSpPr txBox="1"/>
              <p:nvPr/>
            </p:nvSpPr>
            <p:spPr>
              <a:xfrm>
                <a:off x="3834825" y="4673308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11" name="TextovéPole 1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4825" y="4673308"/>
                <a:ext cx="568327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2" name="TextovéPole 111"/>
              <p:cNvSpPr txBox="1"/>
              <p:nvPr/>
            </p:nvSpPr>
            <p:spPr>
              <a:xfrm>
                <a:off x="6960153" y="4759281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12" name="TextovéPole 1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0153" y="4759281"/>
                <a:ext cx="568327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3" name="TextovéPole 112"/>
              <p:cNvSpPr txBox="1"/>
              <p:nvPr/>
            </p:nvSpPr>
            <p:spPr>
              <a:xfrm>
                <a:off x="1723962" y="4369377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13" name="TextovéPole 1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3962" y="4369377"/>
                <a:ext cx="568327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4" name="TextovéPole 113"/>
              <p:cNvSpPr txBox="1"/>
              <p:nvPr/>
            </p:nvSpPr>
            <p:spPr>
              <a:xfrm>
                <a:off x="4507847" y="4602805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14" name="TextovéPole 1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7847" y="4602805"/>
                <a:ext cx="568327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5" name="TextovéPole 114"/>
              <p:cNvSpPr txBox="1"/>
              <p:nvPr/>
            </p:nvSpPr>
            <p:spPr>
              <a:xfrm>
                <a:off x="7414919" y="4735382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15" name="TextovéPole 1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4919" y="4735382"/>
                <a:ext cx="568327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6" name="TextovéPole 115"/>
              <p:cNvSpPr txBox="1"/>
              <p:nvPr/>
            </p:nvSpPr>
            <p:spPr>
              <a:xfrm>
                <a:off x="7244316" y="4212162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16" name="TextovéPole 1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4316" y="4212162"/>
                <a:ext cx="568327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7" name="TextovéPole 116"/>
              <p:cNvSpPr txBox="1"/>
              <p:nvPr/>
            </p:nvSpPr>
            <p:spPr>
              <a:xfrm>
                <a:off x="1439798" y="3975956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17" name="TextovéPole 1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9798" y="3975956"/>
                <a:ext cx="568327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8" name="TextovéPole 117"/>
              <p:cNvSpPr txBox="1"/>
              <p:nvPr/>
            </p:nvSpPr>
            <p:spPr>
              <a:xfrm>
                <a:off x="4249435" y="4077501"/>
                <a:ext cx="5683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18" name="TextovéPole 1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9435" y="4077501"/>
                <a:ext cx="568327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9" name="TextovéPole 118"/>
              <p:cNvSpPr txBox="1"/>
              <p:nvPr/>
            </p:nvSpPr>
            <p:spPr>
              <a:xfrm>
                <a:off x="2425064" y="4788528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B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19" name="TextovéPole 1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5064" y="4788528"/>
                <a:ext cx="547746" cy="49244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0" name="TextovéPole 119"/>
              <p:cNvSpPr txBox="1"/>
              <p:nvPr/>
            </p:nvSpPr>
            <p:spPr>
              <a:xfrm>
                <a:off x="448121" y="4743965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A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20" name="TextovéPole 1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121" y="4743965"/>
                <a:ext cx="547746" cy="49244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1" name="TextovéPole 120"/>
              <p:cNvSpPr txBox="1"/>
              <p:nvPr/>
            </p:nvSpPr>
            <p:spPr>
              <a:xfrm>
                <a:off x="2386743" y="2772975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C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21" name="TextovéPole 1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6743" y="2772975"/>
                <a:ext cx="547746" cy="492443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2" name="TextovéPole 121"/>
              <p:cNvSpPr txBox="1"/>
              <p:nvPr/>
            </p:nvSpPr>
            <p:spPr>
              <a:xfrm>
                <a:off x="358444" y="2772975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D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22" name="TextovéPole 1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444" y="2772975"/>
                <a:ext cx="547746" cy="492443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3" name="TextovéPole 122"/>
              <p:cNvSpPr txBox="1"/>
              <p:nvPr/>
            </p:nvSpPr>
            <p:spPr>
              <a:xfrm>
                <a:off x="3433128" y="4987715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A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23" name="TextovéPole 1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3128" y="4987715"/>
                <a:ext cx="547746" cy="492443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4" name="TextovéPole 123"/>
              <p:cNvSpPr txBox="1"/>
              <p:nvPr/>
            </p:nvSpPr>
            <p:spPr>
              <a:xfrm>
                <a:off x="6686280" y="5150690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A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24" name="TextovéPole 1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86280" y="5150690"/>
                <a:ext cx="547746" cy="492443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5" name="TextovéPole 124"/>
              <p:cNvSpPr txBox="1"/>
              <p:nvPr/>
            </p:nvSpPr>
            <p:spPr>
              <a:xfrm>
                <a:off x="5020992" y="5009327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B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25" name="TextovéPole 1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0992" y="5009327"/>
                <a:ext cx="547746" cy="492443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6" name="TextovéPole 125"/>
              <p:cNvSpPr txBox="1"/>
              <p:nvPr/>
            </p:nvSpPr>
            <p:spPr>
              <a:xfrm>
                <a:off x="7888057" y="5126447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B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26" name="TextovéPole 1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88057" y="5126447"/>
                <a:ext cx="547746" cy="492443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7" name="TextovéPole 126"/>
              <p:cNvSpPr txBox="1"/>
              <p:nvPr/>
            </p:nvSpPr>
            <p:spPr>
              <a:xfrm>
                <a:off x="5563763" y="3941275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C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27" name="TextovéPole 1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3763" y="3941275"/>
                <a:ext cx="547746" cy="492443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8" name="TextovéPole 127"/>
              <p:cNvSpPr txBox="1"/>
              <p:nvPr/>
            </p:nvSpPr>
            <p:spPr>
              <a:xfrm>
                <a:off x="8435803" y="4578145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C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28" name="TextovéPole 1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35803" y="4578145"/>
                <a:ext cx="547746" cy="492443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9" name="TextovéPole 128"/>
              <p:cNvSpPr txBox="1"/>
              <p:nvPr/>
            </p:nvSpPr>
            <p:spPr>
              <a:xfrm>
                <a:off x="5016017" y="2659213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D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29" name="TextovéPole 1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6017" y="2659213"/>
                <a:ext cx="547746" cy="492443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0" name="TextovéPole 129"/>
              <p:cNvSpPr txBox="1"/>
              <p:nvPr/>
            </p:nvSpPr>
            <p:spPr>
              <a:xfrm>
                <a:off x="8499627" y="3246967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D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30" name="TextovéPole 1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99627" y="3246967"/>
                <a:ext cx="547746" cy="492443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1" name="TextovéPole 130"/>
              <p:cNvSpPr txBox="1"/>
              <p:nvPr/>
            </p:nvSpPr>
            <p:spPr>
              <a:xfrm>
                <a:off x="3433128" y="2588597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E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31" name="TextovéPole 1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3128" y="2588597"/>
                <a:ext cx="547746" cy="492443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2" name="TextovéPole 131"/>
              <p:cNvSpPr txBox="1"/>
              <p:nvPr/>
            </p:nvSpPr>
            <p:spPr>
              <a:xfrm>
                <a:off x="2864081" y="3852957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F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32" name="TextovéPole 1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4081" y="3852957"/>
                <a:ext cx="547746" cy="492443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3" name="TextovéPole 132"/>
              <p:cNvSpPr txBox="1"/>
              <p:nvPr/>
            </p:nvSpPr>
            <p:spPr>
              <a:xfrm>
                <a:off x="7812643" y="2588597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E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33" name="TextovéPole 1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12643" y="2588597"/>
                <a:ext cx="547746" cy="492443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4" name="TextovéPole 133"/>
              <p:cNvSpPr txBox="1"/>
              <p:nvPr/>
            </p:nvSpPr>
            <p:spPr>
              <a:xfrm>
                <a:off x="6723466" y="2595661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F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34" name="TextovéPole 1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23466" y="2595661"/>
                <a:ext cx="547746" cy="492443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5" name="TextovéPole 134"/>
              <p:cNvSpPr txBox="1"/>
              <p:nvPr/>
            </p:nvSpPr>
            <p:spPr>
              <a:xfrm>
                <a:off x="5963161" y="3246966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G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35" name="TextovéPole 1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3161" y="3246966"/>
                <a:ext cx="547746" cy="492443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6" name="TextovéPole 135"/>
              <p:cNvSpPr txBox="1"/>
              <p:nvPr/>
            </p:nvSpPr>
            <p:spPr>
              <a:xfrm>
                <a:off x="5915170" y="4448174"/>
                <a:ext cx="54774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H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36" name="TextovéPole 1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5170" y="4448174"/>
                <a:ext cx="547746" cy="492443"/>
              </a:xfrm>
              <a:prstGeom prst="rect">
                <a:avLst/>
              </a:prstGeom>
              <a:blipFill rotWithShape="1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0BASIBLT\MC900440424[8].wmf"/>
          <p:cNvPicPr>
            <a:picLocks noChangeAspect="1" noChangeArrowheads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316" y="65965"/>
            <a:ext cx="1678028" cy="1383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37" name="TextovéPole 136"/>
              <p:cNvSpPr txBox="1"/>
              <p:nvPr/>
            </p:nvSpPr>
            <p:spPr>
              <a:xfrm>
                <a:off x="835257" y="5294612"/>
                <a:ext cx="1618910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𝟒𝟓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2600" b="1" dirty="0"/>
              </a:p>
            </p:txBody>
          </p:sp>
        </mc:Choice>
        <mc:Fallback>
          <p:sp>
            <p:nvSpPr>
              <p:cNvPr id="137" name="TextovéPole 1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5257" y="5294612"/>
                <a:ext cx="1618910" cy="492443"/>
              </a:xfrm>
              <a:prstGeom prst="rect">
                <a:avLst/>
              </a:prstGeom>
              <a:blipFill rotWithShape="1">
                <a:blip r:embed="rId3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8" name="TextovéPole 137"/>
              <p:cNvSpPr txBox="1"/>
              <p:nvPr/>
            </p:nvSpPr>
            <p:spPr>
              <a:xfrm>
                <a:off x="779882" y="5714402"/>
                <a:ext cx="188073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𝟒𝟓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2600" b="1" dirty="0"/>
              </a:p>
            </p:txBody>
          </p:sp>
        </mc:Choice>
        <mc:Fallback>
          <p:sp>
            <p:nvSpPr>
              <p:cNvPr id="138" name="TextovéPole 1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9882" y="5714402"/>
                <a:ext cx="1880734" cy="492443"/>
              </a:xfrm>
              <a:prstGeom prst="rect">
                <a:avLst/>
              </a:prstGeom>
              <a:blipFill rotWithShape="1">
                <a:blip r:embed="rId3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9" name="TextovéPole 138"/>
              <p:cNvSpPr txBox="1"/>
              <p:nvPr/>
            </p:nvSpPr>
            <p:spPr>
              <a:xfrm>
                <a:off x="802892" y="6093296"/>
                <a:ext cx="1896045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𝟗𝟎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2600" b="1" dirty="0"/>
              </a:p>
            </p:txBody>
          </p:sp>
        </mc:Choice>
        <mc:Fallback>
          <p:sp>
            <p:nvSpPr>
              <p:cNvPr id="139" name="TextovéPole 1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2892" y="6093296"/>
                <a:ext cx="1896045" cy="492443"/>
              </a:xfrm>
              <a:prstGeom prst="rect">
                <a:avLst/>
              </a:prstGeom>
              <a:blipFill rotWithShape="1">
                <a:blip r:embed="rId3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2864081" y="2760569"/>
            <a:ext cx="0" cy="36803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>
            <a:off x="5932652" y="2762653"/>
            <a:ext cx="0" cy="36803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41" name="TextovéPole 140"/>
              <p:cNvSpPr txBox="1"/>
              <p:nvPr/>
            </p:nvSpPr>
            <p:spPr>
              <a:xfrm>
                <a:off x="3710388" y="5331896"/>
                <a:ext cx="1618910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𝟔𝟎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2600" b="1" dirty="0"/>
              </a:p>
            </p:txBody>
          </p:sp>
        </mc:Choice>
        <mc:Fallback>
          <p:sp>
            <p:nvSpPr>
              <p:cNvPr id="141" name="TextovéPole 1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10388" y="5331896"/>
                <a:ext cx="1618910" cy="492443"/>
              </a:xfrm>
              <a:prstGeom prst="rect">
                <a:avLst/>
              </a:prstGeom>
              <a:blipFill rotWithShape="1">
                <a:blip r:embed="rId3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2" name="TextovéPole 141"/>
              <p:cNvSpPr txBox="1"/>
              <p:nvPr/>
            </p:nvSpPr>
            <p:spPr>
              <a:xfrm>
                <a:off x="3655013" y="5751686"/>
                <a:ext cx="188073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𝟔𝟎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2600" b="1" dirty="0"/>
              </a:p>
            </p:txBody>
          </p:sp>
        </mc:Choice>
        <mc:Fallback>
          <p:sp>
            <p:nvSpPr>
              <p:cNvPr id="142" name="TextovéPole 1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5013" y="5751686"/>
                <a:ext cx="1880734" cy="492443"/>
              </a:xfrm>
              <a:prstGeom prst="rect">
                <a:avLst/>
              </a:prstGeom>
              <a:blipFill rotWithShape="1">
                <a:blip r:embed="rId3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3" name="TextovéPole 142"/>
              <p:cNvSpPr txBox="1"/>
              <p:nvPr/>
            </p:nvSpPr>
            <p:spPr>
              <a:xfrm>
                <a:off x="3678023" y="6130580"/>
                <a:ext cx="1896045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𝟔𝟎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2600" b="1" dirty="0"/>
              </a:p>
            </p:txBody>
          </p:sp>
        </mc:Choice>
        <mc:Fallback>
          <p:sp>
            <p:nvSpPr>
              <p:cNvPr id="143" name="TextovéPole 1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8023" y="6130580"/>
                <a:ext cx="1896045" cy="492443"/>
              </a:xfrm>
              <a:prstGeom prst="rect">
                <a:avLst/>
              </a:prstGeom>
              <a:blipFill rotWithShape="1">
                <a:blip r:embed="rId3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4" name="TextovéPole 143"/>
              <p:cNvSpPr txBox="1"/>
              <p:nvPr/>
            </p:nvSpPr>
            <p:spPr>
              <a:xfrm>
                <a:off x="6816893" y="5421962"/>
                <a:ext cx="1949290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𝟔𝟕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𝟑𝟎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600" b="1" dirty="0"/>
              </a:p>
            </p:txBody>
          </p:sp>
        </mc:Choice>
        <mc:Fallback>
          <p:sp>
            <p:nvSpPr>
              <p:cNvPr id="144" name="TextovéPole 1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6893" y="5421962"/>
                <a:ext cx="1949290" cy="492443"/>
              </a:xfrm>
              <a:prstGeom prst="rect">
                <a:avLst/>
              </a:prstGeom>
              <a:blipFill rotWithShape="1">
                <a:blip r:embed="rId3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5" name="TextovéPole 144"/>
              <p:cNvSpPr txBox="1"/>
              <p:nvPr/>
            </p:nvSpPr>
            <p:spPr>
              <a:xfrm>
                <a:off x="6761517" y="5841752"/>
                <a:ext cx="2285855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 xmlns:m="http://schemas.openxmlformats.org/officeDocument/2006/math">
                    <m:r>
                      <a:rPr lang="cs-CZ" sz="2600" b="1" i="1" dirty="0" smtClean="0">
                        <a:latin typeface="Cambria Math"/>
                        <a:ea typeface="Cambria Math"/>
                      </a:rPr>
                      <m:t>𝜷</m:t>
                    </m:r>
                    <m:r>
                      <a:rPr lang="cs-CZ" sz="2600" b="1" i="1" dirty="0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600" b="1" i="1" dirty="0" smtClean="0">
                        <a:latin typeface="Cambria Math"/>
                        <a:ea typeface="Cambria Math"/>
                      </a:rPr>
                      <m:t>𝟔𝟕</m:t>
                    </m:r>
                    <m:r>
                      <a:rPr lang="cs-CZ" sz="2600" b="1" i="1" dirty="0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sz="2600" b="1" dirty="0" smtClean="0"/>
                  <a:t>30´</a:t>
                </a:r>
                <a:endParaRPr lang="cs-CZ" sz="2600" b="1" dirty="0"/>
              </a:p>
            </p:txBody>
          </p:sp>
        </mc:Choice>
        <mc:Fallback>
          <p:sp>
            <p:nvSpPr>
              <p:cNvPr id="145" name="TextovéPole 1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61517" y="5841752"/>
                <a:ext cx="2285855" cy="492443"/>
              </a:xfrm>
              <a:prstGeom prst="rect">
                <a:avLst/>
              </a:prstGeom>
              <a:blipFill rotWithShape="1">
                <a:blip r:embed="rId38"/>
                <a:stretch>
                  <a:fillRect t="-11111" b="-29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6" name="TextovéPole 145"/>
              <p:cNvSpPr txBox="1"/>
              <p:nvPr/>
            </p:nvSpPr>
            <p:spPr>
              <a:xfrm>
                <a:off x="6784528" y="6220646"/>
                <a:ext cx="1896045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𝟒𝟓</m:t>
                      </m:r>
                      <m:r>
                        <a:rPr lang="cs-CZ" sz="2600" b="1" i="1" dirty="0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2600" b="1" dirty="0"/>
              </a:p>
            </p:txBody>
          </p:sp>
        </mc:Choice>
        <mc:Fallback>
          <p:sp>
            <p:nvSpPr>
              <p:cNvPr id="146" name="TextovéPole 1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84528" y="6220646"/>
                <a:ext cx="1896045" cy="492443"/>
              </a:xfrm>
              <a:prstGeom prst="rect">
                <a:avLst/>
              </a:prstGeom>
              <a:blipFill rotWithShape="1">
                <a:blip r:embed="rId3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17301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1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2" dur="1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1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" grpId="0" animBg="1"/>
      <p:bldP spid="88" grpId="0" animBg="1"/>
      <p:bldP spid="89" grpId="0" animBg="1"/>
      <p:bldP spid="90" grpId="0"/>
      <p:bldP spid="91" grpId="0"/>
      <p:bldP spid="110" grpId="0"/>
      <p:bldP spid="111" grpId="0"/>
      <p:bldP spid="112" grpId="0"/>
      <p:bldP spid="113" grpId="0"/>
      <p:bldP spid="114" grpId="0"/>
      <p:bldP spid="115" grpId="0"/>
      <p:bldP spid="116" grpId="0"/>
      <p:bldP spid="117" grpId="0"/>
      <p:bldP spid="118" grpId="0"/>
      <p:bldP spid="119" grpId="0"/>
      <p:bldP spid="120" grpId="0"/>
      <p:bldP spid="121" grpId="0"/>
      <p:bldP spid="122" grpId="0"/>
      <p:bldP spid="123" grpId="0"/>
      <p:bldP spid="124" grpId="0"/>
      <p:bldP spid="125" grpId="0"/>
      <p:bldP spid="126" grpId="0"/>
      <p:bldP spid="127" grpId="0"/>
      <p:bldP spid="128" grpId="0"/>
      <p:bldP spid="129" grpId="0"/>
      <p:bldP spid="130" grpId="0"/>
      <p:bldP spid="131" grpId="0"/>
      <p:bldP spid="132" grpId="0"/>
      <p:bldP spid="133" grpId="0"/>
      <p:bldP spid="134" grpId="0"/>
      <p:bldP spid="135" grpId="0"/>
      <p:bldP spid="136" grpId="0"/>
      <p:bldP spid="137" grpId="0"/>
      <p:bldP spid="138" grpId="0"/>
      <p:bldP spid="139" grpId="0"/>
      <p:bldP spid="141" grpId="0"/>
      <p:bldP spid="142" grpId="0"/>
      <p:bldP spid="143" grpId="0"/>
      <p:bldP spid="144" grpId="0"/>
      <p:bldP spid="145" grpId="0"/>
      <p:bldP spid="14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7953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1411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KOPECKÝ, Milan; LIŠKOVÁ, Hana a kol. Matematika 6.Liberec: </a:t>
            </a:r>
            <a:r>
              <a:rPr lang="cs-CZ" sz="1100" dirty="0" err="1"/>
              <a:t>Prodos</a:t>
            </a:r>
            <a:r>
              <a:rPr lang="cs-CZ" sz="1100" dirty="0"/>
              <a:t>, 1998, ISBN 80-85806-98-3.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MIKULČÁK, Jiří; KABELE, Jiří a kol. Matematika pro 6. ročník.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</a:t>
            </a:r>
            <a:r>
              <a:rPr lang="cs-CZ" sz="11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Galerie </a:t>
            </a:r>
            <a:r>
              <a:rPr lang="cs-CZ" sz="1100" dirty="0"/>
              <a:t>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1130</TotalTime>
  <Words>658</Words>
  <Application>Microsoft Office PowerPoint</Application>
  <PresentationFormat>Předvádění na obrazovce (4:3)</PresentationFormat>
  <Paragraphs>180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175</cp:revision>
  <dcterms:created xsi:type="dcterms:W3CDTF">2012-04-23T18:25:05Z</dcterms:created>
  <dcterms:modified xsi:type="dcterms:W3CDTF">2013-07-18T10:15:47Z</dcterms:modified>
</cp:coreProperties>
</file>