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2" r:id="rId2"/>
    <p:sldId id="269" r:id="rId3"/>
    <p:sldId id="316" r:id="rId4"/>
    <p:sldId id="322" r:id="rId5"/>
    <p:sldId id="323" r:id="rId6"/>
    <p:sldId id="324" r:id="rId7"/>
    <p:sldId id="294" r:id="rId8"/>
    <p:sldId id="308" r:id="rId9"/>
    <p:sldId id="30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C0E5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>
        <p:scale>
          <a:sx n="70" d="100"/>
          <a:sy n="70" d="100"/>
        </p:scale>
        <p:origin x="-1099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wmf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png"/><Relationship Id="rId16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5" Type="http://schemas.openxmlformats.org/officeDocument/2006/relationships/image" Target="../media/image3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Relationship Id="rId14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13" Type="http://schemas.openxmlformats.org/officeDocument/2006/relationships/image" Target="../media/image49.png"/><Relationship Id="rId18" Type="http://schemas.openxmlformats.org/officeDocument/2006/relationships/image" Target="../media/image54.png"/><Relationship Id="rId3" Type="http://schemas.openxmlformats.org/officeDocument/2006/relationships/image" Target="../media/image39.png"/><Relationship Id="rId21" Type="http://schemas.openxmlformats.org/officeDocument/2006/relationships/image" Target="../media/image57.png"/><Relationship Id="rId7" Type="http://schemas.openxmlformats.org/officeDocument/2006/relationships/image" Target="../media/image43.png"/><Relationship Id="rId12" Type="http://schemas.openxmlformats.org/officeDocument/2006/relationships/image" Target="../media/image48.png"/><Relationship Id="rId17" Type="http://schemas.openxmlformats.org/officeDocument/2006/relationships/image" Target="../media/image53.png"/><Relationship Id="rId2" Type="http://schemas.openxmlformats.org/officeDocument/2006/relationships/image" Target="../media/image38.png"/><Relationship Id="rId16" Type="http://schemas.openxmlformats.org/officeDocument/2006/relationships/image" Target="../media/image52.png"/><Relationship Id="rId20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5" Type="http://schemas.openxmlformats.org/officeDocument/2006/relationships/image" Target="../media/image51.png"/><Relationship Id="rId10" Type="http://schemas.openxmlformats.org/officeDocument/2006/relationships/image" Target="../media/image46.png"/><Relationship Id="rId19" Type="http://schemas.openxmlformats.org/officeDocument/2006/relationships/image" Target="../media/image55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Relationship Id="rId14" Type="http://schemas.openxmlformats.org/officeDocument/2006/relationships/image" Target="../media/image5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image" Target="../media/image68.png"/><Relationship Id="rId18" Type="http://schemas.openxmlformats.org/officeDocument/2006/relationships/image" Target="../media/image73.png"/><Relationship Id="rId3" Type="http://schemas.openxmlformats.org/officeDocument/2006/relationships/image" Target="../media/image59.png"/><Relationship Id="rId21" Type="http://schemas.openxmlformats.org/officeDocument/2006/relationships/image" Target="../media/image76.png"/><Relationship Id="rId7" Type="http://schemas.openxmlformats.org/officeDocument/2006/relationships/image" Target="../media/image62.png"/><Relationship Id="rId12" Type="http://schemas.openxmlformats.org/officeDocument/2006/relationships/image" Target="../media/image67.png"/><Relationship Id="rId17" Type="http://schemas.openxmlformats.org/officeDocument/2006/relationships/image" Target="../media/image72.png"/><Relationship Id="rId2" Type="http://schemas.openxmlformats.org/officeDocument/2006/relationships/image" Target="../media/image58.png"/><Relationship Id="rId16" Type="http://schemas.openxmlformats.org/officeDocument/2006/relationships/image" Target="../media/image71.png"/><Relationship Id="rId20" Type="http://schemas.openxmlformats.org/officeDocument/2006/relationships/image" Target="../media/image7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5" Type="http://schemas.openxmlformats.org/officeDocument/2006/relationships/image" Target="../media/image70.png"/><Relationship Id="rId10" Type="http://schemas.openxmlformats.org/officeDocument/2006/relationships/image" Target="../media/image65.png"/><Relationship Id="rId19" Type="http://schemas.openxmlformats.org/officeDocument/2006/relationships/image" Target="../media/image74.png"/><Relationship Id="rId4" Type="http://schemas.openxmlformats.org/officeDocument/2006/relationships/image" Target="../media/image44.wmf"/><Relationship Id="rId9" Type="http://schemas.openxmlformats.org/officeDocument/2006/relationships/image" Target="../media/image64.png"/><Relationship Id="rId14" Type="http://schemas.openxmlformats.org/officeDocument/2006/relationships/image" Target="../media/image6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88.png"/><Relationship Id="rId3" Type="http://schemas.openxmlformats.org/officeDocument/2006/relationships/image" Target="../media/image78.png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80.png"/><Relationship Id="rId10" Type="http://schemas.openxmlformats.org/officeDocument/2006/relationships/image" Target="../media/image85.png"/><Relationship Id="rId4" Type="http://schemas.openxmlformats.org/officeDocument/2006/relationships/image" Target="../media/image79.png"/><Relationship Id="rId9" Type="http://schemas.openxmlformats.org/officeDocument/2006/relationships/image" Target="../media/image84.png"/><Relationship Id="rId14" Type="http://schemas.openxmlformats.org/officeDocument/2006/relationships/image" Target="../media/image8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13" Type="http://schemas.openxmlformats.org/officeDocument/2006/relationships/image" Target="../media/image96.png"/><Relationship Id="rId3" Type="http://schemas.openxmlformats.org/officeDocument/2006/relationships/image" Target="../media/image91.png"/><Relationship Id="rId7" Type="http://schemas.openxmlformats.org/officeDocument/2006/relationships/image" Target="../media/image82.png"/><Relationship Id="rId12" Type="http://schemas.openxmlformats.org/officeDocument/2006/relationships/image" Target="../media/image95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11" Type="http://schemas.openxmlformats.org/officeDocument/2006/relationships/image" Target="../media/image86.png"/><Relationship Id="rId5" Type="http://schemas.openxmlformats.org/officeDocument/2006/relationships/image" Target="../media/image93.png"/><Relationship Id="rId15" Type="http://schemas.openxmlformats.org/officeDocument/2006/relationships/image" Target="../media/image98.wmf"/><Relationship Id="rId10" Type="http://schemas.openxmlformats.org/officeDocument/2006/relationships/image" Target="../media/image94.png"/><Relationship Id="rId4" Type="http://schemas.openxmlformats.org/officeDocument/2006/relationships/image" Target="../media/image92.png"/><Relationship Id="rId9" Type="http://schemas.openxmlformats.org/officeDocument/2006/relationships/image" Target="../media/image84.png"/><Relationship Id="rId14" Type="http://schemas.openxmlformats.org/officeDocument/2006/relationships/image" Target="../media/image9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VY_32_INOVACE_05_10_M6_Hanak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13957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Trojúhelník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3105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Vnější úhly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5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81797" y="188640"/>
            <a:ext cx="8609307" cy="6192688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1595"/>
            <a:ext cx="223224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888300"/>
            <a:ext cx="8054280" cy="24368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/>
              <a:t>H</a:t>
            </a:r>
            <a:r>
              <a:rPr lang="cs-CZ" sz="1800" dirty="0" smtClean="0"/>
              <a:t>odina nám ukazuje, jaké vlastnosti platí pro </a:t>
            </a:r>
            <a:r>
              <a:rPr lang="cs-CZ" sz="1800" dirty="0" smtClean="0"/>
              <a:t>vnější </a:t>
            </a:r>
            <a:r>
              <a:rPr lang="cs-CZ" sz="1800" dirty="0" smtClean="0"/>
              <a:t>úhly </a:t>
            </a:r>
            <a:r>
              <a:rPr lang="cs-CZ" sz="1800" dirty="0" smtClean="0"/>
              <a:t>trojúhelníku a ukážeme jejich požití v příkladech.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1" y="188640"/>
            <a:ext cx="8739584" cy="6408712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87052" y="1556792"/>
            <a:ext cx="8505428" cy="4853754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3960" y="305653"/>
            <a:ext cx="8136904" cy="1203801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848" y="430498"/>
            <a:ext cx="694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Vnější úhel trojúhelníku je vedlejší úhel k vnitřnímu úhlu tohoto trojúhelníku.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5327904" y="1629717"/>
            <a:ext cx="3384376" cy="4635020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563278" y="2808592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3278" y="2808592"/>
                <a:ext cx="2741326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5" name="TextovéPole 24"/>
              <p:cNvSpPr txBox="1"/>
              <p:nvPr/>
            </p:nvSpPr>
            <p:spPr>
              <a:xfrm>
                <a:off x="369454" y="5534641"/>
                <a:ext cx="532989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i="0" dirty="0" smtClean="0">
                    <a:latin typeface="+mj-lt"/>
                    <a:ea typeface="Cambria Math"/>
                  </a:rPr>
                  <a:t>Vnější úhly: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´,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´´,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´,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´´,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´,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´´.</m:t>
                    </m:r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454" y="5534641"/>
                <a:ext cx="532989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403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40428[6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961" y="1724684"/>
            <a:ext cx="1584317" cy="166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847729" y="3973143"/>
                <a:ext cx="57900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/>
                      </a:rPr>
                      <m:t>α</m:t>
                    </m:r>
                  </m:oMath>
                </a14:m>
                <a:r>
                  <a:rPr lang="cs-CZ" sz="2800" dirty="0" smtClean="0"/>
                  <a:t>´</a:t>
                </a:r>
                <a:endParaRPr lang="cs-CZ" sz="2800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7729" y="3973143"/>
                <a:ext cx="579005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0465" r="-21053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690471" y="4542364"/>
                <a:ext cx="6126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0471" y="4542364"/>
                <a:ext cx="61266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2237580" y="2677928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7580" y="2677928"/>
                <a:ext cx="836221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4" name="TextovéPole 53"/>
              <p:cNvSpPr txBox="1"/>
              <p:nvPr/>
            </p:nvSpPr>
            <p:spPr>
              <a:xfrm>
                <a:off x="1043455" y="4468403"/>
                <a:ext cx="7665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/>
                      </a:rPr>
                      <m:t>α</m:t>
                    </m:r>
                  </m:oMath>
                </a14:m>
                <a:r>
                  <a:rPr lang="cs-CZ" sz="2800" dirty="0" smtClean="0"/>
                  <a:t>´´</a:t>
                </a:r>
                <a:endParaRPr lang="cs-CZ" sz="2800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455" y="4468403"/>
                <a:ext cx="766557" cy="523220"/>
              </a:xfrm>
              <a:prstGeom prst="rect">
                <a:avLst/>
              </a:prstGeom>
              <a:blipFill rotWithShape="1">
                <a:blip r:embed="rId8"/>
                <a:stretch>
                  <a:fillRect t="-10465" r="-15079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6" name="Skupina 45"/>
          <p:cNvGrpSpPr/>
          <p:nvPr/>
        </p:nvGrpSpPr>
        <p:grpSpPr>
          <a:xfrm>
            <a:off x="363211" y="2242614"/>
            <a:ext cx="4792819" cy="3068167"/>
            <a:chOff x="363211" y="2242614"/>
            <a:chExt cx="4792819" cy="3068167"/>
          </a:xfrm>
        </p:grpSpPr>
        <p:grpSp>
          <p:nvGrpSpPr>
            <p:cNvPr id="45" name="Skupina 44"/>
            <p:cNvGrpSpPr/>
            <p:nvPr/>
          </p:nvGrpSpPr>
          <p:grpSpPr>
            <a:xfrm>
              <a:off x="363211" y="2242614"/>
              <a:ext cx="4792819" cy="3068167"/>
              <a:chOff x="567631" y="2204864"/>
              <a:chExt cx="5482196" cy="3763259"/>
            </a:xfrm>
          </p:grpSpPr>
          <p:cxnSp>
            <p:nvCxnSpPr>
              <p:cNvPr id="29" name="Přímá spojnice 28"/>
              <p:cNvCxnSpPr/>
              <p:nvPr/>
            </p:nvCxnSpPr>
            <p:spPr>
              <a:xfrm>
                <a:off x="1727767" y="2474714"/>
                <a:ext cx="4212385" cy="3269811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 flipH="1">
                <a:off x="899592" y="2204864"/>
                <a:ext cx="2520280" cy="3763259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567631" y="4975902"/>
                <a:ext cx="5482196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Rovnoramenný trojúhelník 9"/>
              <p:cNvSpPr/>
              <p:nvPr/>
            </p:nvSpPr>
            <p:spPr>
              <a:xfrm>
                <a:off x="1592300" y="3267600"/>
                <a:ext cx="3312618" cy="1682439"/>
              </a:xfrm>
              <a:prstGeom prst="triangle">
                <a:avLst>
                  <a:gd name="adj" fmla="val 34410"/>
                </a:avLst>
              </a:prstGeom>
              <a:solidFill>
                <a:srgbClr val="FFFF00"/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louk 10"/>
              <p:cNvSpPr/>
              <p:nvPr/>
            </p:nvSpPr>
            <p:spPr>
              <a:xfrm>
                <a:off x="1107328" y="4372280"/>
                <a:ext cx="1240879" cy="1220394"/>
              </a:xfrm>
              <a:prstGeom prst="arc">
                <a:avLst>
                  <a:gd name="adj1" fmla="val 17546691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blouk 17"/>
              <p:cNvSpPr/>
              <p:nvPr/>
            </p:nvSpPr>
            <p:spPr>
              <a:xfrm rot="15672133">
                <a:off x="4052320" y="4235357"/>
                <a:ext cx="1268766" cy="1337761"/>
              </a:xfrm>
              <a:prstGeom prst="arc">
                <a:avLst>
                  <a:gd name="adj1" fmla="val 16377606"/>
                  <a:gd name="adj2" fmla="val 19356996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louk 8"/>
              <p:cNvSpPr/>
              <p:nvPr/>
            </p:nvSpPr>
            <p:spPr>
              <a:xfrm rot="7354494">
                <a:off x="2098310" y="2674998"/>
                <a:ext cx="1166878" cy="1262456"/>
              </a:xfrm>
              <a:prstGeom prst="arc">
                <a:avLst>
                  <a:gd name="adj1" fmla="val 16125989"/>
                  <a:gd name="adj2" fmla="val 169171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5" name="TextovéPole 14"/>
                <p:cNvSpPr txBox="1"/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A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5" name="TextovéPole 1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B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7" name="TextovéPole 16"/>
                <p:cNvSpPr txBox="1"/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C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7" name="TextovéPole 1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7" name="Oblouk 46"/>
            <p:cNvSpPr/>
            <p:nvPr/>
          </p:nvSpPr>
          <p:spPr>
            <a:xfrm rot="7354494">
              <a:off x="1670948" y="2590392"/>
              <a:ext cx="1081066" cy="1171779"/>
            </a:xfrm>
            <a:prstGeom prst="arc">
              <a:avLst>
                <a:gd name="adj1" fmla="val 278564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louk 47"/>
            <p:cNvSpPr/>
            <p:nvPr/>
          </p:nvSpPr>
          <p:spPr>
            <a:xfrm rot="18326907">
              <a:off x="1811364" y="2448916"/>
              <a:ext cx="1116599" cy="1183294"/>
            </a:xfrm>
            <a:prstGeom prst="arc">
              <a:avLst>
                <a:gd name="adj1" fmla="val 21248803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louk 48"/>
            <p:cNvSpPr/>
            <p:nvPr/>
          </p:nvSpPr>
          <p:spPr>
            <a:xfrm>
              <a:off x="763283" y="3861033"/>
              <a:ext cx="1326902" cy="1175800"/>
            </a:xfrm>
            <a:prstGeom prst="arc">
              <a:avLst>
                <a:gd name="adj1" fmla="val 10543537"/>
                <a:gd name="adj2" fmla="val 17596557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louk 49"/>
            <p:cNvSpPr/>
            <p:nvPr/>
          </p:nvSpPr>
          <p:spPr>
            <a:xfrm rot="10800000">
              <a:off x="763282" y="3892842"/>
              <a:ext cx="1272028" cy="1151122"/>
            </a:xfrm>
            <a:prstGeom prst="arc">
              <a:avLst>
                <a:gd name="adj1" fmla="val 10885494"/>
                <a:gd name="adj2" fmla="val 1899538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louk 50"/>
            <p:cNvSpPr/>
            <p:nvPr/>
          </p:nvSpPr>
          <p:spPr>
            <a:xfrm rot="15672133">
              <a:off x="3200460" y="3696099"/>
              <a:ext cx="1502150" cy="1610294"/>
            </a:xfrm>
            <a:prstGeom prst="arc">
              <a:avLst>
                <a:gd name="adj1" fmla="val 19443653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louk 51"/>
            <p:cNvSpPr/>
            <p:nvPr/>
          </p:nvSpPr>
          <p:spPr>
            <a:xfrm rot="4605249">
              <a:off x="3245730" y="3643785"/>
              <a:ext cx="1502150" cy="1610294"/>
            </a:xfrm>
            <a:prstGeom prst="arc">
              <a:avLst>
                <a:gd name="adj1" fmla="val 18767211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53" name="TextovéPole 52"/>
                <p:cNvSpPr txBox="1"/>
                <p:nvPr/>
              </p:nvSpPr>
              <p:spPr>
                <a:xfrm>
                  <a:off x="1377462" y="4009698"/>
                  <a:ext cx="49885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α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53" name="TextovéPole 5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7462" y="4009698"/>
                  <a:ext cx="498855" cy="52322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55" name="TextovéPole 54"/>
                <p:cNvSpPr txBox="1"/>
                <p:nvPr/>
              </p:nvSpPr>
              <p:spPr>
                <a:xfrm>
                  <a:off x="3325615" y="3996341"/>
                  <a:ext cx="52097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𝛽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55" name="TextovéPole 5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25615" y="3996341"/>
                  <a:ext cx="520975" cy="523220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56" name="TextovéPole 55"/>
              <p:cNvSpPr txBox="1"/>
              <p:nvPr/>
            </p:nvSpPr>
            <p:spPr>
              <a:xfrm>
                <a:off x="3951535" y="3906749"/>
                <a:ext cx="71525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1535" y="3906749"/>
                <a:ext cx="715259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1501772" y="2847448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1772" y="2847448"/>
                <a:ext cx="836221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TextovéPole 57"/>
              <p:cNvSpPr txBox="1"/>
              <p:nvPr/>
            </p:nvSpPr>
            <p:spPr>
              <a:xfrm>
                <a:off x="1858288" y="3074301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8288" y="3074301"/>
                <a:ext cx="836221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TextovéPole 59"/>
          <p:cNvSpPr txBox="1"/>
          <p:nvPr/>
        </p:nvSpPr>
        <p:spPr>
          <a:xfrm>
            <a:off x="5387665" y="1723821"/>
            <a:ext cx="3603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0" dirty="0" smtClean="0">
                <a:latin typeface="+mj-lt"/>
                <a:ea typeface="Cambria Math"/>
              </a:rPr>
              <a:t>P</a:t>
            </a:r>
            <a:r>
              <a:rPr lang="cs-CZ" sz="2800" b="0" i="0" dirty="0" smtClean="0">
                <a:latin typeface="+mj-lt"/>
                <a:ea typeface="Cambria Math"/>
              </a:rPr>
              <a:t>ro úhly u vrcholu A platí: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1" name="TextovéPole 60"/>
              <p:cNvSpPr txBox="1"/>
              <p:nvPr/>
            </p:nvSpPr>
            <p:spPr>
              <a:xfrm>
                <a:off x="5553948" y="3249275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3948" y="3249275"/>
                <a:ext cx="2741326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2" name="TextovéPole 61"/>
              <p:cNvSpPr txBox="1"/>
              <p:nvPr/>
            </p:nvSpPr>
            <p:spPr>
              <a:xfrm>
                <a:off x="5522846" y="4691579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  =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0" dirty="0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2846" y="4691579"/>
                <a:ext cx="2741326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3" name="TextovéPole 62"/>
              <p:cNvSpPr txBox="1"/>
              <p:nvPr/>
            </p:nvSpPr>
            <p:spPr>
              <a:xfrm>
                <a:off x="5563278" y="3772495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 =180°−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3278" y="3772495"/>
                <a:ext cx="2741326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4" name="TextovéPole 63"/>
              <p:cNvSpPr txBox="1"/>
              <p:nvPr/>
            </p:nvSpPr>
            <p:spPr>
              <a:xfrm>
                <a:off x="5553948" y="4231385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´´=180°−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3948" y="4231385"/>
                <a:ext cx="2741326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5" name="TextovéPole 64"/>
              <p:cNvSpPr txBox="1"/>
              <p:nvPr/>
            </p:nvSpPr>
            <p:spPr>
              <a:xfrm>
                <a:off x="5553948" y="5137794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  =180°−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3948" y="5137794"/>
                <a:ext cx="2741326" cy="523220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6" name="TextovéPole 65"/>
              <p:cNvSpPr txBox="1"/>
              <p:nvPr/>
            </p:nvSpPr>
            <p:spPr>
              <a:xfrm>
                <a:off x="5579911" y="5629037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  =180°−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9911" y="5629037"/>
                <a:ext cx="2741326" cy="523220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9222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5" grpId="0"/>
      <p:bldP spid="12" grpId="0"/>
      <p:bldP spid="13" grpId="0"/>
      <p:bldP spid="14" grpId="0"/>
      <p:bldP spid="54" grpId="0"/>
      <p:bldP spid="56" grpId="0"/>
      <p:bldP spid="57" grpId="0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1" y="188640"/>
            <a:ext cx="8739584" cy="6408712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33960" y="1556792"/>
            <a:ext cx="8214504" cy="4853754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33960" y="305653"/>
            <a:ext cx="8136904" cy="1203801"/>
          </a:xfrm>
          <a:prstGeom prst="roundRect">
            <a:avLst>
              <a:gd name="adj" fmla="val 368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848" y="430498"/>
            <a:ext cx="7746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Stejné vlastnosti platí i pro úhly u vrcholů B,C.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5021212" y="1615354"/>
            <a:ext cx="3511228" cy="4635020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5256586" y="2794229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6586" y="2794229"/>
                <a:ext cx="2741326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5080973" y="1709458"/>
            <a:ext cx="3603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0" dirty="0" smtClean="0">
                <a:latin typeface="+mj-lt"/>
                <a:ea typeface="Cambria Math"/>
              </a:rPr>
              <a:t>P</a:t>
            </a:r>
            <a:r>
              <a:rPr lang="cs-CZ" sz="2800" b="0" i="0" dirty="0" smtClean="0">
                <a:latin typeface="+mj-lt"/>
                <a:ea typeface="Cambria Math"/>
              </a:rPr>
              <a:t>ro úhly u vrcholu C platí: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8" name="TextovéPole 37"/>
              <p:cNvSpPr txBox="1"/>
              <p:nvPr/>
            </p:nvSpPr>
            <p:spPr>
              <a:xfrm>
                <a:off x="5247256" y="3234912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7256" y="3234912"/>
                <a:ext cx="274132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9" name="TextovéPole 38"/>
              <p:cNvSpPr txBox="1"/>
              <p:nvPr/>
            </p:nvSpPr>
            <p:spPr>
              <a:xfrm>
                <a:off x="5216154" y="4677216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  =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0" dirty="0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6154" y="4677216"/>
                <a:ext cx="274132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TextovéPole 39"/>
              <p:cNvSpPr txBox="1"/>
              <p:nvPr/>
            </p:nvSpPr>
            <p:spPr>
              <a:xfrm>
                <a:off x="5256586" y="3758132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 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6586" y="3758132"/>
                <a:ext cx="274132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TextovéPole 40"/>
              <p:cNvSpPr txBox="1"/>
              <p:nvPr/>
            </p:nvSpPr>
            <p:spPr>
              <a:xfrm>
                <a:off x="5247256" y="4217022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7256" y="4217022"/>
                <a:ext cx="274132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2" name="TextovéPole 41"/>
              <p:cNvSpPr txBox="1"/>
              <p:nvPr/>
            </p:nvSpPr>
            <p:spPr>
              <a:xfrm>
                <a:off x="5247256" y="5123431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7256" y="5123431"/>
                <a:ext cx="274132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TextovéPole 42"/>
              <p:cNvSpPr txBox="1"/>
              <p:nvPr/>
            </p:nvSpPr>
            <p:spPr>
              <a:xfrm>
                <a:off x="5273219" y="5614674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3219" y="5614674"/>
                <a:ext cx="274132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Zaoblený obdélník 51"/>
          <p:cNvSpPr/>
          <p:nvPr/>
        </p:nvSpPr>
        <p:spPr>
          <a:xfrm>
            <a:off x="798086" y="1658819"/>
            <a:ext cx="3557889" cy="4635020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3" name="TextovéPole 52"/>
              <p:cNvSpPr txBox="1"/>
              <p:nvPr/>
            </p:nvSpPr>
            <p:spPr>
              <a:xfrm>
                <a:off x="1033461" y="2837694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461" y="2837694"/>
                <a:ext cx="274132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4" name="TextovéPole 53"/>
          <p:cNvSpPr txBox="1"/>
          <p:nvPr/>
        </p:nvSpPr>
        <p:spPr>
          <a:xfrm>
            <a:off x="857848" y="1752923"/>
            <a:ext cx="3603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0" dirty="0" smtClean="0">
                <a:latin typeface="+mj-lt"/>
                <a:ea typeface="Cambria Math"/>
              </a:rPr>
              <a:t>P</a:t>
            </a:r>
            <a:r>
              <a:rPr lang="cs-CZ" sz="2800" b="0" i="0" dirty="0" smtClean="0">
                <a:latin typeface="+mj-lt"/>
                <a:ea typeface="Cambria Math"/>
              </a:rPr>
              <a:t>ro úhly u vrcholu B platí: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5" name="TextovéPole 54"/>
              <p:cNvSpPr txBox="1"/>
              <p:nvPr/>
            </p:nvSpPr>
            <p:spPr>
              <a:xfrm>
                <a:off x="1024131" y="3278377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4131" y="3278377"/>
                <a:ext cx="2741326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6" name="TextovéPole 55"/>
              <p:cNvSpPr txBox="1"/>
              <p:nvPr/>
            </p:nvSpPr>
            <p:spPr>
              <a:xfrm>
                <a:off x="993029" y="4720681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  =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0" dirty="0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029" y="4720681"/>
                <a:ext cx="2741326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1033461" y="3801597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 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3461" y="3801597"/>
                <a:ext cx="2741326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TextovéPole 57"/>
              <p:cNvSpPr txBox="1"/>
              <p:nvPr/>
            </p:nvSpPr>
            <p:spPr>
              <a:xfrm>
                <a:off x="1024131" y="4260487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4131" y="4260487"/>
                <a:ext cx="2741326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TextovéPole 58"/>
              <p:cNvSpPr txBox="1"/>
              <p:nvPr/>
            </p:nvSpPr>
            <p:spPr>
              <a:xfrm>
                <a:off x="1024131" y="5166896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4131" y="5166896"/>
                <a:ext cx="2741326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TextovéPole 59"/>
              <p:cNvSpPr txBox="1"/>
              <p:nvPr/>
            </p:nvSpPr>
            <p:spPr>
              <a:xfrm>
                <a:off x="1050094" y="5658139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0094" y="5658139"/>
                <a:ext cx="2741326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 descr="C:\Users\spravce\AppData\Local\Microsoft\Windows\Temporary Internet Files\Content.IE5\D1R1SU0N\MC900440428[6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838" y="2234025"/>
            <a:ext cx="1584317" cy="166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492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07504" y="97174"/>
            <a:ext cx="8856984" cy="6644194"/>
          </a:xfrm>
          <a:prstGeom prst="roundRect">
            <a:avLst>
              <a:gd name="adj" fmla="val 5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aoblený obdélník 3"/>
              <p:cNvSpPr/>
              <p:nvPr/>
            </p:nvSpPr>
            <p:spPr>
              <a:xfrm>
                <a:off x="249288" y="250607"/>
                <a:ext cx="8580614" cy="1090161"/>
              </a:xfrm>
              <a:prstGeom prst="roundRect">
                <a:avLst>
                  <a:gd name="adj" fmla="val 13530"/>
                </a:avLst>
              </a:prstGeom>
              <a:gradFill>
                <a:gsLst>
                  <a:gs pos="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accent1">
                      <a:lumMod val="20000"/>
                      <a:lumOff val="80000"/>
                    </a:schemeClr>
                  </a:gs>
                </a:gsLst>
              </a:gradFill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600" b="1" dirty="0" smtClean="0">
                    <a:solidFill>
                      <a:schemeClr val="tx1"/>
                    </a:solidFill>
                  </a:rPr>
                  <a:t>Př.1)</a:t>
                </a:r>
                <a:r>
                  <a:rPr lang="en-US" sz="26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6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Vypočítejte velikost vnějšího úhlu trojúhelníku, znáte-li jeho vnitřní úhel u stejného vrcholu: </a:t>
                </a:r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𝛼</m:t>
                    </m:r>
                    <m:r>
                      <a:rPr lang="cs-CZ" sz="26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=57° 35´.</m:t>
                    </m:r>
                  </m:oMath>
                </a14:m>
                <a:endParaRPr lang="cs-CZ" sz="26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aoblený 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288" y="250607"/>
                <a:ext cx="8580614" cy="1090161"/>
              </a:xfrm>
              <a:prstGeom prst="roundRect">
                <a:avLst>
                  <a:gd name="adj" fmla="val 13530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249288" y="1822290"/>
            <a:ext cx="8787208" cy="4960611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79952" y="1314477"/>
            <a:ext cx="1705265" cy="507813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TextovéPole 21"/>
              <p:cNvSpPr txBox="1"/>
              <p:nvPr/>
            </p:nvSpPr>
            <p:spPr>
              <a:xfrm>
                <a:off x="440534" y="2314941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𝛼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=57° 35´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534" y="2314941"/>
                <a:ext cx="274132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TextovéPole 22"/>
              <p:cNvSpPr txBox="1"/>
              <p:nvPr/>
            </p:nvSpPr>
            <p:spPr>
              <a:xfrm>
                <a:off x="424033" y="2842961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´=?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033" y="2842961"/>
                <a:ext cx="298200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5" name="Přímá spojnice 24"/>
          <p:cNvCxnSpPr/>
          <p:nvPr/>
        </p:nvCxnSpPr>
        <p:spPr>
          <a:xfrm>
            <a:off x="479564" y="3455504"/>
            <a:ext cx="3256662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ovéPole 26"/>
              <p:cNvSpPr txBox="1"/>
              <p:nvPr/>
            </p:nvSpPr>
            <p:spPr>
              <a:xfrm>
                <a:off x="496263" y="3544262"/>
                <a:ext cx="34661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´=180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263" y="3544262"/>
                <a:ext cx="3466132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TextovéPole 27"/>
              <p:cNvSpPr txBox="1"/>
              <p:nvPr/>
            </p:nvSpPr>
            <p:spPr>
              <a:xfrm>
                <a:off x="496263" y="4126333"/>
                <a:ext cx="32399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57° 35´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263" y="4126333"/>
                <a:ext cx="3239963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9" name="TextovéPole 28"/>
              <p:cNvSpPr txBox="1"/>
              <p:nvPr/>
            </p:nvSpPr>
            <p:spPr>
              <a:xfrm>
                <a:off x="530507" y="5302074"/>
                <a:ext cx="34434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´=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𝟏𝟑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𝟐𝟓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507" y="5302074"/>
                <a:ext cx="344345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1" name="Picture 2" descr="C:\Users\spravce\AppData\Local\Microsoft\Windows\Temporary Internet Files\Content.IE5\0BASIBLT\MC900438000CAZFHNYK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800" y="197541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3" name="TextovéPole 32"/>
              <p:cNvSpPr txBox="1"/>
              <p:nvPr/>
            </p:nvSpPr>
            <p:spPr>
              <a:xfrm>
                <a:off x="4697471" y="4750719"/>
                <a:ext cx="57900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/>
                      </a:rPr>
                      <m:t>α</m:t>
                    </m:r>
                  </m:oMath>
                </a14:m>
                <a:r>
                  <a:rPr lang="cs-CZ" sz="2800" dirty="0" smtClean="0"/>
                  <a:t>´</a:t>
                </a:r>
                <a:endParaRPr lang="cs-CZ" sz="2800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7471" y="4750719"/>
                <a:ext cx="579005" cy="523220"/>
              </a:xfrm>
              <a:prstGeom prst="rect">
                <a:avLst/>
              </a:prstGeom>
              <a:blipFill rotWithShape="1">
                <a:blip r:embed="rId9"/>
                <a:stretch>
                  <a:fillRect t="-10465" r="-20000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TextovéPole 33"/>
              <p:cNvSpPr txBox="1"/>
              <p:nvPr/>
            </p:nvSpPr>
            <p:spPr>
              <a:xfrm>
                <a:off x="7540213" y="5319940"/>
                <a:ext cx="6126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40213" y="5319940"/>
                <a:ext cx="612667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TextovéPole 34"/>
              <p:cNvSpPr txBox="1"/>
              <p:nvPr/>
            </p:nvSpPr>
            <p:spPr>
              <a:xfrm>
                <a:off x="6087322" y="3455504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7322" y="3455504"/>
                <a:ext cx="836221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6" name="TextovéPole 35"/>
              <p:cNvSpPr txBox="1"/>
              <p:nvPr/>
            </p:nvSpPr>
            <p:spPr>
              <a:xfrm>
                <a:off x="4893197" y="5245979"/>
                <a:ext cx="7665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/>
                      </a:rPr>
                      <m:t>α</m:t>
                    </m:r>
                  </m:oMath>
                </a14:m>
                <a:r>
                  <a:rPr lang="cs-CZ" sz="2800" dirty="0" smtClean="0"/>
                  <a:t>´´</a:t>
                </a:r>
                <a:endParaRPr lang="cs-CZ" sz="2800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3197" y="5245979"/>
                <a:ext cx="766557" cy="523220"/>
              </a:xfrm>
              <a:prstGeom prst="rect">
                <a:avLst/>
              </a:prstGeom>
              <a:blipFill rotWithShape="1">
                <a:blip r:embed="rId12"/>
                <a:stretch>
                  <a:fillRect t="-10588" r="-15200" b="-341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7" name="Skupina 36"/>
          <p:cNvGrpSpPr/>
          <p:nvPr/>
        </p:nvGrpSpPr>
        <p:grpSpPr>
          <a:xfrm>
            <a:off x="4212953" y="3020190"/>
            <a:ext cx="4792819" cy="3068167"/>
            <a:chOff x="363211" y="2242614"/>
            <a:chExt cx="4792819" cy="3068167"/>
          </a:xfrm>
        </p:grpSpPr>
        <p:grpSp>
          <p:nvGrpSpPr>
            <p:cNvPr id="38" name="Skupina 37"/>
            <p:cNvGrpSpPr/>
            <p:nvPr/>
          </p:nvGrpSpPr>
          <p:grpSpPr>
            <a:xfrm>
              <a:off x="363211" y="2242614"/>
              <a:ext cx="4792819" cy="3068167"/>
              <a:chOff x="567631" y="2204864"/>
              <a:chExt cx="5482196" cy="3763259"/>
            </a:xfrm>
          </p:grpSpPr>
          <p:cxnSp>
            <p:nvCxnSpPr>
              <p:cNvPr id="50" name="Přímá spojnice 49"/>
              <p:cNvCxnSpPr/>
              <p:nvPr/>
            </p:nvCxnSpPr>
            <p:spPr>
              <a:xfrm>
                <a:off x="1727767" y="2474714"/>
                <a:ext cx="4212385" cy="3269811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H="1">
                <a:off x="899592" y="2204864"/>
                <a:ext cx="2520280" cy="3763259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Přímá spojnice 51"/>
              <p:cNvCxnSpPr/>
              <p:nvPr/>
            </p:nvCxnSpPr>
            <p:spPr>
              <a:xfrm>
                <a:off x="567631" y="4975902"/>
                <a:ext cx="5482196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3" name="Rovnoramenný trojúhelník 52"/>
              <p:cNvSpPr/>
              <p:nvPr/>
            </p:nvSpPr>
            <p:spPr>
              <a:xfrm>
                <a:off x="1592300" y="3267600"/>
                <a:ext cx="3312618" cy="1682439"/>
              </a:xfrm>
              <a:prstGeom prst="triangle">
                <a:avLst>
                  <a:gd name="adj" fmla="val 34410"/>
                </a:avLst>
              </a:prstGeom>
              <a:solidFill>
                <a:schemeClr val="bg1">
                  <a:lumMod val="75000"/>
                </a:schemeClr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blouk 53"/>
              <p:cNvSpPr/>
              <p:nvPr/>
            </p:nvSpPr>
            <p:spPr>
              <a:xfrm>
                <a:off x="1107328" y="4372280"/>
                <a:ext cx="1240879" cy="1220394"/>
              </a:xfrm>
              <a:prstGeom prst="arc">
                <a:avLst>
                  <a:gd name="adj1" fmla="val 17546691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blouk 54"/>
              <p:cNvSpPr/>
              <p:nvPr/>
            </p:nvSpPr>
            <p:spPr>
              <a:xfrm rot="15672133">
                <a:off x="4052320" y="4235357"/>
                <a:ext cx="1268766" cy="1337761"/>
              </a:xfrm>
              <a:prstGeom prst="arc">
                <a:avLst>
                  <a:gd name="adj1" fmla="val 16377606"/>
                  <a:gd name="adj2" fmla="val 19356996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Oblouk 55"/>
              <p:cNvSpPr/>
              <p:nvPr/>
            </p:nvSpPr>
            <p:spPr>
              <a:xfrm rot="7354494">
                <a:off x="2098310" y="2674998"/>
                <a:ext cx="1166878" cy="1262456"/>
              </a:xfrm>
              <a:prstGeom prst="arc">
                <a:avLst>
                  <a:gd name="adj1" fmla="val 16125989"/>
                  <a:gd name="adj2" fmla="val 169171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39" name="TextovéPole 38"/>
                <p:cNvSpPr txBox="1"/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A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39" name="TextovéPole 3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0" name="TextovéPole 39"/>
                <p:cNvSpPr txBox="1"/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B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40" name="TextovéPole 3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1" name="TextovéPole 40"/>
                <p:cNvSpPr txBox="1"/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C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41" name="TextovéPole 4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2" name="Oblouk 41"/>
            <p:cNvSpPr/>
            <p:nvPr/>
          </p:nvSpPr>
          <p:spPr>
            <a:xfrm rot="7354494">
              <a:off x="1670948" y="2590392"/>
              <a:ext cx="1081066" cy="1171779"/>
            </a:xfrm>
            <a:prstGeom prst="arc">
              <a:avLst>
                <a:gd name="adj1" fmla="val 278564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louk 42"/>
            <p:cNvSpPr/>
            <p:nvPr/>
          </p:nvSpPr>
          <p:spPr>
            <a:xfrm rot="18326907">
              <a:off x="1811364" y="2448916"/>
              <a:ext cx="1116599" cy="1183294"/>
            </a:xfrm>
            <a:prstGeom prst="arc">
              <a:avLst>
                <a:gd name="adj1" fmla="val 21248803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louk 43"/>
            <p:cNvSpPr/>
            <p:nvPr/>
          </p:nvSpPr>
          <p:spPr>
            <a:xfrm>
              <a:off x="763283" y="3861033"/>
              <a:ext cx="1326902" cy="1175800"/>
            </a:xfrm>
            <a:prstGeom prst="arc">
              <a:avLst>
                <a:gd name="adj1" fmla="val 10543537"/>
                <a:gd name="adj2" fmla="val 17596557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louk 44"/>
            <p:cNvSpPr/>
            <p:nvPr/>
          </p:nvSpPr>
          <p:spPr>
            <a:xfrm rot="10800000">
              <a:off x="763282" y="3892842"/>
              <a:ext cx="1272028" cy="1151122"/>
            </a:xfrm>
            <a:prstGeom prst="arc">
              <a:avLst>
                <a:gd name="adj1" fmla="val 10885494"/>
                <a:gd name="adj2" fmla="val 1899538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louk 45"/>
            <p:cNvSpPr/>
            <p:nvPr/>
          </p:nvSpPr>
          <p:spPr>
            <a:xfrm rot="15672133">
              <a:off x="3200460" y="3696099"/>
              <a:ext cx="1502150" cy="1610294"/>
            </a:xfrm>
            <a:prstGeom prst="arc">
              <a:avLst>
                <a:gd name="adj1" fmla="val 19443653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louk 46"/>
            <p:cNvSpPr/>
            <p:nvPr/>
          </p:nvSpPr>
          <p:spPr>
            <a:xfrm rot="4605249">
              <a:off x="3245730" y="3643785"/>
              <a:ext cx="1502150" cy="1610294"/>
            </a:xfrm>
            <a:prstGeom prst="arc">
              <a:avLst>
                <a:gd name="adj1" fmla="val 18767211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1377462" y="4009698"/>
                  <a:ext cx="49885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α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7462" y="4009698"/>
                  <a:ext cx="498855" cy="523220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49" name="TextovéPole 48"/>
                <p:cNvSpPr txBox="1"/>
                <p:nvPr/>
              </p:nvSpPr>
              <p:spPr>
                <a:xfrm>
                  <a:off x="3325615" y="3996341"/>
                  <a:ext cx="52097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𝛽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49" name="TextovéPole 4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325615" y="3996341"/>
                  <a:ext cx="520975" cy="523220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7801277" y="4684325"/>
                <a:ext cx="71525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1277" y="4684325"/>
                <a:ext cx="715259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8" name="TextovéPole 57"/>
              <p:cNvSpPr txBox="1"/>
              <p:nvPr/>
            </p:nvSpPr>
            <p:spPr>
              <a:xfrm>
                <a:off x="5351514" y="3625024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1514" y="3625024"/>
                <a:ext cx="836221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TextovéPole 58"/>
              <p:cNvSpPr txBox="1"/>
              <p:nvPr/>
            </p:nvSpPr>
            <p:spPr>
              <a:xfrm>
                <a:off x="5708030" y="3851877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8030" y="3851877"/>
                <a:ext cx="836221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TextovéPole 59"/>
              <p:cNvSpPr txBox="1"/>
              <p:nvPr/>
            </p:nvSpPr>
            <p:spPr>
              <a:xfrm>
                <a:off x="501536" y="4716627"/>
                <a:ext cx="382689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=1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79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60´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57° 35´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536" y="4716627"/>
                <a:ext cx="3826894" cy="523220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32025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2" grpId="0"/>
      <p:bldP spid="23" grpId="0"/>
      <p:bldP spid="27" grpId="0"/>
      <p:bldP spid="28" grpId="0"/>
      <p:bldP spid="29" grpId="0"/>
      <p:bldP spid="33" grpId="0"/>
      <p:bldP spid="34" grpId="0"/>
      <p:bldP spid="35" grpId="0"/>
      <p:bldP spid="36" grpId="0"/>
      <p:bldP spid="57" grpId="0"/>
      <p:bldP spid="58" grpId="0"/>
      <p:bldP spid="59" grpId="0"/>
      <p:bldP spid="6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97174"/>
            <a:ext cx="8856984" cy="6644194"/>
          </a:xfrm>
          <a:prstGeom prst="roundRect">
            <a:avLst>
              <a:gd name="adj" fmla="val 5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07504" y="250607"/>
            <a:ext cx="8856984" cy="1090161"/>
          </a:xfrm>
          <a:prstGeom prst="roundRect">
            <a:avLst>
              <a:gd name="adj" fmla="val 13530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600" dirty="0" smtClean="0">
                <a:solidFill>
                  <a:schemeClr val="tx1"/>
                </a:solidFill>
              </a:rPr>
              <a:t>Př.2)</a:t>
            </a:r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Jeden z vnějších úhlů rovnoramenného trojúhelníku </a:t>
            </a:r>
            <a:r>
              <a:rPr lang="cs-CZ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má </a:t>
            </a:r>
            <a:r>
              <a:rPr lang="cs-CZ" sz="2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velikost 80°.Urči velikosti vnitřních úhlů.</a:t>
            </a:r>
            <a:endParaRPr lang="cs-CZ" sz="2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49288" y="1822290"/>
            <a:ext cx="8715200" cy="4703054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79952" y="1314477"/>
            <a:ext cx="1705265" cy="507813"/>
          </a:xfrm>
          <a:prstGeom prst="roundRect">
            <a:avLst>
              <a:gd name="adj" fmla="val 9801"/>
            </a:avLst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Řešení:</a:t>
            </a:r>
            <a:endParaRPr lang="cs-CZ" sz="2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501536" y="1822290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´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80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536" y="1822290"/>
                <a:ext cx="2741326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515561" y="2581351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=180°−80°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561" y="2581351"/>
                <a:ext cx="2982007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515561" y="3553953"/>
            <a:ext cx="3256662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C:\Users\spravce\AppData\Local\Microsoft\Windows\Temporary Internet Files\Content.IE5\0BASIBLT\MC900438000CAZFHNYK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285" y="1975413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2" name="TextovéPole 41"/>
              <p:cNvSpPr txBox="1"/>
              <p:nvPr/>
            </p:nvSpPr>
            <p:spPr>
              <a:xfrm>
                <a:off x="4485295" y="4307281"/>
                <a:ext cx="5164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A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5295" y="4307281"/>
                <a:ext cx="51648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TextovéPole 42"/>
              <p:cNvSpPr txBox="1"/>
              <p:nvPr/>
            </p:nvSpPr>
            <p:spPr>
              <a:xfrm>
                <a:off x="8279636" y="4329201"/>
                <a:ext cx="51648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B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9636" y="4329201"/>
                <a:ext cx="516487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4" name="TextovéPole 43"/>
              <p:cNvSpPr txBox="1"/>
              <p:nvPr/>
            </p:nvSpPr>
            <p:spPr>
              <a:xfrm>
                <a:off x="6356950" y="2554975"/>
                <a:ext cx="49404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mtClean="0">
                          <a:latin typeface="Cambria Math"/>
                          <a:ea typeface="Cambria Math"/>
                        </a:rPr>
                        <m:t>C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6950" y="2554975"/>
                <a:ext cx="49404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>
            <a:stCxn id="41" idx="2"/>
          </p:cNvCxnSpPr>
          <p:nvPr/>
        </p:nvCxnSpPr>
        <p:spPr>
          <a:xfrm flipV="1">
            <a:off x="4730511" y="2453579"/>
            <a:ext cx="2826161" cy="186261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ovnoramenný trojúhelník 40"/>
          <p:cNvSpPr/>
          <p:nvPr/>
        </p:nvSpPr>
        <p:spPr>
          <a:xfrm>
            <a:off x="4730511" y="3086876"/>
            <a:ext cx="3773016" cy="1229321"/>
          </a:xfrm>
          <a:prstGeom prst="triangle">
            <a:avLst/>
          </a:prstGeom>
          <a:solidFill>
            <a:srgbClr val="FFC0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louk 56"/>
          <p:cNvSpPr/>
          <p:nvPr/>
        </p:nvSpPr>
        <p:spPr>
          <a:xfrm>
            <a:off x="6143591" y="2563057"/>
            <a:ext cx="1269065" cy="1269065"/>
          </a:xfrm>
          <a:prstGeom prst="arc">
            <a:avLst>
              <a:gd name="adj1" fmla="val 18451464"/>
              <a:gd name="adj2" fmla="val 1901193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4481593" y="3704219"/>
            <a:ext cx="1269065" cy="1269065"/>
          </a:xfrm>
          <a:prstGeom prst="arc">
            <a:avLst>
              <a:gd name="adj1" fmla="val 18451464"/>
              <a:gd name="adj2" fmla="val 21506589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louk 59"/>
          <p:cNvSpPr/>
          <p:nvPr/>
        </p:nvSpPr>
        <p:spPr>
          <a:xfrm>
            <a:off x="7556672" y="3704219"/>
            <a:ext cx="1269065" cy="1269065"/>
          </a:xfrm>
          <a:prstGeom prst="arc">
            <a:avLst>
              <a:gd name="adj1" fmla="val 10813273"/>
              <a:gd name="adj2" fmla="val 13827608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louk 60"/>
          <p:cNvSpPr/>
          <p:nvPr/>
        </p:nvSpPr>
        <p:spPr>
          <a:xfrm>
            <a:off x="6066526" y="2472825"/>
            <a:ext cx="1202114" cy="1162220"/>
          </a:xfrm>
          <a:prstGeom prst="arc">
            <a:avLst>
              <a:gd name="adj1" fmla="val 2323337"/>
              <a:gd name="adj2" fmla="val 8765043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2" name="TextovéPole 61"/>
              <p:cNvSpPr txBox="1"/>
              <p:nvPr/>
            </p:nvSpPr>
            <p:spPr>
              <a:xfrm>
                <a:off x="6868373" y="2783052"/>
                <a:ext cx="4684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8373" y="2783052"/>
                <a:ext cx="468488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3" name="TextovéPole 62"/>
              <p:cNvSpPr txBox="1"/>
              <p:nvPr/>
            </p:nvSpPr>
            <p:spPr>
              <a:xfrm>
                <a:off x="6433339" y="3091676"/>
                <a:ext cx="4684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3339" y="3091676"/>
                <a:ext cx="468488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4" name="TextovéPole 63"/>
              <p:cNvSpPr txBox="1"/>
              <p:nvPr/>
            </p:nvSpPr>
            <p:spPr>
              <a:xfrm>
                <a:off x="5192839" y="3802668"/>
                <a:ext cx="4684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2839" y="3802668"/>
                <a:ext cx="468488" cy="52322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5" name="TextovéPole 64"/>
              <p:cNvSpPr txBox="1"/>
              <p:nvPr/>
            </p:nvSpPr>
            <p:spPr>
              <a:xfrm>
                <a:off x="7571327" y="3805981"/>
                <a:ext cx="46848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71327" y="3805981"/>
                <a:ext cx="468488" cy="52322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6" name="TextovéPole 65"/>
              <p:cNvSpPr txBox="1"/>
              <p:nvPr/>
            </p:nvSpPr>
            <p:spPr>
              <a:xfrm>
                <a:off x="526716" y="2975794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=100°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716" y="2975794"/>
                <a:ext cx="2982007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8" name="TextovéPole 67"/>
              <p:cNvSpPr txBox="1"/>
              <p:nvPr/>
            </p:nvSpPr>
            <p:spPr>
              <a:xfrm>
                <a:off x="501536" y="3503640"/>
                <a:ext cx="312033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800" b="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=180°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536" y="3503640"/>
                <a:ext cx="3120333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9" name="TextovéPole 68"/>
              <p:cNvSpPr txBox="1"/>
              <p:nvPr/>
            </p:nvSpPr>
            <p:spPr>
              <a:xfrm>
                <a:off x="473631" y="3974534"/>
                <a:ext cx="34661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800" i="1" dirty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=180°−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631" y="3974534"/>
                <a:ext cx="3466132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0" name="TextovéPole 69"/>
              <p:cNvSpPr txBox="1"/>
              <p:nvPr/>
            </p:nvSpPr>
            <p:spPr>
              <a:xfrm>
                <a:off x="515561" y="4516550"/>
                <a:ext cx="34661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80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=180°−100°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561" y="4516550"/>
                <a:ext cx="3466132" cy="52322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1" name="TextovéPole 70"/>
              <p:cNvSpPr txBox="1"/>
              <p:nvPr/>
            </p:nvSpPr>
            <p:spPr>
              <a:xfrm>
                <a:off x="515561" y="4948401"/>
                <a:ext cx="34661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sz="2800" i="1" dirty="0" smtClean="0">
                          <a:latin typeface="Cambria Math"/>
                          <a:ea typeface="Cambria Math"/>
                        </a:rPr>
                        <m:t>α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i="1" dirty="0">
                          <a:latin typeface="Cambria Math"/>
                          <a:ea typeface="Cambria Math"/>
                        </a:rPr>
                        <m:t>=80°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561" y="4948401"/>
                <a:ext cx="3466132" cy="52322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2" name="TextovéPole 71"/>
              <p:cNvSpPr txBox="1"/>
              <p:nvPr/>
            </p:nvSpPr>
            <p:spPr>
              <a:xfrm>
                <a:off x="519513" y="5489499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80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°:2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513" y="5489499"/>
                <a:ext cx="2741326" cy="52322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3" name="TextovéPole 72"/>
              <p:cNvSpPr txBox="1"/>
              <p:nvPr/>
            </p:nvSpPr>
            <p:spPr>
              <a:xfrm>
                <a:off x="3577916" y="5941214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</a:rPr>
                        <m:t>𝟒𝟎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77916" y="5941214"/>
                <a:ext cx="2982007" cy="52322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5" name="TextovéPole 74"/>
              <p:cNvSpPr txBox="1"/>
              <p:nvPr/>
            </p:nvSpPr>
            <p:spPr>
              <a:xfrm>
                <a:off x="519513" y="5943773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𝟒𝟎</m:t>
                      </m:r>
                      <m:r>
                        <a:rPr lang="cs-CZ" sz="2800" b="1" i="1" dirty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>
          <p:sp>
            <p:nvSpPr>
              <p:cNvPr id="75" name="TextovéPole 7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9513" y="5943773"/>
                <a:ext cx="2741326" cy="523220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6" name="TextovéPole 75"/>
              <p:cNvSpPr txBox="1"/>
              <p:nvPr/>
            </p:nvSpPr>
            <p:spPr>
              <a:xfrm>
                <a:off x="3642114" y="5489499"/>
                <a:ext cx="274132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6" name="TextovéPole 7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2114" y="5489499"/>
                <a:ext cx="2741326" cy="52322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7" name="TextovéPole 76"/>
              <p:cNvSpPr txBox="1"/>
              <p:nvPr/>
            </p:nvSpPr>
            <p:spPr>
              <a:xfrm>
                <a:off x="491759" y="2204864"/>
                <a:ext cx="2982007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 =180°−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759" y="2204864"/>
                <a:ext cx="2982007" cy="523220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5776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42" grpId="0"/>
      <p:bldP spid="43" grpId="0"/>
      <p:bldP spid="44" grpId="0"/>
      <p:bldP spid="41" grpId="0" animBg="1"/>
      <p:bldP spid="57" grpId="0" animBg="1"/>
      <p:bldP spid="58" grpId="0" animBg="1"/>
      <p:bldP spid="60" grpId="0" animBg="1"/>
      <p:bldP spid="61" grpId="0" animBg="1"/>
      <p:bldP spid="62" grpId="0"/>
      <p:bldP spid="63" grpId="0"/>
      <p:bldP spid="64" grpId="0"/>
      <p:bldP spid="65" grpId="0"/>
      <p:bldP spid="66" grpId="0"/>
      <p:bldP spid="68" grpId="0"/>
      <p:bldP spid="69" grpId="0"/>
      <p:bldP spid="70" grpId="0"/>
      <p:bldP spid="71" grpId="0"/>
      <p:bldP spid="72" grpId="0"/>
      <p:bldP spid="73" grpId="0"/>
      <p:bldP spid="75" grpId="0"/>
      <p:bldP spid="76" grpId="0"/>
      <p:bldP spid="7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aoblený obdélník 9"/>
          <p:cNvSpPr/>
          <p:nvPr/>
        </p:nvSpPr>
        <p:spPr>
          <a:xfrm>
            <a:off x="0" y="116632"/>
            <a:ext cx="9061982" cy="6624736"/>
          </a:xfrm>
          <a:prstGeom prst="roundRect">
            <a:avLst>
              <a:gd name="adj" fmla="val 362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8" name="Zaoblený obdélník 47"/>
          <p:cNvSpPr/>
          <p:nvPr/>
        </p:nvSpPr>
        <p:spPr>
          <a:xfrm>
            <a:off x="179512" y="2743240"/>
            <a:ext cx="8746679" cy="3854112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293626" y="3386658"/>
            <a:ext cx="8568783" cy="3210693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9512" y="214391"/>
            <a:ext cx="8694728" cy="620837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Příklady na samostatné procvičení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79512" y="859046"/>
            <a:ext cx="8694728" cy="1887890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179512" y="931054"/>
                <a:ext cx="8682898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 smtClean="0"/>
                  <a:t>1</a:t>
                </a:r>
                <a:r>
                  <a:rPr lang="cs-CZ" sz="2800" b="1" dirty="0"/>
                  <a:t>)</a:t>
                </a:r>
                <a:r>
                  <a:rPr lang="en-US" sz="2800" b="1" dirty="0"/>
                  <a:t>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Vypočítejte velikost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vnějších úhlů u stejného vrcholu,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je-li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800" dirty="0" smtClean="0"/>
                  <a:t>   	a</a:t>
                </a:r>
                <a:r>
                  <a:rPr lang="cs-CZ" sz="2800" dirty="0" smtClean="0"/>
                  <a:t>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174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 15´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´=?</m:t>
                    </m:r>
                  </m:oMath>
                </a14:m>
                <a:endParaRPr lang="cs-CZ" sz="2800" dirty="0" smtClean="0"/>
              </a:p>
              <a:p>
                <a:r>
                  <a:rPr lang="cs-CZ" sz="2800" dirty="0"/>
                  <a:t> </a:t>
                </a:r>
                <a:r>
                  <a:rPr lang="cs-CZ" sz="2800" dirty="0" smtClean="0"/>
                  <a:t>  </a:t>
                </a:r>
                <a:r>
                  <a:rPr lang="cs-CZ" sz="2800" dirty="0" smtClean="0"/>
                  <a:t>			b</a:t>
                </a:r>
                <a:r>
                  <a:rPr lang="cs-CZ" sz="2800" dirty="0" smtClean="0"/>
                  <a:t>)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65°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?</m:t>
                    </m:r>
                  </m:oMath>
                </a14:m>
                <a:endParaRPr lang="cs-CZ" sz="2800" dirty="0"/>
              </a:p>
              <a:p>
                <a:r>
                  <a:rPr lang="cs-CZ" sz="2800" dirty="0" smtClean="0"/>
                  <a:t>   </a:t>
                </a:r>
                <a:r>
                  <a:rPr lang="cs-CZ" sz="2800" dirty="0" smtClean="0"/>
                  <a:t>			c</a:t>
                </a:r>
                <a:r>
                  <a:rPr lang="cs-CZ" sz="2800" dirty="0" smtClean="0"/>
                  <a:t>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67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4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5´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?</m:t>
                    </m:r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931054"/>
                <a:ext cx="8682898" cy="1815882"/>
              </a:xfrm>
              <a:prstGeom prst="rect">
                <a:avLst/>
              </a:prstGeom>
              <a:blipFill rotWithShape="1">
                <a:blip r:embed="rId2"/>
                <a:stretch>
                  <a:fillRect l="-1404" t="-3356" b="-87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358444" y="2863439"/>
            <a:ext cx="8318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2) Vypočítejte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velikost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zbývajících úhlů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obrázku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7" name="TextovéPole 56"/>
              <p:cNvSpPr txBox="1"/>
              <p:nvPr/>
            </p:nvSpPr>
            <p:spPr>
              <a:xfrm>
                <a:off x="1778579" y="5159529"/>
                <a:ext cx="57900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Cambria Math"/>
                      </a:rPr>
                      <m:t>α</m:t>
                    </m:r>
                  </m:oMath>
                </a14:m>
                <a:r>
                  <a:rPr lang="cs-CZ" sz="2800" dirty="0" smtClean="0"/>
                  <a:t>´</a:t>
                </a:r>
                <a:endParaRPr lang="cs-CZ" sz="2800" dirty="0"/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8579" y="5159529"/>
                <a:ext cx="579005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0465" r="-20000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TextovéPole 58"/>
              <p:cNvSpPr txBox="1"/>
              <p:nvPr/>
            </p:nvSpPr>
            <p:spPr>
              <a:xfrm>
                <a:off x="4621321" y="5728750"/>
                <a:ext cx="61266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1321" y="5728750"/>
                <a:ext cx="612667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1" name="TextovéPole 60"/>
              <p:cNvSpPr txBox="1"/>
              <p:nvPr/>
            </p:nvSpPr>
            <p:spPr>
              <a:xfrm>
                <a:off x="3168430" y="3864314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8430" y="3864314"/>
                <a:ext cx="83622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3" name="TextovéPole 62"/>
              <p:cNvSpPr txBox="1"/>
              <p:nvPr/>
            </p:nvSpPr>
            <p:spPr>
              <a:xfrm>
                <a:off x="1974305" y="5654789"/>
                <a:ext cx="10230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125°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4305" y="5654789"/>
                <a:ext cx="102303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4" name="Skupina 63"/>
          <p:cNvGrpSpPr/>
          <p:nvPr/>
        </p:nvGrpSpPr>
        <p:grpSpPr>
          <a:xfrm>
            <a:off x="1294061" y="3429000"/>
            <a:ext cx="4792819" cy="3068167"/>
            <a:chOff x="363211" y="2242614"/>
            <a:chExt cx="4792819" cy="3068167"/>
          </a:xfrm>
        </p:grpSpPr>
        <p:grpSp>
          <p:nvGrpSpPr>
            <p:cNvPr id="96" name="Skupina 95"/>
            <p:cNvGrpSpPr/>
            <p:nvPr/>
          </p:nvGrpSpPr>
          <p:grpSpPr>
            <a:xfrm>
              <a:off x="363211" y="2242614"/>
              <a:ext cx="4792819" cy="3068167"/>
              <a:chOff x="567631" y="2204864"/>
              <a:chExt cx="5482196" cy="3763259"/>
            </a:xfrm>
          </p:grpSpPr>
          <p:cxnSp>
            <p:nvCxnSpPr>
              <p:cNvPr id="108" name="Přímá spojnice 107"/>
              <p:cNvCxnSpPr/>
              <p:nvPr/>
            </p:nvCxnSpPr>
            <p:spPr>
              <a:xfrm>
                <a:off x="1727767" y="2474714"/>
                <a:ext cx="4212385" cy="3269811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nice 108"/>
              <p:cNvCxnSpPr/>
              <p:nvPr/>
            </p:nvCxnSpPr>
            <p:spPr>
              <a:xfrm flipH="1">
                <a:off x="899592" y="2204864"/>
                <a:ext cx="2520280" cy="3763259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>
                <a:off x="567631" y="4975902"/>
                <a:ext cx="5482196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1" name="Rovnoramenný trojúhelník 110"/>
              <p:cNvSpPr/>
              <p:nvPr/>
            </p:nvSpPr>
            <p:spPr>
              <a:xfrm>
                <a:off x="1592300" y="3267600"/>
                <a:ext cx="3312618" cy="1682439"/>
              </a:xfrm>
              <a:prstGeom prst="triangle">
                <a:avLst>
                  <a:gd name="adj" fmla="val 34410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2" name="Oblouk 111"/>
              <p:cNvSpPr/>
              <p:nvPr/>
            </p:nvSpPr>
            <p:spPr>
              <a:xfrm>
                <a:off x="1107328" y="4372280"/>
                <a:ext cx="1240879" cy="1220394"/>
              </a:xfrm>
              <a:prstGeom prst="arc">
                <a:avLst>
                  <a:gd name="adj1" fmla="val 17546691"/>
                  <a:gd name="adj2" fmla="val 21440513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Oblouk 112"/>
              <p:cNvSpPr/>
              <p:nvPr/>
            </p:nvSpPr>
            <p:spPr>
              <a:xfrm rot="15672133">
                <a:off x="3665810" y="3904665"/>
                <a:ext cx="1613196" cy="1721741"/>
              </a:xfrm>
              <a:prstGeom prst="arc">
                <a:avLst>
                  <a:gd name="adj1" fmla="val 15927432"/>
                  <a:gd name="adj2" fmla="val 19356996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4" name="Oblouk 113"/>
              <p:cNvSpPr/>
              <p:nvPr/>
            </p:nvSpPr>
            <p:spPr>
              <a:xfrm rot="7354494">
                <a:off x="1810478" y="2483653"/>
                <a:ext cx="1616384" cy="1803510"/>
              </a:xfrm>
              <a:prstGeom prst="arc">
                <a:avLst>
                  <a:gd name="adj1" fmla="val 15861171"/>
                  <a:gd name="adj2" fmla="val 169171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7" name="TextovéPole 96"/>
                <p:cNvSpPr txBox="1"/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A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97" name="TextovéPole 9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8" name="TextovéPole 97"/>
                <p:cNvSpPr txBox="1"/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B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98" name="TextovéPole 9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99" name="TextovéPole 98"/>
                <p:cNvSpPr txBox="1"/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C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99" name="TextovéPole 9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100" name="Oblouk 99"/>
            <p:cNvSpPr/>
            <p:nvPr/>
          </p:nvSpPr>
          <p:spPr>
            <a:xfrm rot="7354494">
              <a:off x="1670948" y="2590392"/>
              <a:ext cx="1081066" cy="1171779"/>
            </a:xfrm>
            <a:prstGeom prst="arc">
              <a:avLst>
                <a:gd name="adj1" fmla="val 278564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louk 100"/>
            <p:cNvSpPr/>
            <p:nvPr/>
          </p:nvSpPr>
          <p:spPr>
            <a:xfrm rot="18326907">
              <a:off x="1811364" y="2448916"/>
              <a:ext cx="1116599" cy="1183294"/>
            </a:xfrm>
            <a:prstGeom prst="arc">
              <a:avLst>
                <a:gd name="adj1" fmla="val 21248803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blouk 101"/>
            <p:cNvSpPr/>
            <p:nvPr/>
          </p:nvSpPr>
          <p:spPr>
            <a:xfrm>
              <a:off x="763283" y="3861033"/>
              <a:ext cx="1326902" cy="1175800"/>
            </a:xfrm>
            <a:prstGeom prst="arc">
              <a:avLst>
                <a:gd name="adj1" fmla="val 10543537"/>
                <a:gd name="adj2" fmla="val 17596557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blouk 102"/>
            <p:cNvSpPr/>
            <p:nvPr/>
          </p:nvSpPr>
          <p:spPr>
            <a:xfrm rot="10800000">
              <a:off x="763282" y="3892842"/>
              <a:ext cx="1272028" cy="1151122"/>
            </a:xfrm>
            <a:prstGeom prst="arc">
              <a:avLst>
                <a:gd name="adj1" fmla="val 10885494"/>
                <a:gd name="adj2" fmla="val 1899538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Oblouk 103"/>
            <p:cNvSpPr/>
            <p:nvPr/>
          </p:nvSpPr>
          <p:spPr>
            <a:xfrm rot="15672133">
              <a:off x="3200460" y="3696099"/>
              <a:ext cx="1502150" cy="1610294"/>
            </a:xfrm>
            <a:prstGeom prst="arc">
              <a:avLst>
                <a:gd name="adj1" fmla="val 19443653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blouk 104"/>
            <p:cNvSpPr/>
            <p:nvPr/>
          </p:nvSpPr>
          <p:spPr>
            <a:xfrm rot="4605249">
              <a:off x="3245730" y="3643785"/>
              <a:ext cx="1502150" cy="1610294"/>
            </a:xfrm>
            <a:prstGeom prst="arc">
              <a:avLst>
                <a:gd name="adj1" fmla="val 18767211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06" name="TextovéPole 105"/>
                <p:cNvSpPr txBox="1"/>
                <p:nvPr/>
              </p:nvSpPr>
              <p:spPr>
                <a:xfrm>
                  <a:off x="1377462" y="4009698"/>
                  <a:ext cx="49885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α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06" name="TextovéPole 10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7462" y="4009698"/>
                  <a:ext cx="498855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07" name="TextovéPole 106"/>
                <p:cNvSpPr txBox="1"/>
                <p:nvPr/>
              </p:nvSpPr>
              <p:spPr>
                <a:xfrm>
                  <a:off x="2996228" y="3978608"/>
                  <a:ext cx="724754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43°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07" name="TextovéPole 10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96228" y="3978608"/>
                  <a:ext cx="724754" cy="523220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15" name="TextovéPole 114"/>
              <p:cNvSpPr txBox="1"/>
              <p:nvPr/>
            </p:nvSpPr>
            <p:spPr>
              <a:xfrm>
                <a:off x="4882385" y="5093135"/>
                <a:ext cx="715259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5" name="TextovéPole 1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2385" y="5093135"/>
                <a:ext cx="715259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6" name="TextovéPole 115"/>
              <p:cNvSpPr txBox="1"/>
              <p:nvPr/>
            </p:nvSpPr>
            <p:spPr>
              <a:xfrm>
                <a:off x="2432622" y="4033834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6" name="TextovéPole 1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2622" y="4033834"/>
                <a:ext cx="836221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7" name="TextovéPole 116"/>
              <p:cNvSpPr txBox="1"/>
              <p:nvPr/>
            </p:nvSpPr>
            <p:spPr>
              <a:xfrm>
                <a:off x="2807167" y="4370841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𝛾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17" name="TextovéPole 1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167" y="4370841"/>
                <a:ext cx="836221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01755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57" grpId="0"/>
      <p:bldP spid="59" grpId="0"/>
      <p:bldP spid="61" grpId="0"/>
      <p:bldP spid="63" grpId="0"/>
      <p:bldP spid="115" grpId="0"/>
      <p:bldP spid="116" grpId="0"/>
      <p:bldP spid="1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97830" y="61654"/>
            <a:ext cx="8964488" cy="6644194"/>
          </a:xfrm>
          <a:prstGeom prst="roundRect">
            <a:avLst>
              <a:gd name="adj" fmla="val 1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3" y="97174"/>
            <a:ext cx="8746678" cy="660559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    Řešení: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179512" y="2743240"/>
            <a:ext cx="8746679" cy="3854112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293626" y="3429000"/>
            <a:ext cx="8568783" cy="3210693"/>
          </a:xfrm>
          <a:prstGeom prst="roundRect">
            <a:avLst>
              <a:gd name="adj" fmla="val 3035"/>
            </a:avLst>
          </a:prstGeom>
          <a:solidFill>
            <a:schemeClr val="bg1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8" name="Zaoblený obdélník 67"/>
          <p:cNvSpPr/>
          <p:nvPr/>
        </p:nvSpPr>
        <p:spPr>
          <a:xfrm>
            <a:off x="179512" y="859046"/>
            <a:ext cx="8694728" cy="1887890"/>
          </a:xfrm>
          <a:prstGeom prst="roundRect">
            <a:avLst>
              <a:gd name="adj" fmla="val 3035"/>
            </a:avLst>
          </a:prstGeom>
          <a:gradFill>
            <a:gsLst>
              <a:gs pos="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9" name="TextovéPole 68"/>
              <p:cNvSpPr txBox="1"/>
              <p:nvPr/>
            </p:nvSpPr>
            <p:spPr>
              <a:xfrm>
                <a:off x="179512" y="931054"/>
                <a:ext cx="8682898" cy="181588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800" b="1" dirty="0" smtClean="0"/>
                  <a:t>1</a:t>
                </a:r>
                <a:r>
                  <a:rPr lang="cs-CZ" sz="2800" b="1" dirty="0"/>
                  <a:t>)</a:t>
                </a:r>
                <a:r>
                  <a:rPr lang="en-US" sz="2800" b="1" dirty="0"/>
                  <a:t>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Vypočítejte velikost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vnějších úhlů u stejného vrcholu,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je-li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800" dirty="0" smtClean="0"/>
                  <a:t>   	a</a:t>
                </a:r>
                <a:r>
                  <a:rPr lang="cs-CZ" sz="2800" dirty="0" smtClean="0"/>
                  <a:t>)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𝛼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´=5°4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5´</m:t>
                    </m:r>
                  </m:oMath>
                </a14:m>
                <a:endParaRPr lang="cs-CZ" sz="2800" dirty="0" smtClean="0"/>
              </a:p>
              <a:p>
                <a:r>
                  <a:rPr lang="cs-CZ" sz="2800" dirty="0"/>
                  <a:t> </a:t>
                </a:r>
                <a:r>
                  <a:rPr lang="cs-CZ" sz="2800" dirty="0" smtClean="0"/>
                  <a:t>  </a:t>
                </a:r>
                <a:r>
                  <a:rPr lang="cs-CZ" sz="2800" dirty="0" smtClean="0"/>
                  <a:t>			b</a:t>
                </a:r>
                <a:r>
                  <a:rPr lang="cs-CZ" sz="2800" dirty="0" smtClean="0"/>
                  <a:t>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𝛽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115°</m:t>
                    </m:r>
                  </m:oMath>
                </a14:m>
                <a:r>
                  <a:rPr lang="cs-CZ" sz="2800" dirty="0" smtClean="0"/>
                  <a:t>   </a:t>
                </a:r>
                <a:r>
                  <a:rPr lang="cs-CZ" sz="2800" dirty="0" smtClean="0"/>
                  <a:t>						   	c</a:t>
                </a:r>
                <a:r>
                  <a:rPr lang="cs-CZ" sz="2800" dirty="0" smtClean="0"/>
                  <a:t>)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𝛾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´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i="1" dirty="0" smtClean="0">
                        <a:latin typeface="Cambria Math"/>
                      </a:rPr>
                      <m:t>112°15´</m:t>
                    </m:r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931054"/>
                <a:ext cx="8682898" cy="1815882"/>
              </a:xfrm>
              <a:prstGeom prst="rect">
                <a:avLst/>
              </a:prstGeom>
              <a:blipFill rotWithShape="1">
                <a:blip r:embed="rId2"/>
                <a:stretch>
                  <a:fillRect l="-1404" t="-3356" b="-87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0" name="TextovéPole 69"/>
          <p:cNvSpPr txBox="1"/>
          <p:nvPr/>
        </p:nvSpPr>
        <p:spPr>
          <a:xfrm>
            <a:off x="358444" y="2863439"/>
            <a:ext cx="8318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2) Vypočítejte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velikost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zbývajících úhlů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obrázku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1" name="TextovéPole 70"/>
              <p:cNvSpPr txBox="1"/>
              <p:nvPr/>
            </p:nvSpPr>
            <p:spPr>
              <a:xfrm>
                <a:off x="1556563" y="5131569"/>
                <a:ext cx="10230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mtClean="0">
                          <a:latin typeface="Cambria Math"/>
                          <a:ea typeface="Cambria Math"/>
                        </a:rPr>
                        <m:t>125°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6563" y="5131569"/>
                <a:ext cx="102303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2" name="TextovéPole 71"/>
              <p:cNvSpPr txBox="1"/>
              <p:nvPr/>
            </p:nvSpPr>
            <p:spPr>
              <a:xfrm>
                <a:off x="4370867" y="5728934"/>
                <a:ext cx="10230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37°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0867" y="5728934"/>
                <a:ext cx="102303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3" name="TextovéPole 72"/>
              <p:cNvSpPr txBox="1"/>
              <p:nvPr/>
            </p:nvSpPr>
            <p:spPr>
              <a:xfrm>
                <a:off x="3154721" y="3922904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98°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3" name="TextovéPole 7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4721" y="3922904"/>
                <a:ext cx="836221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4" name="TextovéPole 73"/>
              <p:cNvSpPr txBox="1"/>
              <p:nvPr/>
            </p:nvSpPr>
            <p:spPr>
              <a:xfrm>
                <a:off x="1974305" y="5654789"/>
                <a:ext cx="10230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125°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4" name="TextovéPole 7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4305" y="5654789"/>
                <a:ext cx="102303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5" name="Skupina 74"/>
          <p:cNvGrpSpPr/>
          <p:nvPr/>
        </p:nvGrpSpPr>
        <p:grpSpPr>
          <a:xfrm>
            <a:off x="1294061" y="3429000"/>
            <a:ext cx="4792819" cy="3068167"/>
            <a:chOff x="363211" y="2242614"/>
            <a:chExt cx="4792819" cy="3068167"/>
          </a:xfrm>
        </p:grpSpPr>
        <p:grpSp>
          <p:nvGrpSpPr>
            <p:cNvPr id="76" name="Skupina 75"/>
            <p:cNvGrpSpPr/>
            <p:nvPr/>
          </p:nvGrpSpPr>
          <p:grpSpPr>
            <a:xfrm>
              <a:off x="363211" y="2242614"/>
              <a:ext cx="4792819" cy="3068167"/>
              <a:chOff x="567631" y="2204864"/>
              <a:chExt cx="5482196" cy="3763259"/>
            </a:xfrm>
          </p:grpSpPr>
          <p:cxnSp>
            <p:nvCxnSpPr>
              <p:cNvPr id="148" name="Přímá spojnice 147"/>
              <p:cNvCxnSpPr/>
              <p:nvPr/>
            </p:nvCxnSpPr>
            <p:spPr>
              <a:xfrm>
                <a:off x="1727767" y="2474714"/>
                <a:ext cx="4212385" cy="3269811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9" name="Přímá spojnice 148"/>
              <p:cNvCxnSpPr/>
              <p:nvPr/>
            </p:nvCxnSpPr>
            <p:spPr>
              <a:xfrm flipH="1">
                <a:off x="899592" y="2204864"/>
                <a:ext cx="2520280" cy="3763259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0" name="Přímá spojnice 149"/>
              <p:cNvCxnSpPr/>
              <p:nvPr/>
            </p:nvCxnSpPr>
            <p:spPr>
              <a:xfrm>
                <a:off x="567631" y="4975902"/>
                <a:ext cx="5482196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1" name="Rovnoramenný trojúhelník 150"/>
              <p:cNvSpPr/>
              <p:nvPr/>
            </p:nvSpPr>
            <p:spPr>
              <a:xfrm>
                <a:off x="1592300" y="3267600"/>
                <a:ext cx="3312618" cy="1682439"/>
              </a:xfrm>
              <a:prstGeom prst="triangle">
                <a:avLst>
                  <a:gd name="adj" fmla="val 34410"/>
                </a:avLst>
              </a:prstGeom>
              <a:solidFill>
                <a:schemeClr val="accent6">
                  <a:lumMod val="60000"/>
                  <a:lumOff val="40000"/>
                </a:schemeClr>
              </a:solidFill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2" name="Oblouk 151"/>
              <p:cNvSpPr/>
              <p:nvPr/>
            </p:nvSpPr>
            <p:spPr>
              <a:xfrm>
                <a:off x="1107328" y="4109619"/>
                <a:ext cx="1511342" cy="1483055"/>
              </a:xfrm>
              <a:prstGeom prst="arc">
                <a:avLst>
                  <a:gd name="adj1" fmla="val 17546691"/>
                  <a:gd name="adj2" fmla="val 426669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Oblouk 152"/>
              <p:cNvSpPr/>
              <p:nvPr/>
            </p:nvSpPr>
            <p:spPr>
              <a:xfrm rot="15672133">
                <a:off x="3665810" y="3904665"/>
                <a:ext cx="1613196" cy="1721741"/>
              </a:xfrm>
              <a:prstGeom prst="arc">
                <a:avLst>
                  <a:gd name="adj1" fmla="val 15927432"/>
                  <a:gd name="adj2" fmla="val 19356996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4" name="Oblouk 153"/>
              <p:cNvSpPr/>
              <p:nvPr/>
            </p:nvSpPr>
            <p:spPr>
              <a:xfrm rot="7354494">
                <a:off x="1810478" y="2483653"/>
                <a:ext cx="1616384" cy="1803510"/>
              </a:xfrm>
              <a:prstGeom prst="arc">
                <a:avLst>
                  <a:gd name="adj1" fmla="val 15861171"/>
                  <a:gd name="adj2" fmla="val 169171"/>
                </a:avLst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77" name="TextovéPole 76"/>
                <p:cNvSpPr txBox="1"/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  <a:ea typeface="Cambria Math"/>
                          </a:rPr>
                          <m:t>A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77" name="TextovéPole 7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6798" y="4429969"/>
                  <a:ext cx="516487" cy="523220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78" name="TextovéPole 77"/>
                <p:cNvSpPr txBox="1"/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B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78" name="TextovéPole 7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576594" y="4468403"/>
                  <a:ext cx="511679" cy="523220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79" name="TextovéPole 78"/>
                <p:cNvSpPr txBox="1"/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C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79" name="TextovéPole 7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964459" y="2531362"/>
                  <a:ext cx="494046" cy="523220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80" name="Oblouk 79"/>
            <p:cNvSpPr/>
            <p:nvPr/>
          </p:nvSpPr>
          <p:spPr>
            <a:xfrm rot="7354494">
              <a:off x="1670948" y="2590392"/>
              <a:ext cx="1081066" cy="1171779"/>
            </a:xfrm>
            <a:prstGeom prst="arc">
              <a:avLst>
                <a:gd name="adj1" fmla="val 278564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blouk 80"/>
            <p:cNvSpPr/>
            <p:nvPr/>
          </p:nvSpPr>
          <p:spPr>
            <a:xfrm rot="18326907">
              <a:off x="1811364" y="2448916"/>
              <a:ext cx="1116599" cy="1183294"/>
            </a:xfrm>
            <a:prstGeom prst="arc">
              <a:avLst>
                <a:gd name="adj1" fmla="val 21248803"/>
                <a:gd name="adj2" fmla="val 6138042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blouk 81"/>
            <p:cNvSpPr/>
            <p:nvPr/>
          </p:nvSpPr>
          <p:spPr>
            <a:xfrm>
              <a:off x="653428" y="3861033"/>
              <a:ext cx="1436757" cy="1175800"/>
            </a:xfrm>
            <a:prstGeom prst="arc">
              <a:avLst>
                <a:gd name="adj1" fmla="val 10543537"/>
                <a:gd name="adj2" fmla="val 17903535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blouk 82"/>
            <p:cNvSpPr/>
            <p:nvPr/>
          </p:nvSpPr>
          <p:spPr>
            <a:xfrm rot="10800000">
              <a:off x="763282" y="3892842"/>
              <a:ext cx="1272028" cy="1151122"/>
            </a:xfrm>
            <a:prstGeom prst="arc">
              <a:avLst>
                <a:gd name="adj1" fmla="val 10885494"/>
                <a:gd name="adj2" fmla="val 18995380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blouk 83"/>
            <p:cNvSpPr/>
            <p:nvPr/>
          </p:nvSpPr>
          <p:spPr>
            <a:xfrm rot="15672133">
              <a:off x="3200460" y="3696099"/>
              <a:ext cx="1502150" cy="1610294"/>
            </a:xfrm>
            <a:prstGeom prst="arc">
              <a:avLst>
                <a:gd name="adj1" fmla="val 19443653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louk 84"/>
            <p:cNvSpPr/>
            <p:nvPr/>
          </p:nvSpPr>
          <p:spPr>
            <a:xfrm rot="4605249">
              <a:off x="3245730" y="3643785"/>
              <a:ext cx="1502150" cy="1610294"/>
            </a:xfrm>
            <a:prstGeom prst="arc">
              <a:avLst>
                <a:gd name="adj1" fmla="val 18767211"/>
                <a:gd name="adj2" fmla="val 5915296"/>
              </a:avLst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mc:AlternateContent xmlns:mc="http://schemas.openxmlformats.org/markup-compatibility/2006">
          <mc:Choice xmlns:a14="http://schemas.microsoft.com/office/drawing/2010/main" Requires="a14">
            <p:sp>
              <p:nvSpPr>
                <p:cNvPr id="86" name="TextovéPole 85"/>
                <p:cNvSpPr txBox="1"/>
                <p:nvPr/>
              </p:nvSpPr>
              <p:spPr>
                <a:xfrm>
                  <a:off x="1444625" y="4019144"/>
                  <a:ext cx="824265" cy="52322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0" smtClean="0">
                            <a:latin typeface="Cambria Math"/>
                            <a:ea typeface="Cambria Math"/>
                          </a:rPr>
                          <m:t>55°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86" name="TextovéPole 8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44625" y="4019144"/>
                  <a:ext cx="824265" cy="523220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47" name="TextovéPole 146"/>
                <p:cNvSpPr txBox="1"/>
                <p:nvPr/>
              </p:nvSpPr>
              <p:spPr>
                <a:xfrm>
                  <a:off x="2996228" y="3978608"/>
                  <a:ext cx="724754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43°</m:t>
                        </m:r>
                      </m:oMath>
                    </m:oMathPara>
                  </a14:m>
                  <a:endParaRPr lang="cs-CZ" sz="2800" dirty="0"/>
                </a:p>
              </p:txBody>
            </p:sp>
          </mc:Choice>
          <mc:Fallback>
            <p:sp>
              <p:nvSpPr>
                <p:cNvPr id="147" name="TextovéPole 14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96228" y="3978608"/>
                  <a:ext cx="724754" cy="523220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155" name="TextovéPole 154"/>
              <p:cNvSpPr txBox="1"/>
              <p:nvPr/>
            </p:nvSpPr>
            <p:spPr>
              <a:xfrm>
                <a:off x="4580074" y="4993910"/>
                <a:ext cx="102303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137°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55" name="TextovéPole 1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0074" y="4993910"/>
                <a:ext cx="1023036" cy="52322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6" name="TextovéPole 155"/>
              <p:cNvSpPr txBox="1"/>
              <p:nvPr/>
            </p:nvSpPr>
            <p:spPr>
              <a:xfrm>
                <a:off x="2417562" y="4099339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98°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56" name="TextovéPole 1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17562" y="4099339"/>
                <a:ext cx="836221" cy="52322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7" name="TextovéPole 156"/>
              <p:cNvSpPr txBox="1"/>
              <p:nvPr/>
            </p:nvSpPr>
            <p:spPr>
              <a:xfrm>
                <a:off x="2854249" y="4413581"/>
                <a:ext cx="83622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82°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157" name="TextovéPole 1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4249" y="4413581"/>
                <a:ext cx="836221" cy="52322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4[8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381" y="1300158"/>
            <a:ext cx="1678028" cy="138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3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155" grpId="0"/>
      <p:bldP spid="156" grpId="0"/>
      <p:bldP spid="1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95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KOPECKÝ, Milan; LIŠKOVÁ, Hana a kol. Matematika 6.Liberec: </a:t>
            </a:r>
            <a:r>
              <a:rPr lang="cs-CZ" sz="1100" dirty="0" err="1"/>
              <a:t>Prodos</a:t>
            </a:r>
            <a:r>
              <a:rPr lang="cs-CZ" sz="1100" dirty="0"/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1329</TotalTime>
  <Words>675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194</cp:revision>
  <dcterms:created xsi:type="dcterms:W3CDTF">2012-04-23T18:25:05Z</dcterms:created>
  <dcterms:modified xsi:type="dcterms:W3CDTF">2013-07-18T13:36:23Z</dcterms:modified>
</cp:coreProperties>
</file>