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2" r:id="rId2"/>
    <p:sldId id="269" r:id="rId3"/>
    <p:sldId id="316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33" r:id="rId13"/>
    <p:sldId id="334" r:id="rId14"/>
    <p:sldId id="294" r:id="rId15"/>
    <p:sldId id="303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C0E5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>
        <p:scale>
          <a:sx n="60" d="100"/>
          <a:sy n="60" d="100"/>
        </p:scale>
        <p:origin x="-1387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19.7.2013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4.png"/><Relationship Id="rId3" Type="http://schemas.openxmlformats.org/officeDocument/2006/relationships/image" Target="../media/image3.wmf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openxmlformats.org/officeDocument/2006/relationships/image" Target="../media/image9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5.png"/><Relationship Id="rId18" Type="http://schemas.openxmlformats.org/officeDocument/2006/relationships/image" Target="../media/image31.png"/><Relationship Id="rId3" Type="http://schemas.openxmlformats.org/officeDocument/2006/relationships/image" Target="../media/image3.wmf"/><Relationship Id="rId7" Type="http://schemas.openxmlformats.org/officeDocument/2006/relationships/image" Target="../media/image12.png"/><Relationship Id="rId12" Type="http://schemas.openxmlformats.org/officeDocument/2006/relationships/image" Target="../media/image24.png"/><Relationship Id="rId17" Type="http://schemas.openxmlformats.org/officeDocument/2006/relationships/image" Target="../media/image30.png"/><Relationship Id="rId2" Type="http://schemas.openxmlformats.org/officeDocument/2006/relationships/image" Target="../media/image16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0.png"/><Relationship Id="rId19" Type="http://schemas.openxmlformats.org/officeDocument/2006/relationships/image" Target="../media/image32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49.png"/><Relationship Id="rId3" Type="http://schemas.openxmlformats.org/officeDocument/2006/relationships/image" Target="../media/image27.wmf"/><Relationship Id="rId21" Type="http://schemas.openxmlformats.org/officeDocument/2006/relationships/image" Target="../media/image52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17" Type="http://schemas.openxmlformats.org/officeDocument/2006/relationships/image" Target="../media/image48.png"/><Relationship Id="rId2" Type="http://schemas.openxmlformats.org/officeDocument/2006/relationships/image" Target="../media/image33.png"/><Relationship Id="rId16" Type="http://schemas.openxmlformats.org/officeDocument/2006/relationships/image" Target="../media/image47.png"/><Relationship Id="rId20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23" Type="http://schemas.openxmlformats.org/officeDocument/2006/relationships/image" Target="../media/image54.png"/><Relationship Id="rId10" Type="http://schemas.openxmlformats.org/officeDocument/2006/relationships/image" Target="../media/image41.png"/><Relationship Id="rId19" Type="http://schemas.openxmlformats.org/officeDocument/2006/relationships/image" Target="../media/image50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Relationship Id="rId22" Type="http://schemas.openxmlformats.org/officeDocument/2006/relationships/image" Target="../media/image5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6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7.png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130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6983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 dirty="0"/>
              <a:t>: </a:t>
            </a:r>
            <a:r>
              <a:rPr lang="cs-CZ" sz="2800" dirty="0" smtClean="0"/>
              <a:t>VY_32_INOVACE_05_11_M6_Hanak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446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31395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/>
              <a:t>TÉMA</a:t>
            </a:r>
            <a:r>
              <a:rPr lang="cs-CZ" sz="2800" dirty="0"/>
              <a:t>: Trojúhelník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</a:t>
            </a:r>
            <a:r>
              <a:rPr lang="cs-CZ" sz="1600"/>
              <a:t>: </a:t>
            </a:r>
            <a:r>
              <a:rPr lang="cs-CZ" sz="160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37818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OBSAH</a:t>
            </a:r>
            <a:r>
              <a:rPr lang="cs-CZ" sz="2800" dirty="0"/>
              <a:t>: </a:t>
            </a:r>
            <a:r>
              <a:rPr lang="cs-CZ" sz="2800" dirty="0" smtClean="0"/>
              <a:t>Střední příčky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15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81797" y="188640"/>
            <a:ext cx="8609307" cy="6192688"/>
          </a:xfrm>
          <a:prstGeom prst="roundRect">
            <a:avLst>
              <a:gd name="adj" fmla="val 3689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2987824" y="11595"/>
            <a:ext cx="2232248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39552" y="888300"/>
            <a:ext cx="8054280" cy="24368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/>
              <a:t>H</a:t>
            </a:r>
            <a:r>
              <a:rPr lang="cs-CZ" sz="1800" dirty="0" smtClean="0"/>
              <a:t>odina nám zavádí pojem střední příčky a na příkladech si zde ukážeme její použití v příkladech. </a:t>
            </a:r>
            <a:r>
              <a:rPr lang="cs-CZ" sz="1800" dirty="0"/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</a:t>
            </a:r>
            <a:r>
              <a:rPr lang="cs-CZ" sz="1800" dirty="0" smtClean="0"/>
              <a:t>aby </a:t>
            </a:r>
            <a:r>
              <a:rPr lang="cs-CZ" sz="1800" dirty="0"/>
              <a:t>mohla být odučena v multimediální učebně nebo v počítačové učebně, které mají připojení k internetu. </a:t>
            </a:r>
          </a:p>
          <a:p>
            <a:pPr algn="just"/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1521" y="188640"/>
            <a:ext cx="8739584" cy="6408712"/>
          </a:xfrm>
          <a:prstGeom prst="roundRect">
            <a:avLst>
              <a:gd name="adj" fmla="val 3689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387052" y="1556792"/>
            <a:ext cx="8505428" cy="4853754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533960" y="305653"/>
            <a:ext cx="8358520" cy="1203801"/>
          </a:xfrm>
          <a:prstGeom prst="roundRect">
            <a:avLst>
              <a:gd name="adj" fmla="val 3689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57848" y="430498"/>
            <a:ext cx="6946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Střední příčka trojúhelníku je úsečka spojující středy dvou jeho stran.</a:t>
            </a:r>
            <a:endParaRPr lang="cs-CZ" sz="2800" dirty="0"/>
          </a:p>
        </p:txBody>
      </p:sp>
      <p:sp>
        <p:nvSpPr>
          <p:cNvPr id="6" name="Zaoblený obdélník 5"/>
          <p:cNvSpPr/>
          <p:nvPr/>
        </p:nvSpPr>
        <p:spPr>
          <a:xfrm>
            <a:off x="4222034" y="1646480"/>
            <a:ext cx="4536504" cy="1871291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1019631" y="3746763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631" y="3746763"/>
                <a:ext cx="701480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D1R1SU0N\MC900440428[6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52" y="1747968"/>
            <a:ext cx="1584317" cy="166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08757" y="5606436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A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757" y="5606436"/>
                <a:ext cx="51648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769699" y="5682831"/>
                <a:ext cx="51167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B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9699" y="5682831"/>
                <a:ext cx="511679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2161979" y="2284689"/>
                <a:ext cx="49404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C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1979" y="2284689"/>
                <a:ext cx="494046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4312299" y="1783540"/>
                <a:ext cx="459025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𝑎</m:t>
                        </m:r>
                      </m:sub>
                    </m:sSub>
                    <m:sSub>
                      <m:sSubPr>
                        <m:ctrlPr>
                          <a:rPr lang="cs-CZ" sz="2600" i="1" dirty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cs-CZ" sz="2600" i="1" dirty="0" smtClean="0"/>
                  <a:t>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je střední příčka </a:t>
                </a:r>
                <a14:m>
                  <m:oMath xmlns:m="http://schemas.openxmlformats.org/officeDocument/2006/math">
                    <m:r>
                      <a:rPr lang="cs-CZ" sz="2600" i="1" smtClean="0">
                        <a:latin typeface="Cambria Math"/>
                        <a:ea typeface="Cambria Math"/>
                        <a:cs typeface="Arial" pitchFamily="34" charset="0"/>
                      </a:rPr>
                      <m:t>△</m:t>
                    </m:r>
                  </m:oMath>
                </a14:m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 ABC.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2299" y="1783540"/>
                <a:ext cx="4590255" cy="492443"/>
              </a:xfrm>
              <a:prstGeom prst="rect">
                <a:avLst/>
              </a:prstGeom>
              <a:blipFill rotWithShape="1">
                <a:blip r:embed="rId7"/>
                <a:stretch>
                  <a:fillRect t="-11250" b="-31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vnoramenný trojúhelník 6"/>
          <p:cNvSpPr/>
          <p:nvPr/>
        </p:nvSpPr>
        <p:spPr>
          <a:xfrm>
            <a:off x="935652" y="2745911"/>
            <a:ext cx="3960440" cy="2936920"/>
          </a:xfrm>
          <a:prstGeom prst="triangle">
            <a:avLst>
              <a:gd name="adj" fmla="val 34698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9" name="TextovéPole 58"/>
              <p:cNvSpPr txBox="1"/>
              <p:nvPr/>
            </p:nvSpPr>
            <p:spPr>
              <a:xfrm>
                <a:off x="2565132" y="5682831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5132" y="5682831"/>
                <a:ext cx="701480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7" name="TextovéPole 66"/>
              <p:cNvSpPr txBox="1"/>
              <p:nvPr/>
            </p:nvSpPr>
            <p:spPr>
              <a:xfrm>
                <a:off x="3639554" y="3691151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9554" y="3691151"/>
                <a:ext cx="701480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1" name="TextovéPole 70"/>
              <p:cNvSpPr txBox="1"/>
              <p:nvPr/>
            </p:nvSpPr>
            <p:spPr>
              <a:xfrm>
                <a:off x="4341034" y="2335903"/>
                <a:ext cx="459025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𝑏</m:t>
                        </m:r>
                      </m:sub>
                    </m:sSub>
                    <m:sSub>
                      <m:sSubPr>
                        <m:ctrlPr>
                          <a:rPr lang="cs-CZ" sz="2600" i="1" dirty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cs-CZ" sz="2600" i="1" dirty="0" smtClean="0"/>
                  <a:t>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je střední příčka </a:t>
                </a:r>
                <a14:m>
                  <m:oMath xmlns:m="http://schemas.openxmlformats.org/officeDocument/2006/math">
                    <m:r>
                      <a:rPr lang="cs-CZ" sz="2600" i="1" smtClean="0">
                        <a:latin typeface="Cambria Math"/>
                        <a:ea typeface="Cambria Math"/>
                        <a:cs typeface="Arial" pitchFamily="34" charset="0"/>
                      </a:rPr>
                      <m:t>△</m:t>
                    </m:r>
                  </m:oMath>
                </a14:m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 ABC.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71" name="TextovéPole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1034" y="2335903"/>
                <a:ext cx="4590255" cy="492443"/>
              </a:xfrm>
              <a:prstGeom prst="rect">
                <a:avLst/>
              </a:prstGeom>
              <a:blipFill rotWithShape="1">
                <a:blip r:embed="rId10"/>
                <a:stretch>
                  <a:fillRect t="-11111" b="-29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2" name="TextovéPole 71"/>
              <p:cNvSpPr txBox="1"/>
              <p:nvPr/>
            </p:nvSpPr>
            <p:spPr>
              <a:xfrm>
                <a:off x="4338465" y="2828346"/>
                <a:ext cx="459025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𝑎</m:t>
                        </m:r>
                      </m:sub>
                    </m:sSub>
                    <m:sSub>
                      <m:sSubPr>
                        <m:ctrlPr>
                          <a:rPr lang="cs-CZ" sz="2600" i="1" dirty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cs-CZ" sz="2600" i="1" dirty="0" smtClean="0"/>
                  <a:t>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je střední příčka </a:t>
                </a:r>
                <a14:m>
                  <m:oMath xmlns:m="http://schemas.openxmlformats.org/officeDocument/2006/math">
                    <m:r>
                      <a:rPr lang="cs-CZ" sz="2600" i="1" smtClean="0">
                        <a:latin typeface="Cambria Math"/>
                        <a:ea typeface="Cambria Math"/>
                        <a:cs typeface="Arial" pitchFamily="34" charset="0"/>
                      </a:rPr>
                      <m:t>△</m:t>
                    </m:r>
                  </m:oMath>
                </a14:m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 ABC.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72" name="TextovéPole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8465" y="2828346"/>
                <a:ext cx="4590255" cy="492443"/>
              </a:xfrm>
              <a:prstGeom prst="rect">
                <a:avLst/>
              </a:prstGeom>
              <a:blipFill rotWithShape="1">
                <a:blip r:embed="rId11"/>
                <a:stretch>
                  <a:fillRect t="-11111" b="-29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>
            <a:stCxn id="7" idx="1"/>
          </p:cNvCxnSpPr>
          <p:nvPr/>
        </p:nvCxnSpPr>
        <p:spPr>
          <a:xfrm>
            <a:off x="1622749" y="4214371"/>
            <a:ext cx="1293123" cy="146846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 flipV="1">
            <a:off x="2915872" y="4241728"/>
            <a:ext cx="713603" cy="144110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>
            <a:stCxn id="7" idx="1"/>
            <a:endCxn id="7" idx="5"/>
          </p:cNvCxnSpPr>
          <p:nvPr/>
        </p:nvCxnSpPr>
        <p:spPr>
          <a:xfrm>
            <a:off x="1622749" y="4214371"/>
            <a:ext cx="198022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Zaoblený obdélník 74"/>
          <p:cNvSpPr/>
          <p:nvPr/>
        </p:nvSpPr>
        <p:spPr>
          <a:xfrm>
            <a:off x="5220072" y="3696905"/>
            <a:ext cx="3538466" cy="1871291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ovéPole 75"/>
              <p:cNvSpPr txBox="1"/>
              <p:nvPr/>
            </p:nvSpPr>
            <p:spPr>
              <a:xfrm>
                <a:off x="5310337" y="3833965"/>
                <a:ext cx="344820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cs-CZ" sz="2600" i="1" dirty="0" smtClean="0"/>
                  <a:t>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je střed úsečky BC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6" name="TextovéPole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0337" y="3833965"/>
                <a:ext cx="3448201" cy="492443"/>
              </a:xfrm>
              <a:prstGeom prst="rect">
                <a:avLst/>
              </a:prstGeom>
              <a:blipFill rotWithShape="1">
                <a:blip r:embed="rId12"/>
                <a:stretch>
                  <a:fillRect t="-11111" r="-883" b="-29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ovéPole 76"/>
              <p:cNvSpPr txBox="1"/>
              <p:nvPr/>
            </p:nvSpPr>
            <p:spPr>
              <a:xfrm>
                <a:off x="5339073" y="4386328"/>
                <a:ext cx="3419466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cs-CZ" sz="2600" i="1" dirty="0" smtClean="0"/>
                  <a:t> </a:t>
                </a:r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je střed úsečky AC</a:t>
                </a:r>
              </a:p>
            </p:txBody>
          </p:sp>
        </mc:Choice>
        <mc:Fallback xmlns="">
          <p:sp>
            <p:nvSpPr>
              <p:cNvPr id="77" name="TextovéPole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073" y="4386328"/>
                <a:ext cx="3419466" cy="492443"/>
              </a:xfrm>
              <a:prstGeom prst="rect">
                <a:avLst/>
              </a:prstGeom>
              <a:blipFill rotWithShape="1">
                <a:blip r:embed="rId13"/>
                <a:stretch>
                  <a:fillRect t="-11250" r="-891" b="-31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5336503" y="4878771"/>
                <a:ext cx="3339953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je střed úsečky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AB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6503" y="4878771"/>
                <a:ext cx="3339953" cy="492443"/>
              </a:xfrm>
              <a:prstGeom prst="rect">
                <a:avLst/>
              </a:prstGeom>
              <a:blipFill rotWithShape="1">
                <a:blip r:embed="rId14"/>
                <a:stretch>
                  <a:fillRect t="-11111" r="-2190" b="-29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25"/>
          <p:cNvCxnSpPr/>
          <p:nvPr/>
        </p:nvCxnSpPr>
        <p:spPr>
          <a:xfrm>
            <a:off x="2915872" y="5508006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>
            <a:off x="3539465" y="4133242"/>
            <a:ext cx="180020" cy="13674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 flipV="1">
            <a:off x="1500853" y="4143794"/>
            <a:ext cx="320959" cy="1411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222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5" grpId="0"/>
      <p:bldP spid="16" grpId="0"/>
      <p:bldP spid="17" grpId="0"/>
      <p:bldP spid="60" grpId="0"/>
      <p:bldP spid="7" grpId="0" animBg="1"/>
      <p:bldP spid="59" grpId="0"/>
      <p:bldP spid="67" grpId="0"/>
      <p:bldP spid="71" grpId="0"/>
      <p:bldP spid="72" grpId="0"/>
      <p:bldP spid="76" grpId="0"/>
      <p:bldP spid="77" grpId="0"/>
      <p:bldP spid="7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16632"/>
            <a:ext cx="8883601" cy="6480720"/>
          </a:xfrm>
          <a:prstGeom prst="roundRect">
            <a:avLst>
              <a:gd name="adj" fmla="val 133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387052" y="1556792"/>
            <a:ext cx="8505428" cy="4853754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28497" y="196084"/>
            <a:ext cx="8702791" cy="1360708"/>
          </a:xfrm>
          <a:prstGeom prst="roundRect">
            <a:avLst>
              <a:gd name="adj" fmla="val 3689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1220" y="228205"/>
            <a:ext cx="857133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600" dirty="0" smtClean="0"/>
              <a:t>Střední příčka spojující středy dvou stran trojúhelníku je rovnoběžná s třetí stranou tohoto trojúhelníku a její délka je rovna polovině délky této strany</a:t>
            </a:r>
            <a:endParaRPr lang="cs-CZ" sz="2600" dirty="0"/>
          </a:p>
        </p:txBody>
      </p:sp>
      <p:sp>
        <p:nvSpPr>
          <p:cNvPr id="6" name="Zaoblený obdélník 5"/>
          <p:cNvSpPr/>
          <p:nvPr/>
        </p:nvSpPr>
        <p:spPr>
          <a:xfrm>
            <a:off x="5663448" y="1779186"/>
            <a:ext cx="3107046" cy="3921716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238669" y="3648636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8669" y="3648636"/>
                <a:ext cx="701480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2" descr="C:\Users\spravce\AppData\Local\Microsoft\Windows\Temporary Internet Files\Content.IE5\D1R1SU0N\MC900440428[6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153" y="1754860"/>
            <a:ext cx="1584317" cy="166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727795" y="5508309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A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795" y="5508309"/>
                <a:ext cx="51648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988737" y="5584704"/>
                <a:ext cx="51167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B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8737" y="5584704"/>
                <a:ext cx="511679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381017" y="2186562"/>
                <a:ext cx="49404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C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1017" y="2186562"/>
                <a:ext cx="494046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ovéPole 11"/>
              <p:cNvSpPr txBox="1"/>
              <p:nvPr/>
            </p:nvSpPr>
            <p:spPr>
              <a:xfrm>
                <a:off x="5942270" y="1960777"/>
                <a:ext cx="1771869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𝑎</m:t>
                        </m:r>
                      </m:sub>
                    </m:sSub>
                    <m:sSub>
                      <m:sSubPr>
                        <m:ctrlPr>
                          <a:rPr lang="cs-CZ" sz="2600" i="1" dirty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∥</m:t>
                    </m:r>
                  </m:oMath>
                </a14:m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 AB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2270" y="1960777"/>
                <a:ext cx="1771869" cy="492443"/>
              </a:xfrm>
              <a:prstGeom prst="rect">
                <a:avLst/>
              </a:prstGeom>
              <a:blipFill rotWithShape="1">
                <a:blip r:embed="rId7"/>
                <a:stretch>
                  <a:fillRect t="-11250" b="-31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ovnoramenný trojúhelník 12"/>
          <p:cNvSpPr/>
          <p:nvPr/>
        </p:nvSpPr>
        <p:spPr>
          <a:xfrm>
            <a:off x="1154690" y="2647784"/>
            <a:ext cx="3960440" cy="2936920"/>
          </a:xfrm>
          <a:prstGeom prst="triangle">
            <a:avLst>
              <a:gd name="adj" fmla="val 34698"/>
            </a:avLst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818628" y="5584704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8628" y="5584704"/>
                <a:ext cx="701480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795832" y="3704108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5832" y="3704108"/>
                <a:ext cx="701480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/>
              <p:cNvSpPr txBox="1"/>
              <p:nvPr/>
            </p:nvSpPr>
            <p:spPr>
              <a:xfrm>
                <a:off x="5944907" y="2958498"/>
                <a:ext cx="1887150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𝑎</m:t>
                        </m:r>
                      </m:sub>
                    </m:sSub>
                    <m:sSub>
                      <m:sSubPr>
                        <m:ctrlPr>
                          <a:rPr lang="cs-CZ" sz="2600" i="1" dirty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cs-CZ" sz="2600" i="1" dirty="0" smtClean="0"/>
                  <a:t> </a:t>
                </a:r>
                <a14:m>
                  <m:oMath xmlns:m="http://schemas.openxmlformats.org/officeDocument/2006/math">
                    <m:r>
                      <a:rPr lang="cs-CZ" sz="2600" i="1" dirty="0">
                        <a:latin typeface="Cambria Math"/>
                        <a:ea typeface="Cambria Math"/>
                        <a:cs typeface="Arial" pitchFamily="34" charset="0"/>
                      </a:rPr>
                      <m:t>∥ </m:t>
                    </m:r>
                  </m:oMath>
                </a14:m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AC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4907" y="2958498"/>
                <a:ext cx="1887150" cy="492443"/>
              </a:xfrm>
              <a:prstGeom prst="rect">
                <a:avLst/>
              </a:prstGeom>
              <a:blipFill rotWithShape="1">
                <a:blip r:embed="rId10"/>
                <a:stretch>
                  <a:fillRect t="-11111" b="-29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/>
              <p:cNvSpPr txBox="1"/>
              <p:nvPr/>
            </p:nvSpPr>
            <p:spPr>
              <a:xfrm>
                <a:off x="5944907" y="2468608"/>
                <a:ext cx="1944216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𝑏</m:t>
                        </m:r>
                      </m:sub>
                    </m:sSub>
                    <m:sSub>
                      <m:sSubPr>
                        <m:ctrlPr>
                          <a:rPr lang="cs-CZ" sz="2600" i="1" dirty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𝑆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cs-CZ" sz="2600" i="1" dirty="0" smtClean="0"/>
                  <a:t> </a:t>
                </a:r>
                <a14:m>
                  <m:oMath xmlns:m="http://schemas.openxmlformats.org/officeDocument/2006/math">
                    <m:r>
                      <a:rPr lang="cs-CZ" sz="2600" i="1" dirty="0">
                        <a:latin typeface="Cambria Math"/>
                        <a:ea typeface="Cambria Math"/>
                        <a:cs typeface="Arial" pitchFamily="34" charset="0"/>
                      </a:rPr>
                      <m:t>∥</m:t>
                    </m:r>
                  </m:oMath>
                </a14:m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 BC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4907" y="2468608"/>
                <a:ext cx="1944216" cy="492443"/>
              </a:xfrm>
              <a:prstGeom prst="rect">
                <a:avLst/>
              </a:prstGeom>
              <a:blipFill rotWithShape="1">
                <a:blip r:embed="rId11"/>
                <a:stretch>
                  <a:fillRect t="-11111" b="-29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>
            <a:stCxn id="13" idx="1"/>
          </p:cNvCxnSpPr>
          <p:nvPr/>
        </p:nvCxnSpPr>
        <p:spPr>
          <a:xfrm>
            <a:off x="1841787" y="4116244"/>
            <a:ext cx="1293123" cy="146846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V="1">
            <a:off x="3134910" y="4143601"/>
            <a:ext cx="713603" cy="144110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>
            <a:stCxn id="13" idx="1"/>
            <a:endCxn id="13" idx="5"/>
          </p:cNvCxnSpPr>
          <p:nvPr/>
        </p:nvCxnSpPr>
        <p:spPr>
          <a:xfrm>
            <a:off x="1841787" y="4116244"/>
            <a:ext cx="198022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ovéPole 21"/>
              <p:cNvSpPr txBox="1"/>
              <p:nvPr/>
            </p:nvSpPr>
            <p:spPr>
              <a:xfrm>
                <a:off x="5886300" y="3873465"/>
                <a:ext cx="263274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AB</m:t>
                        </m:r>
                      </m:e>
                    </m:d>
                  </m:oMath>
                </a14:m>
                <a:r>
                  <a:rPr lang="cs-CZ" sz="2600" dirty="0" smtClean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b="0" i="0" dirty="0" smtClean="0">
                        <a:latin typeface="Cambria Math"/>
                        <a:ea typeface="Cambria Math"/>
                        <a:cs typeface="Arial" pitchFamily="34" charset="0"/>
                      </a:rPr>
                      <m:t>=2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·</m:t>
                    </m:r>
                    <m:d>
                      <m:dPr>
                        <m:begChr m:val="|"/>
                        <m:endChr m:val="|"/>
                        <m:ctrlPr>
                          <a:rPr lang="cs-CZ" sz="2600" i="1" dirty="0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sub>
                        </m:sSub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6300" y="3873465"/>
                <a:ext cx="2632741" cy="492443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ovéPole 22"/>
              <p:cNvSpPr txBox="1"/>
              <p:nvPr/>
            </p:nvSpPr>
            <p:spPr>
              <a:xfrm>
                <a:off x="5939544" y="4871408"/>
                <a:ext cx="2579497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dirty="0">
                            <a:latin typeface="Cambria Math"/>
                            <a:ea typeface="Cambria Math"/>
                          </a:rPr>
                          <m:t>A</m:t>
                        </m:r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C</m:t>
                        </m:r>
                      </m:e>
                    </m:d>
                  </m:oMath>
                </a14:m>
                <a:r>
                  <a:rPr lang="cs-CZ" sz="2600" dirty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dirty="0">
                        <a:latin typeface="Cambria Math"/>
                        <a:ea typeface="Cambria Math"/>
                        <a:cs typeface="Arial" pitchFamily="34" charset="0"/>
                      </a:rPr>
                      <m:t>=2</m:t>
                    </m:r>
                    <m:r>
                      <a:rPr lang="cs-CZ" sz="2600" i="1" dirty="0">
                        <a:latin typeface="Cambria Math"/>
                        <a:ea typeface="Cambria Math"/>
                        <a:cs typeface="Arial" pitchFamily="34" charset="0"/>
                      </a:rPr>
                      <m:t>·</m:t>
                    </m:r>
                    <m:d>
                      <m:dPr>
                        <m:begChr m:val="|"/>
                        <m:endChr m:val="|"/>
                        <m:ctrlPr>
                          <a:rPr lang="cs-CZ" sz="2600" i="1" dirty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sub>
                        </m:sSub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b="0" i="1" dirty="0" smtClean="0">
                                <a:latin typeface="Cambria Math"/>
                                <a:ea typeface="Cambria Math"/>
                              </a:rPr>
                              <m:t>𝑐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9544" y="4871408"/>
                <a:ext cx="2579497" cy="492443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ovéPole 23"/>
              <p:cNvSpPr txBox="1"/>
              <p:nvPr/>
            </p:nvSpPr>
            <p:spPr>
              <a:xfrm>
                <a:off x="5914900" y="4378965"/>
                <a:ext cx="260414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dirty="0">
                            <a:latin typeface="Cambria Math"/>
                            <a:ea typeface="Cambria Math"/>
                          </a:rPr>
                          <m:t>B</m:t>
                        </m:r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C</m:t>
                        </m:r>
                      </m:e>
                    </m:d>
                  </m:oMath>
                </a14:m>
                <a:r>
                  <a:rPr lang="cs-CZ" sz="2600" dirty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dirty="0">
                        <a:latin typeface="Cambria Math"/>
                        <a:ea typeface="Cambria Math"/>
                        <a:cs typeface="Arial" pitchFamily="34" charset="0"/>
                      </a:rPr>
                      <m:t>=2</m:t>
                    </m:r>
                    <m:r>
                      <a:rPr lang="cs-CZ" sz="2600" i="1" dirty="0">
                        <a:latin typeface="Cambria Math"/>
                        <a:ea typeface="Cambria Math"/>
                        <a:cs typeface="Arial" pitchFamily="34" charset="0"/>
                      </a:rPr>
                      <m:t>·</m:t>
                    </m:r>
                    <m:d>
                      <m:dPr>
                        <m:begChr m:val="|"/>
                        <m:endChr m:val="|"/>
                        <m:ctrlPr>
                          <a:rPr lang="cs-CZ" sz="2600" i="1" dirty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sub>
                        </m:sSub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𝑐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4900" y="4378965"/>
                <a:ext cx="2604141" cy="492443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731047" y="3876436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1047" y="3876436"/>
                <a:ext cx="288032" cy="461665"/>
              </a:xfrm>
              <a:prstGeom prst="rect">
                <a:avLst/>
              </a:prstGeom>
              <a:blipFill rotWithShape="1">
                <a:blip r:embed="rId15"/>
                <a:stretch>
                  <a:fillRect l="-8511" r="-25532" b="-65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3651816" y="5353871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1816" y="5353871"/>
                <a:ext cx="288032" cy="461665"/>
              </a:xfrm>
              <a:prstGeom prst="rect">
                <a:avLst/>
              </a:prstGeom>
              <a:blipFill rotWithShape="1">
                <a:blip r:embed="rId16"/>
                <a:stretch>
                  <a:fillRect l="-8511" r="-25532" b="-65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/>
          <p:cNvCxnSpPr/>
          <p:nvPr/>
        </p:nvCxnSpPr>
        <p:spPr>
          <a:xfrm>
            <a:off x="1860386" y="4107269"/>
            <a:ext cx="2012526" cy="8975"/>
          </a:xfrm>
          <a:prstGeom prst="line">
            <a:avLst/>
          </a:prstGeom>
          <a:ln w="635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>
            <a:stCxn id="13" idx="2"/>
          </p:cNvCxnSpPr>
          <p:nvPr/>
        </p:nvCxnSpPr>
        <p:spPr>
          <a:xfrm flipV="1">
            <a:off x="1154690" y="5573220"/>
            <a:ext cx="1966029" cy="11484"/>
          </a:xfrm>
          <a:prstGeom prst="line">
            <a:avLst/>
          </a:prstGeom>
          <a:ln w="635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>
            <a:endCxn id="13" idx="4"/>
          </p:cNvCxnSpPr>
          <p:nvPr/>
        </p:nvCxnSpPr>
        <p:spPr>
          <a:xfrm>
            <a:off x="3161615" y="5577489"/>
            <a:ext cx="1953515" cy="7215"/>
          </a:xfrm>
          <a:prstGeom prst="line">
            <a:avLst/>
          </a:prstGeom>
          <a:ln w="635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 rot="3451028">
                <a:off x="2344331" y="4633320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3451028">
                <a:off x="2344331" y="4633320"/>
                <a:ext cx="288032" cy="461665"/>
              </a:xfrm>
              <a:prstGeom prst="rect">
                <a:avLst/>
              </a:prstGeom>
              <a:blipFill rotWithShape="1">
                <a:blip r:embed="rId17"/>
                <a:stretch>
                  <a:fillRect l="-6667" b="-13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 rot="18150787">
                <a:off x="3379754" y="4661665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8150787">
                <a:off x="3379754" y="4661665"/>
                <a:ext cx="288032" cy="461665"/>
              </a:xfrm>
              <a:prstGeom prst="rect">
                <a:avLst/>
              </a:prstGeom>
              <a:blipFill rotWithShape="1">
                <a:blip r:embed="rId18"/>
                <a:stretch>
                  <a:fillRect t="-2469" r="-11111" b="-74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 rot="18150787">
                <a:off x="1282736" y="4716510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8150787">
                <a:off x="1282736" y="4716510"/>
                <a:ext cx="288032" cy="461665"/>
              </a:xfrm>
              <a:prstGeom prst="rect">
                <a:avLst/>
              </a:prstGeom>
              <a:blipFill rotWithShape="1">
                <a:blip r:embed="rId18"/>
                <a:stretch>
                  <a:fillRect t="-2469" r="-11111" b="-74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 rot="3451028">
                <a:off x="2878938" y="2975672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3451028">
                <a:off x="2878938" y="2975672"/>
                <a:ext cx="288032" cy="461665"/>
              </a:xfrm>
              <a:prstGeom prst="rect">
                <a:avLst/>
              </a:prstGeom>
              <a:blipFill rotWithShape="1">
                <a:blip r:embed="rId19"/>
                <a:stretch>
                  <a:fillRect l="-6667" b="-13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9193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22" grpId="0"/>
      <p:bldP spid="23" grpId="0"/>
      <p:bldP spid="24" grpId="0"/>
      <p:bldP spid="26" grpId="0"/>
      <p:bldP spid="27" grpId="0"/>
      <p:bldP spid="35" grpId="0"/>
      <p:bldP spid="36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97174"/>
            <a:ext cx="8856984" cy="6644194"/>
          </a:xfrm>
          <a:prstGeom prst="roundRect">
            <a:avLst>
              <a:gd name="adj" fmla="val 57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49288" y="250607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Př.1)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Střední příčky trojúhelníku KLM mají velikost </a:t>
            </a:r>
            <a:b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5 cm, 6 cm, 7 cm. Vypočítejte jeho obvod.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08950" y="1775833"/>
            <a:ext cx="8787208" cy="4960611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379952" y="1314477"/>
            <a:ext cx="1705265" cy="507813"/>
          </a:xfrm>
          <a:prstGeom prst="roundRect">
            <a:avLst>
              <a:gd name="adj" fmla="val 9801"/>
            </a:avLst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Řešení:</a:t>
            </a:r>
            <a:endParaRPr lang="cs-CZ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17856" y="1976369"/>
                <a:ext cx="27413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dirty="0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8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8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800" b="0" i="1" dirty="0" smtClean="0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sub>
                        </m:sSub>
                        <m:sSub>
                          <m:sSubPr>
                            <m:ctrlPr>
                              <a:rPr lang="cs-CZ" sz="28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8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800" b="0" i="1" dirty="0" smtClean="0">
                                <a:latin typeface="Cambria Math"/>
                                <a:ea typeface="Cambria Math"/>
                              </a:rPr>
                              <m:t>𝑙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800" dirty="0" smtClean="0"/>
                  <a:t>=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</a:rPr>
                      <m:t>7 </m:t>
                    </m:r>
                    <m:r>
                      <a:rPr lang="cs-CZ" sz="2800" i="1" dirty="0" smtClean="0">
                        <a:latin typeface="Cambria Math"/>
                      </a:rPr>
                      <m:t>𝑐𝑚</m:t>
                    </m:r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856" y="1976369"/>
                <a:ext cx="2741326" cy="523220"/>
              </a:xfrm>
              <a:prstGeom prst="rect">
                <a:avLst/>
              </a:prstGeom>
              <a:blipFill rotWithShape="1">
                <a:blip r:embed="rId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2" descr="C:\Users\spravce\AppData\Local\Microsoft\Windows\Temporary Internet Files\Content.IE5\0BASIBLT\MC900438000CAZFHNYK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730" y="2037443"/>
            <a:ext cx="1793559" cy="122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5462854" y="2358595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𝑙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2854" y="2358595"/>
                <a:ext cx="701480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4910761" y="3259630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K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0761" y="3259630"/>
                <a:ext cx="516487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8478937" y="3316094"/>
                <a:ext cx="48442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L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8937" y="3316094"/>
                <a:ext cx="484427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6454889" y="1775833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M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4889" y="1775833"/>
                <a:ext cx="585417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6602352" y="3332708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2352" y="3332708"/>
                <a:ext cx="701480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7263668" y="2304109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𝑘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3668" y="2304109"/>
                <a:ext cx="701480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1" name="Skupina 60"/>
          <p:cNvGrpSpPr/>
          <p:nvPr/>
        </p:nvGrpSpPr>
        <p:grpSpPr>
          <a:xfrm>
            <a:off x="5427248" y="2130544"/>
            <a:ext cx="3051689" cy="1326174"/>
            <a:chOff x="5183560" y="2497258"/>
            <a:chExt cx="3960440" cy="2936920"/>
          </a:xfrm>
        </p:grpSpPr>
        <p:sp>
          <p:nvSpPr>
            <p:cNvPr id="46" name="Rovnoramenný trojúhelník 45"/>
            <p:cNvSpPr/>
            <p:nvPr/>
          </p:nvSpPr>
          <p:spPr>
            <a:xfrm>
              <a:off x="5183560" y="2497258"/>
              <a:ext cx="3960440" cy="2936920"/>
            </a:xfrm>
            <a:prstGeom prst="triangle">
              <a:avLst>
                <a:gd name="adj" fmla="val 34698"/>
              </a:avLst>
            </a:prstGeom>
            <a:solidFill>
              <a:schemeClr val="bg1">
                <a:lumMod val="85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9" name="Přímá spojnice 48"/>
            <p:cNvCxnSpPr>
              <a:stCxn id="46" idx="1"/>
            </p:cNvCxnSpPr>
            <p:nvPr/>
          </p:nvCxnSpPr>
          <p:spPr>
            <a:xfrm>
              <a:off x="5870657" y="3965718"/>
              <a:ext cx="1293123" cy="146846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 flipV="1">
              <a:off x="7163780" y="3993075"/>
              <a:ext cx="713603" cy="144110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nice 50"/>
            <p:cNvCxnSpPr>
              <a:stCxn id="46" idx="1"/>
              <a:endCxn id="46" idx="5"/>
            </p:cNvCxnSpPr>
            <p:nvPr/>
          </p:nvCxnSpPr>
          <p:spPr>
            <a:xfrm>
              <a:off x="5870657" y="3965718"/>
              <a:ext cx="198022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417855" y="2532021"/>
                <a:ext cx="27413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dirty="0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8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8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800" b="0" i="1" dirty="0" smtClean="0">
                                <a:latin typeface="Cambria Math"/>
                                <a:ea typeface="Cambria Math"/>
                              </a:rPr>
                              <m:t>𝑙</m:t>
                            </m:r>
                          </m:sub>
                        </m:sSub>
                        <m:sSub>
                          <m:sSubPr>
                            <m:ctrlPr>
                              <a:rPr lang="cs-CZ" sz="28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8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800" b="0" i="1" dirty="0" smtClean="0">
                                <a:latin typeface="Cambria Math"/>
                                <a:ea typeface="Cambria Math"/>
                              </a:rPr>
                              <m:t>𝑚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800" dirty="0" smtClean="0"/>
                  <a:t>=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</a:rPr>
                      <m:t>6 </m:t>
                    </m:r>
                    <m:r>
                      <a:rPr lang="cs-CZ" sz="2800" i="1" dirty="0" smtClean="0">
                        <a:latin typeface="Cambria Math"/>
                      </a:rPr>
                      <m:t>𝑐𝑚</m:t>
                    </m:r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855" y="2532021"/>
                <a:ext cx="2741326" cy="523220"/>
              </a:xfrm>
              <a:prstGeom prst="rect">
                <a:avLst/>
              </a:prstGeom>
              <a:blipFill rotWithShape="1"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363563" y="3157661"/>
                <a:ext cx="27413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dirty="0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8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8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800" b="0" i="1" dirty="0" smtClean="0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sub>
                        </m:sSub>
                        <m:sSub>
                          <m:sSubPr>
                            <m:ctrlPr>
                              <a:rPr lang="cs-CZ" sz="28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8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800" b="0" i="1" dirty="0" smtClean="0">
                                <a:latin typeface="Cambria Math"/>
                                <a:ea typeface="Cambria Math"/>
                              </a:rPr>
                              <m:t>𝑚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800" dirty="0" smtClean="0"/>
                  <a:t>=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</a:rPr>
                      <m:t>5 </m:t>
                    </m:r>
                    <m:r>
                      <a:rPr lang="cs-CZ" sz="2800" i="1" dirty="0" smtClean="0">
                        <a:latin typeface="Cambria Math"/>
                      </a:rPr>
                      <m:t>𝑐𝑚</m:t>
                    </m:r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63" y="3157661"/>
                <a:ext cx="2741326" cy="523220"/>
              </a:xfrm>
              <a:prstGeom prst="rect">
                <a:avLst/>
              </a:prstGeom>
              <a:blipFill rotWithShape="1"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Přímá spojnice 63"/>
          <p:cNvCxnSpPr>
            <a:endCxn id="44" idx="2"/>
          </p:cNvCxnSpPr>
          <p:nvPr/>
        </p:nvCxnSpPr>
        <p:spPr>
          <a:xfrm>
            <a:off x="494989" y="3839314"/>
            <a:ext cx="8226162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494989" y="3898102"/>
                <a:ext cx="263274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KL</m:t>
                        </m:r>
                      </m:e>
                    </m:d>
                  </m:oMath>
                </a14:m>
                <a:r>
                  <a:rPr lang="cs-CZ" sz="2600" dirty="0" smtClean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b="0" i="0" dirty="0" smtClean="0">
                        <a:latin typeface="Cambria Math"/>
                        <a:ea typeface="Cambria Math"/>
                        <a:cs typeface="Arial" pitchFamily="34" charset="0"/>
                      </a:rPr>
                      <m:t>=2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·</m:t>
                    </m:r>
                    <m:d>
                      <m:dPr>
                        <m:begChr m:val="|"/>
                        <m:endChr m:val="|"/>
                        <m:ctrlPr>
                          <a:rPr lang="cs-CZ" sz="2600" i="1" dirty="0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b="0" i="1" dirty="0" smtClean="0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sub>
                        </m:sSub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b="0" i="1" dirty="0" smtClean="0">
                                <a:latin typeface="Cambria Math"/>
                                <a:ea typeface="Cambria Math"/>
                              </a:rPr>
                              <m:t>𝑙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989" y="3898102"/>
                <a:ext cx="2632741" cy="492443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ovéPole 65"/>
              <p:cNvSpPr txBox="1"/>
              <p:nvPr/>
            </p:nvSpPr>
            <p:spPr>
              <a:xfrm>
                <a:off x="526441" y="4419536"/>
                <a:ext cx="263274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KL</m:t>
                        </m:r>
                      </m:e>
                    </m:d>
                  </m:oMath>
                </a14:m>
                <a:r>
                  <a:rPr lang="cs-CZ" sz="2600" dirty="0" smtClean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b="0" i="0" dirty="0" smtClean="0">
                        <a:latin typeface="Cambria Math"/>
                        <a:ea typeface="Cambria Math"/>
                        <a:cs typeface="Arial" pitchFamily="34" charset="0"/>
                      </a:rPr>
                      <m:t>=2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·7 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𝑐𝑚</m:t>
                    </m:r>
                  </m:oMath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6" name="TextovéPole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441" y="4419536"/>
                <a:ext cx="2632741" cy="492443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570490" y="4941167"/>
                <a:ext cx="263274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KL</m:t>
                        </m:r>
                      </m:e>
                    </m:d>
                  </m:oMath>
                </a14:m>
                <a:r>
                  <a:rPr lang="cs-CZ" sz="2600" dirty="0" smtClean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b="0" i="0" dirty="0" smtClean="0">
                        <a:latin typeface="Cambria Math"/>
                        <a:ea typeface="Cambria Math"/>
                        <a:cs typeface="Arial" pitchFamily="34" charset="0"/>
                      </a:rPr>
                      <m:t>=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14 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𝑐𝑚</m:t>
                    </m:r>
                  </m:oMath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490" y="4941167"/>
                <a:ext cx="2632741" cy="492443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ovéPole 69"/>
              <p:cNvSpPr txBox="1"/>
              <p:nvPr/>
            </p:nvSpPr>
            <p:spPr>
              <a:xfrm>
                <a:off x="3518889" y="3898101"/>
                <a:ext cx="263274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LM</m:t>
                        </m:r>
                      </m:e>
                    </m:d>
                  </m:oMath>
                </a14:m>
                <a:r>
                  <a:rPr lang="cs-CZ" sz="2600" dirty="0" smtClean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b="0" i="0" dirty="0" smtClean="0">
                        <a:latin typeface="Cambria Math"/>
                        <a:ea typeface="Cambria Math"/>
                        <a:cs typeface="Arial" pitchFamily="34" charset="0"/>
                      </a:rPr>
                      <m:t>=2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·</m:t>
                    </m:r>
                    <m:d>
                      <m:dPr>
                        <m:begChr m:val="|"/>
                        <m:endChr m:val="|"/>
                        <m:ctrlPr>
                          <a:rPr lang="cs-CZ" sz="2600" i="1" dirty="0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b="0" i="1" dirty="0" smtClean="0">
                                <a:latin typeface="Cambria Math"/>
                                <a:ea typeface="Cambria Math"/>
                              </a:rPr>
                              <m:t>𝑙</m:t>
                            </m:r>
                          </m:sub>
                        </m:sSub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b="0" i="1" dirty="0" smtClean="0">
                                <a:latin typeface="Cambria Math"/>
                                <a:ea typeface="Cambria Math"/>
                              </a:rPr>
                              <m:t>𝑚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70" name="TextovéPol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8889" y="3898101"/>
                <a:ext cx="2632741" cy="492443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ovéPole 70"/>
              <p:cNvSpPr txBox="1"/>
              <p:nvPr/>
            </p:nvSpPr>
            <p:spPr>
              <a:xfrm>
                <a:off x="3550341" y="4419535"/>
                <a:ext cx="263274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LM</m:t>
                        </m:r>
                      </m:e>
                    </m:d>
                  </m:oMath>
                </a14:m>
                <a:r>
                  <a:rPr lang="cs-CZ" sz="2600" dirty="0" smtClean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b="0" i="0" dirty="0" smtClean="0">
                        <a:latin typeface="Cambria Math"/>
                        <a:ea typeface="Cambria Math"/>
                        <a:cs typeface="Arial" pitchFamily="34" charset="0"/>
                      </a:rPr>
                      <m:t>=2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·6 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𝑐𝑚</m:t>
                    </m:r>
                  </m:oMath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1" name="TextovéPole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0341" y="4419535"/>
                <a:ext cx="2632741" cy="492443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ovéPole 71"/>
              <p:cNvSpPr txBox="1"/>
              <p:nvPr/>
            </p:nvSpPr>
            <p:spPr>
              <a:xfrm>
                <a:off x="3594390" y="4941166"/>
                <a:ext cx="263274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LM</m:t>
                        </m:r>
                      </m:e>
                    </m:d>
                  </m:oMath>
                </a14:m>
                <a:r>
                  <a:rPr lang="cs-CZ" sz="2600" dirty="0" smtClean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b="0" i="0" dirty="0" smtClean="0">
                        <a:latin typeface="Cambria Math"/>
                        <a:ea typeface="Cambria Math"/>
                        <a:cs typeface="Arial" pitchFamily="34" charset="0"/>
                      </a:rPr>
                      <m:t>=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12 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𝑐𝑚</m:t>
                    </m:r>
                  </m:oMath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2" name="TextovéPole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4390" y="4941166"/>
                <a:ext cx="2632741" cy="492443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ovéPole 72"/>
              <p:cNvSpPr txBox="1"/>
              <p:nvPr/>
            </p:nvSpPr>
            <p:spPr>
              <a:xfrm>
                <a:off x="6195679" y="3927290"/>
                <a:ext cx="276768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KM</m:t>
                        </m:r>
                      </m:e>
                    </m:d>
                  </m:oMath>
                </a14:m>
                <a:r>
                  <a:rPr lang="cs-CZ" sz="2600" dirty="0" smtClean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b="0" i="0" dirty="0" smtClean="0">
                        <a:latin typeface="Cambria Math"/>
                        <a:ea typeface="Cambria Math"/>
                        <a:cs typeface="Arial" pitchFamily="34" charset="0"/>
                      </a:rPr>
                      <m:t>=2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·</m:t>
                    </m:r>
                    <m:d>
                      <m:dPr>
                        <m:begChr m:val="|"/>
                        <m:endChr m:val="|"/>
                        <m:ctrlPr>
                          <a:rPr lang="cs-CZ" sz="2600" i="1" dirty="0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b="0" i="1" dirty="0" smtClean="0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sub>
                        </m:sSub>
                        <m:sSub>
                          <m:sSubPr>
                            <m:ctrlPr>
                              <a:rPr lang="cs-CZ" sz="2600" i="1" dirty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sz="2600" i="1" dirty="0">
                                <a:latin typeface="Cambria Math"/>
                                <a:ea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600" b="0" i="1" dirty="0" smtClean="0">
                                <a:latin typeface="Cambria Math"/>
                                <a:ea typeface="Cambria Math"/>
                              </a:rPr>
                              <m:t>𝑚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73" name="TextovéPole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5679" y="3927290"/>
                <a:ext cx="2767685" cy="492443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ovéPole 73"/>
              <p:cNvSpPr txBox="1"/>
              <p:nvPr/>
            </p:nvSpPr>
            <p:spPr>
              <a:xfrm>
                <a:off x="6227131" y="4448724"/>
                <a:ext cx="263274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KM</m:t>
                        </m:r>
                      </m:e>
                    </m:d>
                  </m:oMath>
                </a14:m>
                <a:r>
                  <a:rPr lang="cs-CZ" sz="2600" dirty="0" smtClean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b="0" i="0" dirty="0" smtClean="0">
                        <a:latin typeface="Cambria Math"/>
                        <a:ea typeface="Cambria Math"/>
                        <a:cs typeface="Arial" pitchFamily="34" charset="0"/>
                      </a:rPr>
                      <m:t>=2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·5 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𝑐𝑚</m:t>
                    </m:r>
                  </m:oMath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4" name="TextovéPole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7131" y="4448724"/>
                <a:ext cx="2632741" cy="492443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ovéPole 74"/>
              <p:cNvSpPr txBox="1"/>
              <p:nvPr/>
            </p:nvSpPr>
            <p:spPr>
              <a:xfrm>
                <a:off x="6271180" y="4970355"/>
                <a:ext cx="263274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  <a:ea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600" b="0" i="0" dirty="0" smtClean="0">
                            <a:latin typeface="Cambria Math"/>
                            <a:ea typeface="Cambria Math"/>
                          </a:rPr>
                          <m:t>KM</m:t>
                        </m:r>
                      </m:e>
                    </m:d>
                  </m:oMath>
                </a14:m>
                <a:r>
                  <a:rPr lang="cs-CZ" sz="2600" dirty="0" smtClean="0">
                    <a:ea typeface="Cambria Math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600" b="0" i="0" dirty="0" smtClean="0">
                        <a:latin typeface="Cambria Math"/>
                        <a:ea typeface="Cambria Math"/>
                        <a:cs typeface="Arial" pitchFamily="34" charset="0"/>
                      </a:rPr>
                      <m:t>=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10 </m:t>
                    </m:r>
                    <m:r>
                      <a:rPr lang="cs-CZ" sz="2600" b="0" i="1" dirty="0" smtClean="0">
                        <a:latin typeface="Cambria Math"/>
                        <a:ea typeface="Cambria Math"/>
                        <a:cs typeface="Arial" pitchFamily="34" charset="0"/>
                      </a:rPr>
                      <m:t>𝑐𝑚</m:t>
                    </m:r>
                  </m:oMath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5" name="TextovéPole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1180" y="4970355"/>
                <a:ext cx="2632741" cy="492443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6" name="Přímá spojnice 75"/>
          <p:cNvCxnSpPr/>
          <p:nvPr/>
        </p:nvCxnSpPr>
        <p:spPr>
          <a:xfrm>
            <a:off x="570490" y="5589240"/>
            <a:ext cx="8226162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>
            <a:off x="3347864" y="3976093"/>
            <a:ext cx="0" cy="147108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>
            <a:off x="6151630" y="3991714"/>
            <a:ext cx="0" cy="147108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/>
              <p:cNvSpPr txBox="1"/>
              <p:nvPr/>
            </p:nvSpPr>
            <p:spPr>
              <a:xfrm>
                <a:off x="467544" y="5661248"/>
                <a:ext cx="4824536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𝑜</m:t>
                      </m:r>
                      <m:r>
                        <a:rPr lang="cs-CZ" sz="2600" b="0" i="0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6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sz="2600" dirty="0">
                              <a:latin typeface="Cambria Math"/>
                              <a:ea typeface="Cambria Math"/>
                            </a:rPr>
                            <m:t>KL</m:t>
                          </m:r>
                        </m:e>
                      </m:d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+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6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sz="2600" dirty="0">
                              <a:latin typeface="Cambria Math"/>
                              <a:ea typeface="Cambria Math"/>
                            </a:rPr>
                            <m:t>L</m:t>
                          </m:r>
                          <m:r>
                            <m:rPr>
                              <m:sty m:val="p"/>
                            </m:rPr>
                            <a:rPr lang="cs-CZ" sz="2600" b="0" i="0" dirty="0" smtClean="0">
                              <a:latin typeface="Cambria Math"/>
                              <a:ea typeface="Cambria Math"/>
                            </a:rPr>
                            <m:t>M</m:t>
                          </m:r>
                        </m:e>
                      </m:d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+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6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 sz="2600" dirty="0">
                              <a:latin typeface="Cambria Math"/>
                              <a:ea typeface="Cambria Math"/>
                            </a:rPr>
                            <m:t>K</m:t>
                          </m:r>
                          <m:r>
                            <a:rPr lang="cs-CZ" sz="2600" b="0" i="1" dirty="0" smtClean="0">
                              <a:latin typeface="Cambria Math"/>
                              <a:ea typeface="Cambria Math"/>
                            </a:rPr>
                            <m:t>𝑀</m:t>
                          </m:r>
                        </m:e>
                      </m:d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0" name="TextovéPole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5661248"/>
                <a:ext cx="4824536" cy="492443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ovéPole 80"/>
              <p:cNvSpPr txBox="1"/>
              <p:nvPr/>
            </p:nvSpPr>
            <p:spPr>
              <a:xfrm>
                <a:off x="526441" y="6059869"/>
                <a:ext cx="4384320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𝑜</m:t>
                      </m:r>
                      <m:r>
                        <a:rPr lang="cs-CZ" sz="2600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=14 </m:t>
                      </m:r>
                      <m:r>
                        <a:rPr lang="cs-CZ" sz="2600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𝑐𝑚</m:t>
                      </m:r>
                      <m:r>
                        <a:rPr lang="cs-CZ" sz="2600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+12 </m:t>
                      </m:r>
                      <m:r>
                        <a:rPr lang="cs-CZ" sz="2600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𝑐𝑚</m:t>
                      </m:r>
                      <m:r>
                        <a:rPr lang="cs-CZ" sz="2600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+10 </m:t>
                      </m:r>
                      <m:r>
                        <a:rPr lang="cs-CZ" sz="2600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𝑐𝑚</m:t>
                      </m:r>
                      <m:r>
                        <a:rPr lang="cs-CZ" sz="2600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 </m:t>
                      </m:r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1" name="TextovéPole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441" y="6059869"/>
                <a:ext cx="4384320" cy="492443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ovéPole 81"/>
              <p:cNvSpPr txBox="1"/>
              <p:nvPr/>
            </p:nvSpPr>
            <p:spPr>
              <a:xfrm>
                <a:off x="4683571" y="6049138"/>
                <a:ext cx="1743151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=36 </m:t>
                      </m:r>
                      <m:r>
                        <a:rPr lang="cs-CZ" sz="2600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𝑐𝑚</m:t>
                      </m:r>
                      <m:r>
                        <a:rPr lang="cs-CZ" sz="2600" b="0" i="1" dirty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 </m:t>
                      </m:r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2" name="TextovéPole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571" y="6049138"/>
                <a:ext cx="1743151" cy="492443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1572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41" grpId="0"/>
      <p:bldP spid="43" grpId="0"/>
      <p:bldP spid="44" grpId="0"/>
      <p:bldP spid="45" grpId="0"/>
      <p:bldP spid="47" grpId="0"/>
      <p:bldP spid="48" grpId="0"/>
      <p:bldP spid="62" grpId="0"/>
      <p:bldP spid="63" grpId="0"/>
      <p:bldP spid="65" grpId="0"/>
      <p:bldP spid="66" grpId="0"/>
      <p:bldP spid="67" grpId="0"/>
      <p:bldP spid="70" grpId="0"/>
      <p:bldP spid="71" grpId="0"/>
      <p:bldP spid="72" grpId="0"/>
      <p:bldP spid="73" grpId="0"/>
      <p:bldP spid="74" grpId="0"/>
      <p:bldP spid="75" grpId="0"/>
      <p:bldP spid="80" grpId="0"/>
      <p:bldP spid="81" grpId="0"/>
      <p:bldP spid="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aoblený obdélník 9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/>
              <p:cNvSpPr txBox="1"/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Příklad 2 : Sestrojte trojúhelník ABC, jestliže strana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       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𝑨𝑩</m:t>
                        </m:r>
                      </m:e>
                    </m:d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𝒃</m:t>
                            </m:r>
                          </m:sub>
                        </m:sSub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55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332012" y="976354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84207" y="1412776"/>
            <a:ext cx="7575586" cy="44644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555776" y="5284162"/>
            <a:ext cx="432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2077878" y="5284162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877512" y="529016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22306" y="6019362"/>
            <a:ext cx="7575586" cy="69269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039748" y="6104100"/>
                <a:ext cx="336085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1.  AB;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𝑨𝑩</m:t>
                        </m:r>
                      </m:e>
                    </m:d>
                  </m:oMath>
                </a14:m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= 6 cm</a:t>
                </a:r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6104100"/>
                <a:ext cx="3360856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900" t="-17442" r="-3811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255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87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114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Příklad 2 : Sestrojte trojúhelník ABC, jestliže strana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       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𝑨𝑩</m:t>
                        </m:r>
                      </m:e>
                    </m:d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𝒃</m:t>
                            </m:r>
                          </m:sub>
                        </m:sSub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55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32012" y="976354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4207" y="1412776"/>
            <a:ext cx="7575586" cy="44644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555776" y="5284162"/>
            <a:ext cx="432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077878" y="5284162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77512" y="529016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019362"/>
            <a:ext cx="7575586" cy="69269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1039748" y="6104100"/>
                <a:ext cx="344703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2.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𝑺</m:t>
                        </m:r>
                      </m:e>
                      <m:sub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𝒄</m:t>
                        </m:r>
                      </m:sub>
                    </m:sSub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; </m:t>
                    </m:r>
                    <m:d>
                      <m:dPr>
                        <m:begChr m:val="|"/>
                        <m:endChr m:val="|"/>
                        <m:ctrlP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𝑨</m:t>
                        </m:r>
                        <m:sSub>
                          <m:sSubPr>
                            <m:ctrlPr>
                              <a:rPr lang="cs-CZ" sz="2800" b="1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800" b="1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800" b="1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</m:e>
                    </m:d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800" b="1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800" b="1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800" b="1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𝑩</m:t>
                        </m:r>
                      </m:e>
                    </m:d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6104100"/>
                <a:ext cx="3447034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779" t="-17442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255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720852" y="5103752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ovéPole 14"/>
              <p:cNvSpPr txBox="1"/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861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Příklad 2 : Sestrojte trojúhelník ABC, jestliže strana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       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𝑨𝑩</m:t>
                        </m:r>
                      </m:e>
                    </m:d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𝒃</m:t>
                            </m:r>
                          </m:sub>
                        </m:sSub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55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32012" y="976354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4207" y="1412776"/>
            <a:ext cx="7575586" cy="44644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555776" y="5284162"/>
            <a:ext cx="432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077878" y="5284162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77512" y="529016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019362"/>
            <a:ext cx="7575586" cy="69269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1039748" y="6104100"/>
                <a:ext cx="36059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3.  </a:t>
                </a:r>
                <a14:m>
                  <m:oMath xmlns:m="http://schemas.openxmlformats.org/officeDocument/2006/math"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𝒌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;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𝒌</m:t>
                    </m:r>
                    <m:d>
                      <m:dPr>
                        <m:ctrlP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800" b="1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800" b="1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800" b="1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;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𝒓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=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𝟒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 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𝒄𝒎</m:t>
                        </m:r>
                      </m:e>
                    </m:d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6104100"/>
                <a:ext cx="3605987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569" t="-17442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255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20852" y="5103752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/>
              <p:cNvSpPr txBox="1"/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Oblouk 19"/>
          <p:cNvSpPr>
            <a:spLocks noChangeAspect="1"/>
          </p:cNvSpPr>
          <p:nvPr/>
        </p:nvSpPr>
        <p:spPr>
          <a:xfrm>
            <a:off x="1818900" y="2429668"/>
            <a:ext cx="5760000" cy="5760000"/>
          </a:xfrm>
          <a:prstGeom prst="arc">
            <a:avLst>
              <a:gd name="adj1" fmla="val 11781175"/>
              <a:gd name="adj2" fmla="val 1492037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3452203" y="2708920"/>
            <a:ext cx="36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k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9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Příklad 2 : Sestrojte trojúhelník ABC, jestliže strana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       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𝑨𝑩</m:t>
                        </m:r>
                      </m:e>
                    </m:d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𝒃</m:t>
                            </m:r>
                          </m:sub>
                        </m:sSub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55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32012" y="976354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4207" y="1412776"/>
            <a:ext cx="7575586" cy="44644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555776" y="5284162"/>
            <a:ext cx="432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077878" y="5284162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77512" y="529016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019362"/>
            <a:ext cx="7575586" cy="69269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1039748" y="6104100"/>
                <a:ext cx="519392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4.  </a:t>
                </a:r>
                <a14:m>
                  <m:oMath xmlns:m="http://schemas.openxmlformats.org/officeDocument/2006/math"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𝒍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;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𝒍</m:t>
                    </m:r>
                    <m:d>
                      <m:dPr>
                        <m:ctrlP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𝑨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;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𝒓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=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cs-CZ" sz="2800" b="1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1" i="1" smtClean="0">
                                <a:solidFill>
                                  <a:srgbClr val="FFFF00"/>
                                </a:solidFill>
                                <a:effectLst>
                                  <a:glow rad="63500">
                                    <a:schemeClr val="accent1">
                                      <a:satMod val="175000"/>
                                      <a:alpha val="40000"/>
                                    </a:schemeClr>
                                  </a:glow>
                                </a:effectLst>
                                <a:latin typeface="Cambria Math"/>
                              </a:rPr>
                              <m:t>𝑨𝑪</m:t>
                            </m:r>
                          </m:e>
                        </m:d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: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𝟐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=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𝟐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,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𝟓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 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𝒄𝒎</m:t>
                        </m:r>
                      </m:e>
                    </m:d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6104100"/>
                <a:ext cx="5193922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3169" t="-17442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255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20852" y="5103752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/>
              <p:cNvSpPr txBox="1"/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blouk 14"/>
          <p:cNvSpPr>
            <a:spLocks noChangeAspect="1"/>
          </p:cNvSpPr>
          <p:nvPr/>
        </p:nvSpPr>
        <p:spPr>
          <a:xfrm>
            <a:off x="1818900" y="2429668"/>
            <a:ext cx="5760000" cy="5760000"/>
          </a:xfrm>
          <a:prstGeom prst="arc">
            <a:avLst>
              <a:gd name="adj1" fmla="val 11781175"/>
              <a:gd name="adj2" fmla="val 1492037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/>
              <p:cNvSpPr txBox="1"/>
              <p:nvPr/>
            </p:nvSpPr>
            <p:spPr>
              <a:xfrm>
                <a:off x="3452203" y="2708920"/>
                <a:ext cx="4725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ea typeface="Cambria Math" pitchFamily="18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2203" y="2708920"/>
                <a:ext cx="472502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louk 16"/>
          <p:cNvSpPr>
            <a:spLocks noChangeAspect="1"/>
          </p:cNvSpPr>
          <p:nvPr/>
        </p:nvSpPr>
        <p:spPr>
          <a:xfrm>
            <a:off x="784207" y="3531400"/>
            <a:ext cx="3600000" cy="3600000"/>
          </a:xfrm>
          <a:prstGeom prst="arc">
            <a:avLst>
              <a:gd name="adj1" fmla="val 13252986"/>
              <a:gd name="adj2" fmla="val 18235475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/>
              <p:cNvSpPr txBox="1"/>
              <p:nvPr/>
            </p:nvSpPr>
            <p:spPr>
              <a:xfrm>
                <a:off x="1039748" y="3531400"/>
                <a:ext cx="38844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ea typeface="Cambria Math" pitchFamily="18" charset="0"/>
                        </a:rPr>
                        <m:t>𝑙</m:t>
                      </m:r>
                    </m:oMath>
                  </m:oMathPara>
                </a14:m>
                <a:endParaRPr lang="cs-CZ" sz="2800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3531400"/>
                <a:ext cx="388440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209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Příklad 2 : Sestrojte trojúhelník ABC, jestliže strana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       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𝑨𝑩</m:t>
                        </m:r>
                      </m:e>
                    </m:d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𝒃</m:t>
                            </m:r>
                          </m:sub>
                        </m:sSub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55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32012" y="976354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4207" y="1412776"/>
            <a:ext cx="7575586" cy="44644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555776" y="5284162"/>
            <a:ext cx="432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077878" y="5284162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77512" y="529016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019362"/>
            <a:ext cx="7575586" cy="69269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1039748" y="6104100"/>
                <a:ext cx="290957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5.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𝑺</m:t>
                        </m:r>
                      </m:e>
                      <m:sub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𝒃</m:t>
                        </m:r>
                      </m:sub>
                    </m:sSub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;</m:t>
                    </m:r>
                    <m:sSub>
                      <m:sSubPr>
                        <m:ctrlP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𝑺</m:t>
                        </m:r>
                      </m:e>
                      <m:sub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𝒃</m:t>
                        </m:r>
                      </m:sub>
                    </m:sSub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𝒌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∩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𝒍</m:t>
                    </m:r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6104100"/>
                <a:ext cx="2909579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5660" t="-17442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255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20852" y="5103752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/>
              <p:cNvSpPr txBox="1"/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blouk 14"/>
          <p:cNvSpPr>
            <a:spLocks noChangeAspect="1"/>
          </p:cNvSpPr>
          <p:nvPr/>
        </p:nvSpPr>
        <p:spPr>
          <a:xfrm>
            <a:off x="1818900" y="2429668"/>
            <a:ext cx="5760000" cy="5760000"/>
          </a:xfrm>
          <a:prstGeom prst="arc">
            <a:avLst>
              <a:gd name="adj1" fmla="val 11781175"/>
              <a:gd name="adj2" fmla="val 1492037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/>
              <p:cNvSpPr txBox="1"/>
              <p:nvPr/>
            </p:nvSpPr>
            <p:spPr>
              <a:xfrm>
                <a:off x="3452203" y="2708920"/>
                <a:ext cx="4725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ea typeface="Cambria Math" pitchFamily="18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2203" y="2708920"/>
                <a:ext cx="472502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louk 16"/>
          <p:cNvSpPr>
            <a:spLocks noChangeAspect="1"/>
          </p:cNvSpPr>
          <p:nvPr/>
        </p:nvSpPr>
        <p:spPr>
          <a:xfrm>
            <a:off x="784207" y="3531400"/>
            <a:ext cx="3600000" cy="3600000"/>
          </a:xfrm>
          <a:prstGeom prst="arc">
            <a:avLst>
              <a:gd name="adj1" fmla="val 13252986"/>
              <a:gd name="adj2" fmla="val 18235475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/>
              <p:cNvSpPr txBox="1"/>
              <p:nvPr/>
            </p:nvSpPr>
            <p:spPr>
              <a:xfrm>
                <a:off x="1039748" y="3531400"/>
                <a:ext cx="38844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ea typeface="Cambria Math" pitchFamily="18" charset="0"/>
                        </a:rPr>
                        <m:t>𝑙</m:t>
                      </m:r>
                    </m:oMath>
                  </m:oMathPara>
                </a14:m>
                <a:endParaRPr lang="cs-CZ" sz="2800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3531400"/>
                <a:ext cx="388440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/>
              <p:cNvSpPr txBox="1"/>
              <p:nvPr/>
            </p:nvSpPr>
            <p:spPr>
              <a:xfrm>
                <a:off x="1666900" y="3543526"/>
                <a:ext cx="63876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6900" y="3543526"/>
                <a:ext cx="638765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313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Příklad 2 : Sestrojte trojúhelník ABC, jestliže strana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       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𝑨𝑩</m:t>
                        </m:r>
                      </m:e>
                    </m:d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𝒃</m:t>
                            </m:r>
                          </m:sub>
                        </m:sSub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55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32012" y="976354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4207" y="1412776"/>
            <a:ext cx="7575586" cy="44644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555776" y="5284162"/>
            <a:ext cx="432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077878" y="5284162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77512" y="529016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019362"/>
            <a:ext cx="7575586" cy="69269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1039748" y="6104100"/>
                <a:ext cx="366369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6. </a:t>
                </a:r>
                <a14:m>
                  <m:oMath xmlns:m="http://schemas.openxmlformats.org/officeDocument/2006/math"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⟼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𝑨𝑿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;</m:t>
                    </m:r>
                    <m:sSub>
                      <m:sSubPr>
                        <m:ctrlP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𝑺</m:t>
                        </m:r>
                      </m:e>
                      <m:sub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𝒃</m:t>
                        </m:r>
                      </m:sub>
                    </m:sSub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∈ ⟼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𝑨𝑿</m:t>
                    </m:r>
                  </m:oMath>
                </a14:m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6104100"/>
                <a:ext cx="3663695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493" t="-17442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 flipH="1">
            <a:off x="1986282" y="1544579"/>
            <a:ext cx="371324" cy="595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20852" y="5103752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/>
              <p:cNvSpPr txBox="1"/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blouk 14"/>
          <p:cNvSpPr>
            <a:spLocks noChangeAspect="1"/>
          </p:cNvSpPr>
          <p:nvPr/>
        </p:nvSpPr>
        <p:spPr>
          <a:xfrm>
            <a:off x="1818900" y="2429668"/>
            <a:ext cx="5760000" cy="5760000"/>
          </a:xfrm>
          <a:prstGeom prst="arc">
            <a:avLst>
              <a:gd name="adj1" fmla="val 11781175"/>
              <a:gd name="adj2" fmla="val 1492037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/>
              <p:cNvSpPr txBox="1"/>
              <p:nvPr/>
            </p:nvSpPr>
            <p:spPr>
              <a:xfrm>
                <a:off x="3452203" y="2708920"/>
                <a:ext cx="4725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ea typeface="Cambria Math" pitchFamily="18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2203" y="2708920"/>
                <a:ext cx="472502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louk 16"/>
          <p:cNvSpPr>
            <a:spLocks noChangeAspect="1"/>
          </p:cNvSpPr>
          <p:nvPr/>
        </p:nvSpPr>
        <p:spPr>
          <a:xfrm>
            <a:off x="784207" y="3531400"/>
            <a:ext cx="3600000" cy="3600000"/>
          </a:xfrm>
          <a:prstGeom prst="arc">
            <a:avLst>
              <a:gd name="adj1" fmla="val 13252986"/>
              <a:gd name="adj2" fmla="val 18235475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/>
              <p:cNvSpPr txBox="1"/>
              <p:nvPr/>
            </p:nvSpPr>
            <p:spPr>
              <a:xfrm>
                <a:off x="1039748" y="3531400"/>
                <a:ext cx="38844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ea typeface="Cambria Math" pitchFamily="18" charset="0"/>
                        </a:rPr>
                        <m:t>𝑙</m:t>
                      </m:r>
                    </m:oMath>
                  </m:oMathPara>
                </a14:m>
                <a:endParaRPr lang="cs-CZ" sz="2800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3531400"/>
                <a:ext cx="388440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/>
              <p:cNvSpPr txBox="1"/>
              <p:nvPr/>
            </p:nvSpPr>
            <p:spPr>
              <a:xfrm>
                <a:off x="1666900" y="3543526"/>
                <a:ext cx="63876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6900" y="3543526"/>
                <a:ext cx="638765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>
            <a:off x="2159435" y="1499574"/>
            <a:ext cx="396341" cy="383182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1668792" y="1412776"/>
            <a:ext cx="389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X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10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Příklad 2 : Sestrojte trojúhelník ABC, jestliže strana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       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𝑨𝑩</m:t>
                        </m:r>
                      </m:e>
                    </m:d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𝒃</m:t>
                            </m:r>
                          </m:sub>
                        </m:sSub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55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32012" y="976354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4207" y="1412776"/>
            <a:ext cx="7575586" cy="44644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555776" y="5284162"/>
            <a:ext cx="432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077878" y="5284162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77512" y="529016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019362"/>
            <a:ext cx="7575586" cy="69269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1039748" y="6104100"/>
                <a:ext cx="50359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8. </a:t>
                </a:r>
                <a14:m>
                  <m:oMath xmlns:m="http://schemas.openxmlformats.org/officeDocument/2006/math"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𝑪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;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𝑪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∈ ⟼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𝑨𝑿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 ; </m:t>
                    </m:r>
                    <m:d>
                      <m:dPr>
                        <m:begChr m:val="|"/>
                        <m:endChr m:val="|"/>
                        <m:ctrlP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𝑨</m:t>
                        </m:r>
                        <m:r>
                          <a:rPr lang="cs-CZ" sz="2800" b="1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</m:d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𝟓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𝒄𝒎</m:t>
                    </m:r>
                  </m:oMath>
                </a14:m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6104100"/>
                <a:ext cx="5035930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3269" t="-17442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 flipH="1">
            <a:off x="1986282" y="1544579"/>
            <a:ext cx="371324" cy="595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5776" y="5115490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20852" y="5103752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/>
              <p:cNvSpPr txBox="1"/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blouk 14"/>
          <p:cNvSpPr>
            <a:spLocks noChangeAspect="1"/>
          </p:cNvSpPr>
          <p:nvPr/>
        </p:nvSpPr>
        <p:spPr>
          <a:xfrm>
            <a:off x="1818900" y="2429668"/>
            <a:ext cx="5760000" cy="5760000"/>
          </a:xfrm>
          <a:prstGeom prst="arc">
            <a:avLst>
              <a:gd name="adj1" fmla="val 11781175"/>
              <a:gd name="adj2" fmla="val 1492037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/>
              <p:cNvSpPr txBox="1"/>
              <p:nvPr/>
            </p:nvSpPr>
            <p:spPr>
              <a:xfrm>
                <a:off x="3452203" y="2708920"/>
                <a:ext cx="4725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ea typeface="Cambria Math" pitchFamily="18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2203" y="2708920"/>
                <a:ext cx="472502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louk 16"/>
          <p:cNvSpPr>
            <a:spLocks noChangeAspect="1"/>
          </p:cNvSpPr>
          <p:nvPr/>
        </p:nvSpPr>
        <p:spPr>
          <a:xfrm>
            <a:off x="784207" y="3531400"/>
            <a:ext cx="3600000" cy="3600000"/>
          </a:xfrm>
          <a:prstGeom prst="arc">
            <a:avLst>
              <a:gd name="adj1" fmla="val 13252986"/>
              <a:gd name="adj2" fmla="val 18235475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/>
              <p:cNvSpPr txBox="1"/>
              <p:nvPr/>
            </p:nvSpPr>
            <p:spPr>
              <a:xfrm>
                <a:off x="1039748" y="3531400"/>
                <a:ext cx="38844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ea typeface="Cambria Math" pitchFamily="18" charset="0"/>
                        </a:rPr>
                        <m:t>𝑙</m:t>
                      </m:r>
                    </m:oMath>
                  </m:oMathPara>
                </a14:m>
                <a:endParaRPr lang="cs-CZ" sz="2800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3531400"/>
                <a:ext cx="388440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/>
              <p:cNvSpPr txBox="1"/>
              <p:nvPr/>
            </p:nvSpPr>
            <p:spPr>
              <a:xfrm>
                <a:off x="1666900" y="3543526"/>
                <a:ext cx="63876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6900" y="3543526"/>
                <a:ext cx="638765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>
            <a:off x="2159435" y="1499574"/>
            <a:ext cx="396341" cy="383182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1661234" y="1342528"/>
            <a:ext cx="389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X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cxnSp>
        <p:nvCxnSpPr>
          <p:cNvPr id="23" name="Přímá spojnice 22"/>
          <p:cNvCxnSpPr/>
          <p:nvPr/>
        </p:nvCxnSpPr>
        <p:spPr>
          <a:xfrm flipH="1">
            <a:off x="2022484" y="1882533"/>
            <a:ext cx="371324" cy="595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1679256" y="1891105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C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57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784207" y="1412776"/>
            <a:ext cx="7575586" cy="44644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Volný tvar 27"/>
          <p:cNvSpPr/>
          <p:nvPr/>
        </p:nvSpPr>
        <p:spPr>
          <a:xfrm>
            <a:off x="2184400" y="1943100"/>
            <a:ext cx="4648200" cy="3352800"/>
          </a:xfrm>
          <a:custGeom>
            <a:avLst/>
            <a:gdLst>
              <a:gd name="connsiteX0" fmla="*/ 0 w 4648200"/>
              <a:gd name="connsiteY0" fmla="*/ 0 h 3352800"/>
              <a:gd name="connsiteX1" fmla="*/ 381000 w 4648200"/>
              <a:gd name="connsiteY1" fmla="*/ 3352800 h 3352800"/>
              <a:gd name="connsiteX2" fmla="*/ 4648200 w 4648200"/>
              <a:gd name="connsiteY2" fmla="*/ 3352800 h 3352800"/>
              <a:gd name="connsiteX3" fmla="*/ 0 w 4648200"/>
              <a:gd name="connsiteY3" fmla="*/ 0 h 335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48200" h="3352800">
                <a:moveTo>
                  <a:pt x="0" y="0"/>
                </a:moveTo>
                <a:lnTo>
                  <a:pt x="381000" y="3352800"/>
                </a:lnTo>
                <a:lnTo>
                  <a:pt x="4648200" y="335280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Příklad 2 : Sestrojte trojúhelník ABC, jestliže strana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       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𝑨𝑩</m:t>
                        </m:r>
                      </m:e>
                    </m:d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𝑨</m:t>
                        </m:r>
                        <m:r>
                          <a:rPr lang="cs-CZ" sz="2400" b="1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b="1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𝒃</m:t>
                            </m:r>
                          </m:sub>
                        </m:sSub>
                        <m:sSub>
                          <m:sSubPr>
                            <m:ctrlP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𝒄</m:t>
                            </m:r>
                          </m:sub>
                        </m:sSub>
                      </m:e>
                    </m:d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916591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55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32012" y="976354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77878" y="5284162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77512" y="529016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019362"/>
            <a:ext cx="7575586" cy="69269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1039748" y="6104100"/>
                <a:ext cx="180331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9. </a:t>
                </a:r>
                <a14:m>
                  <m:oMath xmlns:m="http://schemas.openxmlformats.org/officeDocument/2006/math"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△</m:t>
                    </m:r>
                    <m:r>
                      <a:rPr lang="cs-CZ" sz="2800" b="1" i="1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𝑨𝑩𝑪</m:t>
                    </m:r>
                  </m:oMath>
                </a14:m>
                <a:r>
                  <a:rPr lang="cs-CZ" sz="2800" b="1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endParaRPr lang="cs-CZ" sz="2800" b="1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6104100"/>
                <a:ext cx="1803314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9153" t="-17442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4720852" y="5103752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/>
              <p:cNvSpPr txBox="1"/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359" y="5309668"/>
                <a:ext cx="61311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blouk 14"/>
          <p:cNvSpPr>
            <a:spLocks noChangeAspect="1"/>
          </p:cNvSpPr>
          <p:nvPr/>
        </p:nvSpPr>
        <p:spPr>
          <a:xfrm>
            <a:off x="1818900" y="2429668"/>
            <a:ext cx="5760000" cy="5760000"/>
          </a:xfrm>
          <a:prstGeom prst="arc">
            <a:avLst>
              <a:gd name="adj1" fmla="val 11781175"/>
              <a:gd name="adj2" fmla="val 13781881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/>
              <p:cNvSpPr txBox="1"/>
              <p:nvPr/>
            </p:nvSpPr>
            <p:spPr>
              <a:xfrm>
                <a:off x="2843062" y="2921487"/>
                <a:ext cx="4725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ea typeface="Cambria Math" pitchFamily="18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062" y="2921487"/>
                <a:ext cx="472502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louk 16"/>
          <p:cNvSpPr>
            <a:spLocks noChangeAspect="1"/>
          </p:cNvSpPr>
          <p:nvPr/>
        </p:nvSpPr>
        <p:spPr>
          <a:xfrm>
            <a:off x="784207" y="3531400"/>
            <a:ext cx="3600000" cy="3600000"/>
          </a:xfrm>
          <a:prstGeom prst="arc">
            <a:avLst>
              <a:gd name="adj1" fmla="val 13252986"/>
              <a:gd name="adj2" fmla="val 18235475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/>
              <p:cNvSpPr txBox="1"/>
              <p:nvPr/>
            </p:nvSpPr>
            <p:spPr>
              <a:xfrm>
                <a:off x="1039748" y="3531400"/>
                <a:ext cx="38844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  <a:ea typeface="Cambria Math" pitchFamily="18" charset="0"/>
                        </a:rPr>
                        <m:t>𝑙</m:t>
                      </m:r>
                    </m:oMath>
                  </m:oMathPara>
                </a14:m>
                <a:endParaRPr lang="cs-CZ" sz="2800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748" y="3531400"/>
                <a:ext cx="388440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/>
              <p:cNvSpPr txBox="1"/>
              <p:nvPr/>
            </p:nvSpPr>
            <p:spPr>
              <a:xfrm>
                <a:off x="1666900" y="3543526"/>
                <a:ext cx="63876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 pitchFamily="18" charset="0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6900" y="3543526"/>
                <a:ext cx="638765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1679256" y="1891105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C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2171944" y="1900574"/>
            <a:ext cx="4705568" cy="3430826"/>
            <a:chOff x="2171944" y="1900574"/>
            <a:chExt cx="4705568" cy="3430826"/>
          </a:xfrm>
        </p:grpSpPr>
        <p:cxnSp>
          <p:nvCxnSpPr>
            <p:cNvPr id="6" name="Přímá spojnice 5"/>
            <p:cNvCxnSpPr/>
            <p:nvPr/>
          </p:nvCxnSpPr>
          <p:spPr>
            <a:xfrm>
              <a:off x="2555776" y="5284162"/>
              <a:ext cx="43200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>
              <a:off x="2171944" y="1900574"/>
              <a:ext cx="383832" cy="34308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2171944" y="1900574"/>
              <a:ext cx="4705568" cy="34308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5434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aoblený obdélník 9"/>
          <p:cNvSpPr/>
          <p:nvPr/>
        </p:nvSpPr>
        <p:spPr>
          <a:xfrm>
            <a:off x="0" y="116632"/>
            <a:ext cx="9061982" cy="6624736"/>
          </a:xfrm>
          <a:prstGeom prst="roundRect">
            <a:avLst>
              <a:gd name="adj" fmla="val 362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8" name="Zaoblený obdélník 47"/>
          <p:cNvSpPr/>
          <p:nvPr/>
        </p:nvSpPr>
        <p:spPr>
          <a:xfrm>
            <a:off x="140053" y="4730847"/>
            <a:ext cx="8746679" cy="1368152"/>
          </a:xfrm>
          <a:prstGeom prst="roundRect">
            <a:avLst>
              <a:gd name="adj" fmla="val 3035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79512" y="214391"/>
            <a:ext cx="8694728" cy="620837"/>
          </a:xfrm>
          <a:prstGeom prst="roundRect">
            <a:avLst>
              <a:gd name="adj" fmla="val 3035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Příklady na samostatné procvičení</a:t>
            </a:r>
            <a:r>
              <a:rPr lang="cs-CZ" sz="2800" b="1" dirty="0" smtClean="0">
                <a:solidFill>
                  <a:schemeClr val="tx1"/>
                </a:solidFill>
              </a:rPr>
              <a:t>: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79512" y="1082586"/>
            <a:ext cx="8694728" cy="1129794"/>
          </a:xfrm>
          <a:prstGeom prst="roundRect">
            <a:avLst>
              <a:gd name="adj" fmla="val 3035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4422" y="1174080"/>
            <a:ext cx="8682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1</a:t>
            </a:r>
            <a:r>
              <a:rPr lang="cs-CZ" sz="2800" b="1" dirty="0"/>
              <a:t>)</a:t>
            </a:r>
            <a:r>
              <a:rPr lang="en-US" sz="2800" b="1" dirty="0"/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Střední příčky trojúhelníku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ABC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mají velikost </a:t>
            </a:r>
            <a:br>
              <a:rPr lang="cs-CZ" sz="2800" dirty="0"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latin typeface="Arial" pitchFamily="34" charset="0"/>
                <a:cs typeface="Arial" pitchFamily="34" charset="0"/>
              </a:rPr>
              <a:t>     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7,5 cm; 6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cm,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8,2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cm. Vypočítejte jeho obvod.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/>
              <p:cNvSpPr txBox="1"/>
              <p:nvPr/>
            </p:nvSpPr>
            <p:spPr>
              <a:xfrm>
                <a:off x="290980" y="4892291"/>
                <a:ext cx="831801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) </a:t>
                </a:r>
                <a:r>
                  <a:rPr lang="cs-CZ" sz="2800" dirty="0" smtClean="0">
                    <a:latin typeface="Arial" pitchFamily="34" charset="0"/>
                    <a:cs typeface="Arial" pitchFamily="34" charset="0"/>
                  </a:rPr>
                  <a:t>Sestrojte </a:t>
                </a:r>
                <a:r>
                  <a:rPr lang="cs-CZ" sz="2800" dirty="0">
                    <a:latin typeface="Arial" pitchFamily="34" charset="0"/>
                    <a:cs typeface="Arial" pitchFamily="34" charset="0"/>
                  </a:rPr>
                  <a:t>trojúhelník ABC, jestliže strana</a:t>
                </a:r>
                <a:br>
                  <a:rPr lang="cs-CZ" sz="2800" dirty="0">
                    <a:latin typeface="Arial" pitchFamily="34" charset="0"/>
                    <a:cs typeface="Arial" pitchFamily="34" charset="0"/>
                  </a:rPr>
                </a:br>
                <a:r>
                  <a:rPr lang="cs-CZ" sz="2800" dirty="0">
                    <a:latin typeface="Arial" pitchFamily="34" charset="0"/>
                    <a:cs typeface="Arial" pitchFamily="34" charset="0"/>
                  </a:rPr>
                  <a:t>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dirty="0">
                            <a:latin typeface="Arial" pitchFamily="34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dirty="0">
                            <a:latin typeface="Arial" pitchFamily="34" charset="0"/>
                            <a:cs typeface="Arial" pitchFamily="34" charset="0"/>
                          </a:rPr>
                          <m:t>𝐴𝐵</m:t>
                        </m:r>
                      </m:e>
                    </m:d>
                    <m:r>
                      <a:rPr lang="cs-CZ" sz="2800" b="0" dirty="0">
                        <a:latin typeface="Arial" pitchFamily="34" charset="0"/>
                        <a:cs typeface="Arial" pitchFamily="34" charset="0"/>
                      </a:rPr>
                      <m:t> =</m:t>
                    </m:r>
                    <m:r>
                      <a:rPr lang="cs-CZ" sz="2800" b="0" i="1" dirty="0" smtClean="0">
                        <a:latin typeface="Cambria Math"/>
                        <a:cs typeface="Arial" pitchFamily="34" charset="0"/>
                      </a:rPr>
                      <m:t>8</m:t>
                    </m:r>
                    <m:r>
                      <a:rPr lang="cs-CZ" sz="2800" b="0" dirty="0">
                        <a:latin typeface="Arial" pitchFamily="34" charset="0"/>
                        <a:cs typeface="Arial" pitchFamily="34" charset="0"/>
                      </a:rPr>
                      <m:t> </m:t>
                    </m:r>
                    <m:r>
                      <a:rPr lang="cs-CZ" sz="2800" b="0" i="1" dirty="0">
                        <a:latin typeface="Arial" pitchFamily="34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>
                    <a:latin typeface="Arial" pitchFamily="34" charset="0"/>
                    <a:cs typeface="Arial" pitchFamily="34" charset="0"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dirty="0">
                            <a:latin typeface="Arial" pitchFamily="34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dirty="0" smtClean="0">
                            <a:latin typeface="Cambria Math"/>
                            <a:cs typeface="Arial" pitchFamily="34" charset="0"/>
                          </a:rPr>
                          <m:t>𝐵</m:t>
                        </m:r>
                        <m:r>
                          <a:rPr lang="cs-CZ" sz="2800" b="0" i="1" dirty="0">
                            <a:latin typeface="Arial" pitchFamily="34" charset="0"/>
                            <a:cs typeface="Arial" pitchFamily="34" charset="0"/>
                          </a:rPr>
                          <m:t>𝐶</m:t>
                        </m:r>
                      </m:e>
                    </m:d>
                    <m:r>
                      <a:rPr lang="cs-CZ" sz="2800" b="0" dirty="0">
                        <a:latin typeface="Arial" pitchFamily="34" charset="0"/>
                        <a:cs typeface="Arial" pitchFamily="34" charset="0"/>
                      </a:rPr>
                      <m:t> =</m:t>
                    </m:r>
                    <m:r>
                      <a:rPr lang="cs-CZ" sz="2800" b="0" i="1" dirty="0" smtClean="0">
                        <a:latin typeface="Cambria Math"/>
                        <a:cs typeface="Arial" pitchFamily="34" charset="0"/>
                      </a:rPr>
                      <m:t>6</m:t>
                    </m:r>
                    <m:r>
                      <a:rPr lang="cs-CZ" sz="2800" b="0" dirty="0">
                        <a:latin typeface="Arial" pitchFamily="34" charset="0"/>
                        <a:cs typeface="Arial" pitchFamily="34" charset="0"/>
                      </a:rPr>
                      <m:t> </m:t>
                    </m:r>
                    <m:r>
                      <a:rPr lang="cs-CZ" sz="2800" b="0" i="1" dirty="0">
                        <a:latin typeface="Arial" pitchFamily="34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>
                    <a:latin typeface="Arial" pitchFamily="34" charset="0"/>
                    <a:cs typeface="Arial" pitchFamily="34" charset="0"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dirty="0">
                            <a:latin typeface="Arial" pitchFamily="34" charset="0"/>
                            <a:cs typeface="Arial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800" dirty="0">
                                <a:latin typeface="Arial" pitchFamily="34" charset="0"/>
                                <a:cs typeface="Arial" pitchFamily="34" charset="0"/>
                              </a:rPr>
                            </m:ctrlPr>
                          </m:sSubPr>
                          <m:e>
                            <m:r>
                              <a:rPr lang="cs-CZ" sz="2800" b="0" i="1" dirty="0">
                                <a:latin typeface="Arial" pitchFamily="34" charset="0"/>
                                <a:cs typeface="Arial" pitchFamily="34" charset="0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800" b="0" i="1" dirty="0" smtClean="0">
                                <a:latin typeface="Cambria Math"/>
                                <a:cs typeface="Arial" pitchFamily="34" charset="0"/>
                              </a:rPr>
                              <m:t>𝑎</m:t>
                            </m:r>
                          </m:sub>
                        </m:sSub>
                        <m:sSub>
                          <m:sSubPr>
                            <m:ctrlPr>
                              <a:rPr lang="cs-CZ" sz="2800" dirty="0">
                                <a:latin typeface="Arial" pitchFamily="34" charset="0"/>
                                <a:cs typeface="Arial" pitchFamily="34" charset="0"/>
                              </a:rPr>
                            </m:ctrlPr>
                          </m:sSubPr>
                          <m:e>
                            <m:r>
                              <a:rPr lang="cs-CZ" sz="2800" b="0" i="1" dirty="0">
                                <a:latin typeface="Arial" pitchFamily="34" charset="0"/>
                                <a:cs typeface="Arial" pitchFamily="34" charset="0"/>
                              </a:rPr>
                              <m:t>𝑆</m:t>
                            </m:r>
                          </m:e>
                          <m:sub>
                            <m:r>
                              <a:rPr lang="cs-CZ" sz="2800" b="0" i="1" dirty="0">
                                <a:latin typeface="Arial" pitchFamily="34" charset="0"/>
                                <a:cs typeface="Arial" pitchFamily="34" charset="0"/>
                              </a:rPr>
                              <m:t>𝑐</m:t>
                            </m:r>
                          </m:sub>
                        </m:sSub>
                      </m:e>
                    </m:d>
                    <m:r>
                      <a:rPr lang="cs-CZ" sz="2800" b="0" dirty="0">
                        <a:latin typeface="Arial" pitchFamily="34" charset="0"/>
                        <a:cs typeface="Arial" pitchFamily="34" charset="0"/>
                      </a:rPr>
                      <m:t> =</m:t>
                    </m:r>
                    <m:r>
                      <a:rPr lang="cs-CZ" sz="2800" b="0" i="1" dirty="0" smtClean="0">
                        <a:latin typeface="Cambria Math"/>
                        <a:cs typeface="Arial" pitchFamily="34" charset="0"/>
                      </a:rPr>
                      <m:t>4,5</m:t>
                    </m:r>
                    <m:r>
                      <a:rPr lang="cs-CZ" sz="2800" b="0" dirty="0">
                        <a:latin typeface="Arial" pitchFamily="34" charset="0"/>
                        <a:cs typeface="Arial" pitchFamily="34" charset="0"/>
                      </a:rPr>
                      <m:t> </m:t>
                    </m:r>
                    <m:r>
                      <a:rPr lang="cs-CZ" sz="2800" b="0" i="1" dirty="0">
                        <a:latin typeface="Arial" pitchFamily="34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>
                    <a:latin typeface="Arial" pitchFamily="34" charset="0"/>
                    <a:cs typeface="Arial" pitchFamily="34" charset="0"/>
                  </a:rPr>
                  <a:t>. </a:t>
                </a: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980" y="4892291"/>
                <a:ext cx="8318012" cy="954107"/>
              </a:xfrm>
              <a:prstGeom prst="rect">
                <a:avLst/>
              </a:prstGeom>
              <a:blipFill rotWithShape="1">
                <a:blip r:embed="rId2"/>
                <a:stretch>
                  <a:fillRect l="-1540" t="-6410" b="-173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Zaoblený obdélník 35"/>
          <p:cNvSpPr/>
          <p:nvPr/>
        </p:nvSpPr>
        <p:spPr>
          <a:xfrm>
            <a:off x="179511" y="2879938"/>
            <a:ext cx="8694728" cy="1129794"/>
          </a:xfrm>
          <a:prstGeom prst="roundRect">
            <a:avLst>
              <a:gd name="adj" fmla="val 3035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79511" y="2951946"/>
            <a:ext cx="8682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2)</a:t>
            </a:r>
            <a:r>
              <a:rPr lang="en-US" sz="2800" b="1" dirty="0" smtClean="0"/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Délky stran trojúhelníku ABC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mají velikost </a:t>
            </a:r>
            <a:br>
              <a:rPr lang="cs-CZ" sz="2800" dirty="0"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latin typeface="Arial" pitchFamily="34" charset="0"/>
                <a:cs typeface="Arial" pitchFamily="34" charset="0"/>
              </a:rPr>
              <a:t>     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21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cm,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24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cm,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27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cm. Vypočítejte 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třední příčky.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Zaoblený obdélník 38"/>
          <p:cNvSpPr/>
          <p:nvPr/>
        </p:nvSpPr>
        <p:spPr>
          <a:xfrm>
            <a:off x="209848" y="2267870"/>
            <a:ext cx="8746679" cy="612068"/>
          </a:xfrm>
          <a:prstGeom prst="roundRect">
            <a:avLst>
              <a:gd name="adj" fmla="val 303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Řešení: 14 cm + 12 cm + 16,4 cm = 42,4 cm</a:t>
            </a:r>
            <a:endParaRPr lang="cs-CZ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Zaoblený obdélník 39"/>
          <p:cNvSpPr/>
          <p:nvPr/>
        </p:nvSpPr>
        <p:spPr>
          <a:xfrm>
            <a:off x="209848" y="4056336"/>
            <a:ext cx="8746679" cy="612068"/>
          </a:xfrm>
          <a:prstGeom prst="roundRect">
            <a:avLst>
              <a:gd name="adj" fmla="val 303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Řešení: 10,5 cm;12 cm;13,5 cm</a:t>
            </a:r>
            <a:endParaRPr lang="cs-CZ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8" name="Picture 2" descr="C:\Users\spravce\AppData\Local\Microsoft\Windows\Temporary Internet Files\Content.IE5\0BASIBLT\MC900440424[8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954" y="4462862"/>
            <a:ext cx="1678028" cy="138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755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37" grpId="0"/>
      <p:bldP spid="39" grpId="0" animBg="1"/>
      <p:bldP spid="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Matematické hry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795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1" y="1228110"/>
            <a:ext cx="88141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KOPECKÝ, Milan; LIŠKOVÁ, Hana a kol. Matematika 6.Liberec: </a:t>
            </a:r>
            <a:r>
              <a:rPr lang="cs-CZ" sz="1100" dirty="0" err="1"/>
              <a:t>Prodos</a:t>
            </a:r>
            <a:r>
              <a:rPr lang="cs-CZ" sz="1100" dirty="0"/>
              <a:t>, 1998, ISBN 80-85806-98-3.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MIKULČÁK, Jiří; KABELE, Jiří a kol. Matematika pro 6. ročník.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</a:t>
            </a:r>
            <a:r>
              <a:rPr lang="cs-CZ" sz="1100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/>
              <a:t>Galerie </a:t>
            </a:r>
            <a:r>
              <a:rPr lang="cs-CZ" sz="1100" dirty="0"/>
              <a:t>klipart MS Office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Vlastní tvorba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1471</TotalTime>
  <Words>914</Words>
  <Application>Microsoft Office PowerPoint</Application>
  <PresentationFormat>Předvádění na obrazovce (4:3)</PresentationFormat>
  <Paragraphs>159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215</cp:revision>
  <dcterms:created xsi:type="dcterms:W3CDTF">2012-04-23T18:25:05Z</dcterms:created>
  <dcterms:modified xsi:type="dcterms:W3CDTF">2013-07-19T11:14:04Z</dcterms:modified>
</cp:coreProperties>
</file>