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2" r:id="rId2"/>
    <p:sldId id="269" r:id="rId3"/>
    <p:sldId id="282" r:id="rId4"/>
    <p:sldId id="283" r:id="rId5"/>
    <p:sldId id="284" r:id="rId6"/>
    <p:sldId id="285" r:id="rId7"/>
    <p:sldId id="287" r:id="rId8"/>
    <p:sldId id="299" r:id="rId9"/>
    <p:sldId id="300" r:id="rId10"/>
    <p:sldId id="289" r:id="rId11"/>
    <p:sldId id="298" r:id="rId12"/>
    <p:sldId id="290" r:id="rId13"/>
    <p:sldId id="296" r:id="rId14"/>
    <p:sldId id="292" r:id="rId15"/>
    <p:sldId id="297" r:id="rId16"/>
    <p:sldId id="293" r:id="rId17"/>
    <p:sldId id="301" r:id="rId18"/>
    <p:sldId id="294" r:id="rId19"/>
    <p:sldId id="303" r:id="rId20"/>
    <p:sldId id="26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C0E5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45" autoAdjust="0"/>
    <p:restoredTop sz="94660"/>
  </p:normalViewPr>
  <p:slideViewPr>
    <p:cSldViewPr>
      <p:cViewPr>
        <p:scale>
          <a:sx n="60" d="100"/>
          <a:sy n="60" d="100"/>
        </p:scale>
        <p:origin x="-1387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487CA8-1B3B-41A7-9DED-4159FF2D0A53}" type="doc">
      <dgm:prSet loTypeId="urn:microsoft.com/office/officeart/2005/8/layout/orgChart1" loCatId="hierarchy" qsTypeId="urn:microsoft.com/office/officeart/2005/8/quickstyle/3d2" qsCatId="3D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C1DBFCB9-9E4F-4C41-8914-ECD827350B72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cs-CZ" sz="2800" b="1" dirty="0" smtClean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rPr>
            <a:t>Trojúhelník</a:t>
          </a:r>
          <a:endParaRPr lang="cs-CZ" sz="2800" dirty="0"/>
        </a:p>
      </dgm:t>
    </dgm:pt>
    <dgm:pt modelId="{1048A4B1-1D05-4F14-9692-C81D631CA121}" type="parTrans" cxnId="{1E36D1C2-FD03-4893-A8A3-9686EBAD8860}">
      <dgm:prSet/>
      <dgm:spPr/>
      <dgm:t>
        <a:bodyPr/>
        <a:lstStyle/>
        <a:p>
          <a:endParaRPr lang="cs-CZ"/>
        </a:p>
      </dgm:t>
    </dgm:pt>
    <dgm:pt modelId="{F6C2BAAE-9C0D-4198-80CC-0AB509772E9E}" type="sibTrans" cxnId="{1E36D1C2-FD03-4893-A8A3-9686EBAD8860}">
      <dgm:prSet/>
      <dgm:spPr/>
      <dgm:t>
        <a:bodyPr/>
        <a:lstStyle/>
        <a:p>
          <a:endParaRPr lang="cs-CZ"/>
        </a:p>
      </dgm:t>
    </dgm:pt>
    <dgm:pt modelId="{09639E7A-BFF4-4043-9576-647817CEC6B7}">
      <dgm:prSet phldrT="[Text]" custT="1"/>
      <dgm:spPr/>
      <dgm:t>
        <a:bodyPr/>
        <a:lstStyle/>
        <a:p>
          <a:r>
            <a:rPr lang="cs-CZ" sz="2800" b="1" dirty="0" smtClean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rPr>
            <a:t>Ostroúhlý</a:t>
          </a:r>
          <a:endParaRPr lang="cs-CZ" sz="2800" dirty="0"/>
        </a:p>
      </dgm:t>
    </dgm:pt>
    <dgm:pt modelId="{23CAFE5D-2A78-4974-A569-10F5EFC3C914}" type="parTrans" cxnId="{B59CC127-8428-4F02-A944-F81DB568DD74}">
      <dgm:prSet/>
      <dgm:spPr/>
      <dgm:t>
        <a:bodyPr/>
        <a:lstStyle/>
        <a:p>
          <a:endParaRPr lang="cs-CZ"/>
        </a:p>
      </dgm:t>
    </dgm:pt>
    <dgm:pt modelId="{7463E692-D52C-4002-90F6-AF3BEBDDE383}" type="sibTrans" cxnId="{B59CC127-8428-4F02-A944-F81DB568DD74}">
      <dgm:prSet/>
      <dgm:spPr/>
      <dgm:t>
        <a:bodyPr/>
        <a:lstStyle/>
        <a:p>
          <a:endParaRPr lang="cs-CZ"/>
        </a:p>
      </dgm:t>
    </dgm:pt>
    <dgm:pt modelId="{CA8DD9CF-5218-4364-9A08-85834E96B701}">
      <dgm:prSet phldrT="[Text]" custT="1"/>
      <dgm:spPr/>
      <dgm:t>
        <a:bodyPr/>
        <a:lstStyle/>
        <a:p>
          <a:r>
            <a:rPr lang="cs-CZ" sz="2800" b="1" dirty="0" smtClean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rPr>
            <a:t>Pravoúhlý</a:t>
          </a:r>
          <a:endParaRPr lang="cs-CZ" sz="2800" dirty="0"/>
        </a:p>
      </dgm:t>
    </dgm:pt>
    <dgm:pt modelId="{6E59D18E-BDEB-4C90-9B0E-81AF3F1F1236}" type="parTrans" cxnId="{D3CDD6F9-D386-4415-9CB9-CE3212453A4D}">
      <dgm:prSet/>
      <dgm:spPr/>
      <dgm:t>
        <a:bodyPr/>
        <a:lstStyle/>
        <a:p>
          <a:endParaRPr lang="cs-CZ"/>
        </a:p>
      </dgm:t>
    </dgm:pt>
    <dgm:pt modelId="{3E15BECA-E8E2-4B5E-AFDE-121F7837B380}" type="sibTrans" cxnId="{D3CDD6F9-D386-4415-9CB9-CE3212453A4D}">
      <dgm:prSet/>
      <dgm:spPr/>
      <dgm:t>
        <a:bodyPr/>
        <a:lstStyle/>
        <a:p>
          <a:endParaRPr lang="cs-CZ"/>
        </a:p>
      </dgm:t>
    </dgm:pt>
    <dgm:pt modelId="{633AC599-1066-426A-BB56-89D5C394F23C}">
      <dgm:prSet phldrT="[Text]" custT="1"/>
      <dgm:spPr/>
      <dgm:t>
        <a:bodyPr/>
        <a:lstStyle/>
        <a:p>
          <a:r>
            <a:rPr lang="cs-CZ" sz="2800" b="1" dirty="0" smtClean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rPr>
            <a:t>Tupoúhlý</a:t>
          </a:r>
          <a:endParaRPr lang="cs-CZ" sz="2800" dirty="0"/>
        </a:p>
      </dgm:t>
    </dgm:pt>
    <dgm:pt modelId="{F8B43F4F-B47A-467E-AF75-28816BD84A93}" type="parTrans" cxnId="{5599456B-C408-4B82-AA69-30AA33407173}">
      <dgm:prSet/>
      <dgm:spPr/>
      <dgm:t>
        <a:bodyPr/>
        <a:lstStyle/>
        <a:p>
          <a:endParaRPr lang="cs-CZ"/>
        </a:p>
      </dgm:t>
    </dgm:pt>
    <dgm:pt modelId="{16AEEFA6-8AB4-452B-A760-F6108C0775FC}" type="sibTrans" cxnId="{5599456B-C408-4B82-AA69-30AA33407173}">
      <dgm:prSet/>
      <dgm:spPr/>
      <dgm:t>
        <a:bodyPr/>
        <a:lstStyle/>
        <a:p>
          <a:endParaRPr lang="cs-CZ"/>
        </a:p>
      </dgm:t>
    </dgm:pt>
    <dgm:pt modelId="{FD614ACD-4763-424B-8EBC-83E699DFAD97}" type="pres">
      <dgm:prSet presAssocID="{52487CA8-1B3B-41A7-9DED-4159FF2D0A5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C4D7456-5419-4E63-B34E-BD13E9CB4117}" type="pres">
      <dgm:prSet presAssocID="{C1DBFCB9-9E4F-4C41-8914-ECD827350B72}" presName="hierRoot1" presStyleCnt="0">
        <dgm:presLayoutVars>
          <dgm:hierBranch val="init"/>
        </dgm:presLayoutVars>
      </dgm:prSet>
      <dgm:spPr/>
    </dgm:pt>
    <dgm:pt modelId="{424EE38C-0C31-4DA5-A7D3-290144D5B076}" type="pres">
      <dgm:prSet presAssocID="{C1DBFCB9-9E4F-4C41-8914-ECD827350B72}" presName="rootComposite1" presStyleCnt="0"/>
      <dgm:spPr/>
    </dgm:pt>
    <dgm:pt modelId="{63BAF7D3-1648-47B6-8DBE-6768ED1BB51B}" type="pres">
      <dgm:prSet presAssocID="{C1DBFCB9-9E4F-4C41-8914-ECD827350B72}" presName="rootText1" presStyleLbl="node0" presStyleIdx="0" presStyleCnt="1" custScaleX="153216" custScaleY="693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B5E466B-DBD0-4366-91CF-FE7970C437FF}" type="pres">
      <dgm:prSet presAssocID="{C1DBFCB9-9E4F-4C41-8914-ECD827350B72}" presName="rootConnector1" presStyleLbl="node1" presStyleIdx="0" presStyleCnt="0"/>
      <dgm:spPr/>
      <dgm:t>
        <a:bodyPr/>
        <a:lstStyle/>
        <a:p>
          <a:endParaRPr lang="cs-CZ"/>
        </a:p>
      </dgm:t>
    </dgm:pt>
    <dgm:pt modelId="{723D79A9-82C8-4224-AE1E-3165821E9857}" type="pres">
      <dgm:prSet presAssocID="{C1DBFCB9-9E4F-4C41-8914-ECD827350B72}" presName="hierChild2" presStyleCnt="0"/>
      <dgm:spPr/>
    </dgm:pt>
    <dgm:pt modelId="{4876E61A-8D1C-43C0-B860-5A2314FFCE95}" type="pres">
      <dgm:prSet presAssocID="{23CAFE5D-2A78-4974-A569-10F5EFC3C914}" presName="Name37" presStyleLbl="parChTrans1D2" presStyleIdx="0" presStyleCnt="3"/>
      <dgm:spPr/>
      <dgm:t>
        <a:bodyPr/>
        <a:lstStyle/>
        <a:p>
          <a:endParaRPr lang="cs-CZ"/>
        </a:p>
      </dgm:t>
    </dgm:pt>
    <dgm:pt modelId="{899B6EC8-6273-4237-B1CD-4013C9F2407D}" type="pres">
      <dgm:prSet presAssocID="{09639E7A-BFF4-4043-9576-647817CEC6B7}" presName="hierRoot2" presStyleCnt="0">
        <dgm:presLayoutVars>
          <dgm:hierBranch val="init"/>
        </dgm:presLayoutVars>
      </dgm:prSet>
      <dgm:spPr/>
    </dgm:pt>
    <dgm:pt modelId="{B79D5054-1D3E-47DC-A9AB-240CB9A7B75D}" type="pres">
      <dgm:prSet presAssocID="{09639E7A-BFF4-4043-9576-647817CEC6B7}" presName="rootComposite" presStyleCnt="0"/>
      <dgm:spPr/>
    </dgm:pt>
    <dgm:pt modelId="{1054E09F-F3C1-4405-A0E3-BDE362CD750C}" type="pres">
      <dgm:prSet presAssocID="{09639E7A-BFF4-4043-9576-647817CEC6B7}" presName="rootText" presStyleLbl="node2" presStyleIdx="0" presStyleCnt="3" custScaleX="135082" custScaleY="844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CE81B88-33DA-45E5-9273-6CA3056D0714}" type="pres">
      <dgm:prSet presAssocID="{09639E7A-BFF4-4043-9576-647817CEC6B7}" presName="rootConnector" presStyleLbl="node2" presStyleIdx="0" presStyleCnt="3"/>
      <dgm:spPr/>
      <dgm:t>
        <a:bodyPr/>
        <a:lstStyle/>
        <a:p>
          <a:endParaRPr lang="cs-CZ"/>
        </a:p>
      </dgm:t>
    </dgm:pt>
    <dgm:pt modelId="{C9C804BC-4695-426D-A6BD-D9D4F48E13EB}" type="pres">
      <dgm:prSet presAssocID="{09639E7A-BFF4-4043-9576-647817CEC6B7}" presName="hierChild4" presStyleCnt="0"/>
      <dgm:spPr/>
    </dgm:pt>
    <dgm:pt modelId="{E77FFB97-8F36-4722-9C20-F291B84645E8}" type="pres">
      <dgm:prSet presAssocID="{09639E7A-BFF4-4043-9576-647817CEC6B7}" presName="hierChild5" presStyleCnt="0"/>
      <dgm:spPr/>
    </dgm:pt>
    <dgm:pt modelId="{A0F4C48A-61AB-4013-8A22-06DD4D6763D9}" type="pres">
      <dgm:prSet presAssocID="{6E59D18E-BDEB-4C90-9B0E-81AF3F1F1236}" presName="Name37" presStyleLbl="parChTrans1D2" presStyleIdx="1" presStyleCnt="3"/>
      <dgm:spPr/>
      <dgm:t>
        <a:bodyPr/>
        <a:lstStyle/>
        <a:p>
          <a:endParaRPr lang="cs-CZ"/>
        </a:p>
      </dgm:t>
    </dgm:pt>
    <dgm:pt modelId="{DFA6520A-A9AE-425B-AA81-24EBA22E845A}" type="pres">
      <dgm:prSet presAssocID="{CA8DD9CF-5218-4364-9A08-85834E96B701}" presName="hierRoot2" presStyleCnt="0">
        <dgm:presLayoutVars>
          <dgm:hierBranch val="init"/>
        </dgm:presLayoutVars>
      </dgm:prSet>
      <dgm:spPr/>
    </dgm:pt>
    <dgm:pt modelId="{199B44F0-28F1-4331-A4CA-A91386A739F6}" type="pres">
      <dgm:prSet presAssocID="{CA8DD9CF-5218-4364-9A08-85834E96B701}" presName="rootComposite" presStyleCnt="0"/>
      <dgm:spPr/>
    </dgm:pt>
    <dgm:pt modelId="{926FDD9F-5C61-4BDC-BA48-A3FE6775458B}" type="pres">
      <dgm:prSet presAssocID="{CA8DD9CF-5218-4364-9A08-85834E96B701}" presName="rootText" presStyleLbl="node2" presStyleIdx="1" presStyleCnt="3" custScaleX="144509" custScaleY="8665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095D6FD-B5F2-40B7-9F6C-F44D80C71815}" type="pres">
      <dgm:prSet presAssocID="{CA8DD9CF-5218-4364-9A08-85834E96B701}" presName="rootConnector" presStyleLbl="node2" presStyleIdx="1" presStyleCnt="3"/>
      <dgm:spPr/>
      <dgm:t>
        <a:bodyPr/>
        <a:lstStyle/>
        <a:p>
          <a:endParaRPr lang="cs-CZ"/>
        </a:p>
      </dgm:t>
    </dgm:pt>
    <dgm:pt modelId="{18223A88-20C3-40EA-91F3-26A09F82F451}" type="pres">
      <dgm:prSet presAssocID="{CA8DD9CF-5218-4364-9A08-85834E96B701}" presName="hierChild4" presStyleCnt="0"/>
      <dgm:spPr/>
    </dgm:pt>
    <dgm:pt modelId="{2AA8DC13-C288-456E-A8A5-979BABBA7FE4}" type="pres">
      <dgm:prSet presAssocID="{CA8DD9CF-5218-4364-9A08-85834E96B701}" presName="hierChild5" presStyleCnt="0"/>
      <dgm:spPr/>
    </dgm:pt>
    <dgm:pt modelId="{6B4FE47F-C9A8-4664-8952-BD51556B2854}" type="pres">
      <dgm:prSet presAssocID="{F8B43F4F-B47A-467E-AF75-28816BD84A93}" presName="Name37" presStyleLbl="parChTrans1D2" presStyleIdx="2" presStyleCnt="3"/>
      <dgm:spPr/>
      <dgm:t>
        <a:bodyPr/>
        <a:lstStyle/>
        <a:p>
          <a:endParaRPr lang="cs-CZ"/>
        </a:p>
      </dgm:t>
    </dgm:pt>
    <dgm:pt modelId="{46A69A87-ADD3-44B1-9D65-A96486C30B25}" type="pres">
      <dgm:prSet presAssocID="{633AC599-1066-426A-BB56-89D5C394F23C}" presName="hierRoot2" presStyleCnt="0">
        <dgm:presLayoutVars>
          <dgm:hierBranch val="init"/>
        </dgm:presLayoutVars>
      </dgm:prSet>
      <dgm:spPr/>
    </dgm:pt>
    <dgm:pt modelId="{D4201E2E-7865-4C5D-BCF9-775D252A34D3}" type="pres">
      <dgm:prSet presAssocID="{633AC599-1066-426A-BB56-89D5C394F23C}" presName="rootComposite" presStyleCnt="0"/>
      <dgm:spPr/>
    </dgm:pt>
    <dgm:pt modelId="{F3F2286E-74B5-41D9-86D3-01850E86E35B}" type="pres">
      <dgm:prSet presAssocID="{633AC599-1066-426A-BB56-89D5C394F23C}" presName="rootText" presStyleLbl="node2" presStyleIdx="2" presStyleCnt="3" custAng="0" custScaleX="133552" custScaleY="8665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BDC00A1-2987-451C-B1BE-2DD5A6AC42B9}" type="pres">
      <dgm:prSet presAssocID="{633AC599-1066-426A-BB56-89D5C394F23C}" presName="rootConnector" presStyleLbl="node2" presStyleIdx="2" presStyleCnt="3"/>
      <dgm:spPr/>
      <dgm:t>
        <a:bodyPr/>
        <a:lstStyle/>
        <a:p>
          <a:endParaRPr lang="cs-CZ"/>
        </a:p>
      </dgm:t>
    </dgm:pt>
    <dgm:pt modelId="{88D601D0-2415-4396-910C-465BFB04399D}" type="pres">
      <dgm:prSet presAssocID="{633AC599-1066-426A-BB56-89D5C394F23C}" presName="hierChild4" presStyleCnt="0"/>
      <dgm:spPr/>
    </dgm:pt>
    <dgm:pt modelId="{116EE029-190C-4B80-BB80-01696F78BE63}" type="pres">
      <dgm:prSet presAssocID="{633AC599-1066-426A-BB56-89D5C394F23C}" presName="hierChild5" presStyleCnt="0"/>
      <dgm:spPr/>
    </dgm:pt>
    <dgm:pt modelId="{73192491-6973-46FC-90DC-5F16CF5CBBAE}" type="pres">
      <dgm:prSet presAssocID="{C1DBFCB9-9E4F-4C41-8914-ECD827350B72}" presName="hierChild3" presStyleCnt="0"/>
      <dgm:spPr/>
    </dgm:pt>
  </dgm:ptLst>
  <dgm:cxnLst>
    <dgm:cxn modelId="{BEF8604C-EDDD-4E91-908C-5F508109ACA6}" type="presOf" srcId="{09639E7A-BFF4-4043-9576-647817CEC6B7}" destId="{1054E09F-F3C1-4405-A0E3-BDE362CD750C}" srcOrd="0" destOrd="0" presId="urn:microsoft.com/office/officeart/2005/8/layout/orgChart1"/>
    <dgm:cxn modelId="{1E36D1C2-FD03-4893-A8A3-9686EBAD8860}" srcId="{52487CA8-1B3B-41A7-9DED-4159FF2D0A53}" destId="{C1DBFCB9-9E4F-4C41-8914-ECD827350B72}" srcOrd="0" destOrd="0" parTransId="{1048A4B1-1D05-4F14-9692-C81D631CA121}" sibTransId="{F6C2BAAE-9C0D-4198-80CC-0AB509772E9E}"/>
    <dgm:cxn modelId="{AF1DE0EE-5EAC-4A2D-B721-D3B26BC31C3B}" type="presOf" srcId="{23CAFE5D-2A78-4974-A569-10F5EFC3C914}" destId="{4876E61A-8D1C-43C0-B860-5A2314FFCE95}" srcOrd="0" destOrd="0" presId="urn:microsoft.com/office/officeart/2005/8/layout/orgChart1"/>
    <dgm:cxn modelId="{55011EBC-2A99-4D01-8323-A79CB694B115}" type="presOf" srcId="{633AC599-1066-426A-BB56-89D5C394F23C}" destId="{4BDC00A1-2987-451C-B1BE-2DD5A6AC42B9}" srcOrd="1" destOrd="0" presId="urn:microsoft.com/office/officeart/2005/8/layout/orgChart1"/>
    <dgm:cxn modelId="{1FCE6198-8552-49FD-8F9A-DF7932D13023}" type="presOf" srcId="{F8B43F4F-B47A-467E-AF75-28816BD84A93}" destId="{6B4FE47F-C9A8-4664-8952-BD51556B2854}" srcOrd="0" destOrd="0" presId="urn:microsoft.com/office/officeart/2005/8/layout/orgChart1"/>
    <dgm:cxn modelId="{1E8628BD-7E2E-467D-9654-DC25B8795815}" type="presOf" srcId="{09639E7A-BFF4-4043-9576-647817CEC6B7}" destId="{3CE81B88-33DA-45E5-9273-6CA3056D0714}" srcOrd="1" destOrd="0" presId="urn:microsoft.com/office/officeart/2005/8/layout/orgChart1"/>
    <dgm:cxn modelId="{96BA3C00-1A81-42D7-87FC-6626E8FAA3B8}" type="presOf" srcId="{C1DBFCB9-9E4F-4C41-8914-ECD827350B72}" destId="{AB5E466B-DBD0-4366-91CF-FE7970C437FF}" srcOrd="1" destOrd="0" presId="urn:microsoft.com/office/officeart/2005/8/layout/orgChart1"/>
    <dgm:cxn modelId="{6C2597B8-577E-431D-88A8-6B57E30B9243}" type="presOf" srcId="{52487CA8-1B3B-41A7-9DED-4159FF2D0A53}" destId="{FD614ACD-4763-424B-8EBC-83E699DFAD97}" srcOrd="0" destOrd="0" presId="urn:microsoft.com/office/officeart/2005/8/layout/orgChart1"/>
    <dgm:cxn modelId="{B34CA5EE-3985-4FC8-83F3-BDBB4F771F44}" type="presOf" srcId="{CA8DD9CF-5218-4364-9A08-85834E96B701}" destId="{8095D6FD-B5F2-40B7-9F6C-F44D80C71815}" srcOrd="1" destOrd="0" presId="urn:microsoft.com/office/officeart/2005/8/layout/orgChart1"/>
    <dgm:cxn modelId="{E1E945D9-4DA6-44E5-ABF0-9E965F8F8BAE}" type="presOf" srcId="{6E59D18E-BDEB-4C90-9B0E-81AF3F1F1236}" destId="{A0F4C48A-61AB-4013-8A22-06DD4D6763D9}" srcOrd="0" destOrd="0" presId="urn:microsoft.com/office/officeart/2005/8/layout/orgChart1"/>
    <dgm:cxn modelId="{D3CDD6F9-D386-4415-9CB9-CE3212453A4D}" srcId="{C1DBFCB9-9E4F-4C41-8914-ECD827350B72}" destId="{CA8DD9CF-5218-4364-9A08-85834E96B701}" srcOrd="1" destOrd="0" parTransId="{6E59D18E-BDEB-4C90-9B0E-81AF3F1F1236}" sibTransId="{3E15BECA-E8E2-4B5E-AFDE-121F7837B380}"/>
    <dgm:cxn modelId="{5599456B-C408-4B82-AA69-30AA33407173}" srcId="{C1DBFCB9-9E4F-4C41-8914-ECD827350B72}" destId="{633AC599-1066-426A-BB56-89D5C394F23C}" srcOrd="2" destOrd="0" parTransId="{F8B43F4F-B47A-467E-AF75-28816BD84A93}" sibTransId="{16AEEFA6-8AB4-452B-A760-F6108C0775FC}"/>
    <dgm:cxn modelId="{7A84155A-C613-4BA1-BD02-D62189653E5B}" type="presOf" srcId="{633AC599-1066-426A-BB56-89D5C394F23C}" destId="{F3F2286E-74B5-41D9-86D3-01850E86E35B}" srcOrd="0" destOrd="0" presId="urn:microsoft.com/office/officeart/2005/8/layout/orgChart1"/>
    <dgm:cxn modelId="{FD8D0D37-61D2-4B8B-9E1E-7038E88DFE22}" type="presOf" srcId="{C1DBFCB9-9E4F-4C41-8914-ECD827350B72}" destId="{63BAF7D3-1648-47B6-8DBE-6768ED1BB51B}" srcOrd="0" destOrd="0" presId="urn:microsoft.com/office/officeart/2005/8/layout/orgChart1"/>
    <dgm:cxn modelId="{8644B6FB-4052-4F08-93DB-855459FA1371}" type="presOf" srcId="{CA8DD9CF-5218-4364-9A08-85834E96B701}" destId="{926FDD9F-5C61-4BDC-BA48-A3FE6775458B}" srcOrd="0" destOrd="0" presId="urn:microsoft.com/office/officeart/2005/8/layout/orgChart1"/>
    <dgm:cxn modelId="{B59CC127-8428-4F02-A944-F81DB568DD74}" srcId="{C1DBFCB9-9E4F-4C41-8914-ECD827350B72}" destId="{09639E7A-BFF4-4043-9576-647817CEC6B7}" srcOrd="0" destOrd="0" parTransId="{23CAFE5D-2A78-4974-A569-10F5EFC3C914}" sibTransId="{7463E692-D52C-4002-90F6-AF3BEBDDE383}"/>
    <dgm:cxn modelId="{C2BE0807-EE01-469D-B590-4DE839FBDB5D}" type="presParOf" srcId="{FD614ACD-4763-424B-8EBC-83E699DFAD97}" destId="{6C4D7456-5419-4E63-B34E-BD13E9CB4117}" srcOrd="0" destOrd="0" presId="urn:microsoft.com/office/officeart/2005/8/layout/orgChart1"/>
    <dgm:cxn modelId="{AF0473DD-EE63-42A2-8533-7B3BF255ACEA}" type="presParOf" srcId="{6C4D7456-5419-4E63-B34E-BD13E9CB4117}" destId="{424EE38C-0C31-4DA5-A7D3-290144D5B076}" srcOrd="0" destOrd="0" presId="urn:microsoft.com/office/officeart/2005/8/layout/orgChart1"/>
    <dgm:cxn modelId="{41FB0A3D-85E9-4B87-8D37-86F951D980D1}" type="presParOf" srcId="{424EE38C-0C31-4DA5-A7D3-290144D5B076}" destId="{63BAF7D3-1648-47B6-8DBE-6768ED1BB51B}" srcOrd="0" destOrd="0" presId="urn:microsoft.com/office/officeart/2005/8/layout/orgChart1"/>
    <dgm:cxn modelId="{0657B5D5-9B9F-47DC-8BB2-1AF0307BCA82}" type="presParOf" srcId="{424EE38C-0C31-4DA5-A7D3-290144D5B076}" destId="{AB5E466B-DBD0-4366-91CF-FE7970C437FF}" srcOrd="1" destOrd="0" presId="urn:microsoft.com/office/officeart/2005/8/layout/orgChart1"/>
    <dgm:cxn modelId="{E5CBFA7C-9DF1-431D-8E90-5BE9768D0207}" type="presParOf" srcId="{6C4D7456-5419-4E63-B34E-BD13E9CB4117}" destId="{723D79A9-82C8-4224-AE1E-3165821E9857}" srcOrd="1" destOrd="0" presId="urn:microsoft.com/office/officeart/2005/8/layout/orgChart1"/>
    <dgm:cxn modelId="{96F3D7C0-7F15-4FD2-8452-0EBF42672310}" type="presParOf" srcId="{723D79A9-82C8-4224-AE1E-3165821E9857}" destId="{4876E61A-8D1C-43C0-B860-5A2314FFCE95}" srcOrd="0" destOrd="0" presId="urn:microsoft.com/office/officeart/2005/8/layout/orgChart1"/>
    <dgm:cxn modelId="{09C11803-7155-47E8-881F-0E20D76BB9A7}" type="presParOf" srcId="{723D79A9-82C8-4224-AE1E-3165821E9857}" destId="{899B6EC8-6273-4237-B1CD-4013C9F2407D}" srcOrd="1" destOrd="0" presId="urn:microsoft.com/office/officeart/2005/8/layout/orgChart1"/>
    <dgm:cxn modelId="{7AF73D0A-FB16-4805-9F0A-69E832776E31}" type="presParOf" srcId="{899B6EC8-6273-4237-B1CD-4013C9F2407D}" destId="{B79D5054-1D3E-47DC-A9AB-240CB9A7B75D}" srcOrd="0" destOrd="0" presId="urn:microsoft.com/office/officeart/2005/8/layout/orgChart1"/>
    <dgm:cxn modelId="{0831A265-0CA5-4EDE-8E23-2E673EF0E18C}" type="presParOf" srcId="{B79D5054-1D3E-47DC-A9AB-240CB9A7B75D}" destId="{1054E09F-F3C1-4405-A0E3-BDE362CD750C}" srcOrd="0" destOrd="0" presId="urn:microsoft.com/office/officeart/2005/8/layout/orgChart1"/>
    <dgm:cxn modelId="{90A9E3E0-9BB8-4E73-AB98-9F96BBCC8622}" type="presParOf" srcId="{B79D5054-1D3E-47DC-A9AB-240CB9A7B75D}" destId="{3CE81B88-33DA-45E5-9273-6CA3056D0714}" srcOrd="1" destOrd="0" presId="urn:microsoft.com/office/officeart/2005/8/layout/orgChart1"/>
    <dgm:cxn modelId="{533BCB38-CDDE-4E52-90C5-14F72C38365A}" type="presParOf" srcId="{899B6EC8-6273-4237-B1CD-4013C9F2407D}" destId="{C9C804BC-4695-426D-A6BD-D9D4F48E13EB}" srcOrd="1" destOrd="0" presId="urn:microsoft.com/office/officeart/2005/8/layout/orgChart1"/>
    <dgm:cxn modelId="{D817840A-9DFB-4907-96F8-D96FFBF4E3C7}" type="presParOf" srcId="{899B6EC8-6273-4237-B1CD-4013C9F2407D}" destId="{E77FFB97-8F36-4722-9C20-F291B84645E8}" srcOrd="2" destOrd="0" presId="urn:microsoft.com/office/officeart/2005/8/layout/orgChart1"/>
    <dgm:cxn modelId="{B1BEA4FD-19E1-4D18-8B94-E8E0C63379EA}" type="presParOf" srcId="{723D79A9-82C8-4224-AE1E-3165821E9857}" destId="{A0F4C48A-61AB-4013-8A22-06DD4D6763D9}" srcOrd="2" destOrd="0" presId="urn:microsoft.com/office/officeart/2005/8/layout/orgChart1"/>
    <dgm:cxn modelId="{4C6CD877-7004-4BF5-80AC-B74D1CF14D58}" type="presParOf" srcId="{723D79A9-82C8-4224-AE1E-3165821E9857}" destId="{DFA6520A-A9AE-425B-AA81-24EBA22E845A}" srcOrd="3" destOrd="0" presId="urn:microsoft.com/office/officeart/2005/8/layout/orgChart1"/>
    <dgm:cxn modelId="{A9206546-D1FD-404A-80C9-8FDFC4291599}" type="presParOf" srcId="{DFA6520A-A9AE-425B-AA81-24EBA22E845A}" destId="{199B44F0-28F1-4331-A4CA-A91386A739F6}" srcOrd="0" destOrd="0" presId="urn:microsoft.com/office/officeart/2005/8/layout/orgChart1"/>
    <dgm:cxn modelId="{E18ABAA6-4358-4B44-B16C-43BB219AC8F5}" type="presParOf" srcId="{199B44F0-28F1-4331-A4CA-A91386A739F6}" destId="{926FDD9F-5C61-4BDC-BA48-A3FE6775458B}" srcOrd="0" destOrd="0" presId="urn:microsoft.com/office/officeart/2005/8/layout/orgChart1"/>
    <dgm:cxn modelId="{A65B8EB7-6EB0-475E-8F14-07B8EA58A242}" type="presParOf" srcId="{199B44F0-28F1-4331-A4CA-A91386A739F6}" destId="{8095D6FD-B5F2-40B7-9F6C-F44D80C71815}" srcOrd="1" destOrd="0" presId="urn:microsoft.com/office/officeart/2005/8/layout/orgChart1"/>
    <dgm:cxn modelId="{3B063DF4-85A1-42C3-8151-B16AAA25A699}" type="presParOf" srcId="{DFA6520A-A9AE-425B-AA81-24EBA22E845A}" destId="{18223A88-20C3-40EA-91F3-26A09F82F451}" srcOrd="1" destOrd="0" presId="urn:microsoft.com/office/officeart/2005/8/layout/orgChart1"/>
    <dgm:cxn modelId="{BAF51C0C-F0BE-4DFE-A688-463F59D6D864}" type="presParOf" srcId="{DFA6520A-A9AE-425B-AA81-24EBA22E845A}" destId="{2AA8DC13-C288-456E-A8A5-979BABBA7FE4}" srcOrd="2" destOrd="0" presId="urn:microsoft.com/office/officeart/2005/8/layout/orgChart1"/>
    <dgm:cxn modelId="{95FE8F84-F997-4270-A084-4A9E6D7D0121}" type="presParOf" srcId="{723D79A9-82C8-4224-AE1E-3165821E9857}" destId="{6B4FE47F-C9A8-4664-8952-BD51556B2854}" srcOrd="4" destOrd="0" presId="urn:microsoft.com/office/officeart/2005/8/layout/orgChart1"/>
    <dgm:cxn modelId="{47BA8F34-0D09-4631-9F84-25442A790974}" type="presParOf" srcId="{723D79A9-82C8-4224-AE1E-3165821E9857}" destId="{46A69A87-ADD3-44B1-9D65-A96486C30B25}" srcOrd="5" destOrd="0" presId="urn:microsoft.com/office/officeart/2005/8/layout/orgChart1"/>
    <dgm:cxn modelId="{E8511E0E-6EBF-4035-9794-462E3F25996B}" type="presParOf" srcId="{46A69A87-ADD3-44B1-9D65-A96486C30B25}" destId="{D4201E2E-7865-4C5D-BCF9-775D252A34D3}" srcOrd="0" destOrd="0" presId="urn:microsoft.com/office/officeart/2005/8/layout/orgChart1"/>
    <dgm:cxn modelId="{2CC931D0-898D-499A-B85C-DF61AE389537}" type="presParOf" srcId="{D4201E2E-7865-4C5D-BCF9-775D252A34D3}" destId="{F3F2286E-74B5-41D9-86D3-01850E86E35B}" srcOrd="0" destOrd="0" presId="urn:microsoft.com/office/officeart/2005/8/layout/orgChart1"/>
    <dgm:cxn modelId="{4A3EE9DC-D712-4467-891B-39E0291E3239}" type="presParOf" srcId="{D4201E2E-7865-4C5D-BCF9-775D252A34D3}" destId="{4BDC00A1-2987-451C-B1BE-2DD5A6AC42B9}" srcOrd="1" destOrd="0" presId="urn:microsoft.com/office/officeart/2005/8/layout/orgChart1"/>
    <dgm:cxn modelId="{45BC4425-7218-47FF-AB79-B898011FDC96}" type="presParOf" srcId="{46A69A87-ADD3-44B1-9D65-A96486C30B25}" destId="{88D601D0-2415-4396-910C-465BFB04399D}" srcOrd="1" destOrd="0" presId="urn:microsoft.com/office/officeart/2005/8/layout/orgChart1"/>
    <dgm:cxn modelId="{9D0CCC99-EAA9-4829-AE85-D51601074C53}" type="presParOf" srcId="{46A69A87-ADD3-44B1-9D65-A96486C30B25}" destId="{116EE029-190C-4B80-BB80-01696F78BE63}" srcOrd="2" destOrd="0" presId="urn:microsoft.com/office/officeart/2005/8/layout/orgChart1"/>
    <dgm:cxn modelId="{F722C3C9-3AEC-4AFA-B7E2-4F542F700C3D}" type="presParOf" srcId="{6C4D7456-5419-4E63-B34E-BD13E9CB4117}" destId="{73192491-6973-46FC-90DC-5F16CF5CBBAE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4FE47F-C9A8-4664-8952-BD51556B2854}">
      <dsp:nvSpPr>
        <dsp:cNvPr id="0" name=""/>
        <dsp:cNvSpPr/>
      </dsp:nvSpPr>
      <dsp:spPr>
        <a:xfrm>
          <a:off x="4374486" y="831262"/>
          <a:ext cx="3086809" cy="40313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1569"/>
              </a:lnTo>
              <a:lnTo>
                <a:pt x="3086809" y="201569"/>
              </a:lnTo>
              <a:lnTo>
                <a:pt x="3086809" y="403139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F4C48A-61AB-4013-8A22-06DD4D6763D9}">
      <dsp:nvSpPr>
        <dsp:cNvPr id="0" name=""/>
        <dsp:cNvSpPr/>
      </dsp:nvSpPr>
      <dsp:spPr>
        <a:xfrm>
          <a:off x="4328766" y="831262"/>
          <a:ext cx="91440" cy="40313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01569"/>
              </a:lnTo>
              <a:lnTo>
                <a:pt x="60405" y="201569"/>
              </a:lnTo>
              <a:lnTo>
                <a:pt x="60405" y="403139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876E61A-8D1C-43C0-B860-5A2314FFCE95}">
      <dsp:nvSpPr>
        <dsp:cNvPr id="0" name=""/>
        <dsp:cNvSpPr/>
      </dsp:nvSpPr>
      <dsp:spPr>
        <a:xfrm>
          <a:off x="1302361" y="831262"/>
          <a:ext cx="3072124" cy="403139"/>
        </a:xfrm>
        <a:custGeom>
          <a:avLst/>
          <a:gdLst/>
          <a:ahLst/>
          <a:cxnLst/>
          <a:rect l="0" t="0" r="0" b="0"/>
          <a:pathLst>
            <a:path>
              <a:moveTo>
                <a:pt x="3072124" y="0"/>
              </a:moveTo>
              <a:lnTo>
                <a:pt x="3072124" y="201569"/>
              </a:lnTo>
              <a:lnTo>
                <a:pt x="0" y="201569"/>
              </a:lnTo>
              <a:lnTo>
                <a:pt x="0" y="403139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BAF7D3-1648-47B6-8DBE-6768ED1BB51B}">
      <dsp:nvSpPr>
        <dsp:cNvPr id="0" name=""/>
        <dsp:cNvSpPr/>
      </dsp:nvSpPr>
      <dsp:spPr>
        <a:xfrm>
          <a:off x="2903833" y="166082"/>
          <a:ext cx="2941305" cy="665180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rPr>
            <a:t>Trojúhelník</a:t>
          </a:r>
          <a:endParaRPr lang="cs-CZ" sz="2800" kern="1200" dirty="0"/>
        </a:p>
      </dsp:txBody>
      <dsp:txXfrm>
        <a:off x="2903833" y="166082"/>
        <a:ext cx="2941305" cy="665180"/>
      </dsp:txXfrm>
    </dsp:sp>
    <dsp:sp modelId="{1054E09F-F3C1-4405-A0E3-BDE362CD750C}">
      <dsp:nvSpPr>
        <dsp:cNvPr id="0" name=""/>
        <dsp:cNvSpPr/>
      </dsp:nvSpPr>
      <dsp:spPr>
        <a:xfrm>
          <a:off x="5769" y="1234402"/>
          <a:ext cx="2593184" cy="810252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rPr>
            <a:t>Ostroúhlý</a:t>
          </a:r>
          <a:endParaRPr lang="cs-CZ" sz="2800" kern="1200" dirty="0"/>
        </a:p>
      </dsp:txBody>
      <dsp:txXfrm>
        <a:off x="5769" y="1234402"/>
        <a:ext cx="2593184" cy="810252"/>
      </dsp:txXfrm>
    </dsp:sp>
    <dsp:sp modelId="{926FDD9F-5C61-4BDC-BA48-A3FE6775458B}">
      <dsp:nvSpPr>
        <dsp:cNvPr id="0" name=""/>
        <dsp:cNvSpPr/>
      </dsp:nvSpPr>
      <dsp:spPr>
        <a:xfrm>
          <a:off x="3002093" y="1234402"/>
          <a:ext cx="2774155" cy="83176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rPr>
            <a:t>Pravoúhlý</a:t>
          </a:r>
          <a:endParaRPr lang="cs-CZ" sz="2800" kern="1200" dirty="0"/>
        </a:p>
      </dsp:txBody>
      <dsp:txXfrm>
        <a:off x="3002093" y="1234402"/>
        <a:ext cx="2774155" cy="831763"/>
      </dsp:txXfrm>
    </dsp:sp>
    <dsp:sp modelId="{F3F2286E-74B5-41D9-86D3-01850E86E35B}">
      <dsp:nvSpPr>
        <dsp:cNvPr id="0" name=""/>
        <dsp:cNvSpPr/>
      </dsp:nvSpPr>
      <dsp:spPr>
        <a:xfrm>
          <a:off x="6179389" y="1234402"/>
          <a:ext cx="2563813" cy="83176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rPr>
            <a:t>Tupoúhlý</a:t>
          </a:r>
          <a:endParaRPr lang="cs-CZ" sz="2800" kern="1200" dirty="0"/>
        </a:p>
      </dsp:txBody>
      <dsp:txXfrm>
        <a:off x="6179389" y="1234402"/>
        <a:ext cx="2563813" cy="8317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8.png"/><Relationship Id="rId18" Type="http://schemas.openxmlformats.org/officeDocument/2006/relationships/image" Target="../media/image13.png"/><Relationship Id="rId3" Type="http://schemas.openxmlformats.org/officeDocument/2006/relationships/diagramLayout" Target="../diagrams/layout1.xml"/><Relationship Id="rId21" Type="http://schemas.openxmlformats.org/officeDocument/2006/relationships/image" Target="../media/image16.png"/><Relationship Id="rId7" Type="http://schemas.openxmlformats.org/officeDocument/2006/relationships/image" Target="../media/image24.png"/><Relationship Id="rId12" Type="http://schemas.openxmlformats.org/officeDocument/2006/relationships/image" Target="../media/image7.png"/><Relationship Id="rId17" Type="http://schemas.openxmlformats.org/officeDocument/2006/relationships/image" Target="../media/image12.png"/><Relationship Id="rId2" Type="http://schemas.openxmlformats.org/officeDocument/2006/relationships/diagramData" Target="../diagrams/data1.xml"/><Relationship Id="rId16" Type="http://schemas.openxmlformats.org/officeDocument/2006/relationships/image" Target="../media/image11.png"/><Relationship Id="rId20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openxmlformats.org/officeDocument/2006/relationships/image" Target="../media/image6.png"/><Relationship Id="rId24" Type="http://schemas.openxmlformats.org/officeDocument/2006/relationships/image" Target="../media/image19.png"/><Relationship Id="rId5" Type="http://schemas.openxmlformats.org/officeDocument/2006/relationships/diagramColors" Target="../diagrams/colors1.xml"/><Relationship Id="rId15" Type="http://schemas.openxmlformats.org/officeDocument/2006/relationships/image" Target="../media/image10.png"/><Relationship Id="rId23" Type="http://schemas.openxmlformats.org/officeDocument/2006/relationships/image" Target="../media/image18.png"/><Relationship Id="rId10" Type="http://schemas.openxmlformats.org/officeDocument/2006/relationships/image" Target="../media/image5.png"/><Relationship Id="rId19" Type="http://schemas.openxmlformats.org/officeDocument/2006/relationships/image" Target="../media/image14.pn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4.png"/><Relationship Id="rId14" Type="http://schemas.openxmlformats.org/officeDocument/2006/relationships/image" Target="../media/image9.png"/><Relationship Id="rId22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VY_32_INOVACE_05_12_M6_Hanak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13957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Trojúhelník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48669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Těžnice trojúhelníku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153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1797" y="188640"/>
            <a:ext cx="8609307" cy="6192688"/>
          </a:xfrm>
          <a:prstGeom prst="roundRect">
            <a:avLst>
              <a:gd name="adj" fmla="val 368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2987824" y="11595"/>
            <a:ext cx="2232248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39552" y="888300"/>
            <a:ext cx="8054280" cy="24368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/>
              <a:t>H</a:t>
            </a:r>
            <a:r>
              <a:rPr lang="cs-CZ" sz="1800" dirty="0" smtClean="0"/>
              <a:t>odina </a:t>
            </a:r>
            <a:r>
              <a:rPr lang="cs-CZ" sz="1800" dirty="0" smtClean="0"/>
              <a:t>v </a:t>
            </a:r>
            <a:r>
              <a:rPr lang="cs-CZ" sz="1800" dirty="0" smtClean="0"/>
              <a:t>úvodu uvádí příklady, kde se můžeme s těžištěm potkat. Dále je zde rozdělení trojúhelníků podle úhlů. Poté je zde uveden jeden řešený příklad a na konec příklady k samostatnému procvičení.</a:t>
            </a:r>
            <a:r>
              <a:rPr lang="cs-CZ" sz="1800" dirty="0"/>
              <a:t>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/>
              <a:t>aby </a:t>
            </a:r>
            <a:r>
              <a:rPr lang="cs-CZ" sz="1800" dirty="0"/>
              <a:t>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1552" y="42764"/>
            <a:ext cx="8938407" cy="6576864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4882" y="160037"/>
            <a:ext cx="5969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Kde se můžeme s těžištěm potkat: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Krychle 5"/>
          <p:cNvSpPr/>
          <p:nvPr/>
        </p:nvSpPr>
        <p:spPr>
          <a:xfrm>
            <a:off x="3684891" y="4017653"/>
            <a:ext cx="1512168" cy="1512168"/>
          </a:xfrm>
          <a:prstGeom prst="cube">
            <a:avLst/>
          </a:prstGeom>
          <a:gradFill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Plechovka 6"/>
          <p:cNvSpPr/>
          <p:nvPr/>
        </p:nvSpPr>
        <p:spPr>
          <a:xfrm>
            <a:off x="5424467" y="4004054"/>
            <a:ext cx="1270080" cy="1512168"/>
          </a:xfrm>
          <a:prstGeom prst="can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200970" y="3981649"/>
            <a:ext cx="1728192" cy="1584176"/>
          </a:xfrm>
          <a:prstGeom prst="triangl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effectLst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41422" y="127453"/>
            <a:ext cx="25843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Těžiště planet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56006" y="3287391"/>
            <a:ext cx="21435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Těžiště lodí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17744" y="5835206"/>
            <a:ext cx="23342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Těžiště těles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p:sp>
        <p:nvSpPr>
          <p:cNvPr id="13" name="Lichoběžník 12"/>
          <p:cNvSpPr/>
          <p:nvPr/>
        </p:nvSpPr>
        <p:spPr>
          <a:xfrm rot="10800000">
            <a:off x="1622436" y="4089797"/>
            <a:ext cx="1876474" cy="1551000"/>
          </a:xfrm>
          <a:prstGeom prst="trapezoid">
            <a:avLst>
              <a:gd name="adj" fmla="val 34007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effectLst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628372"/>
            <a:ext cx="2002727" cy="59288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078" y="725646"/>
            <a:ext cx="5631512" cy="2576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140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9" grpId="0" animBg="1"/>
      <p:bldP spid="10" grpId="0"/>
      <p:bldP spid="11" grpId="0"/>
      <p:bldP spid="12" grpId="0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Zaoblený obdélník 51"/>
          <p:cNvSpPr/>
          <p:nvPr/>
        </p:nvSpPr>
        <p:spPr>
          <a:xfrm>
            <a:off x="90661" y="2176020"/>
            <a:ext cx="2878827" cy="3139897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3" name="Zaoblený obdélník 52"/>
          <p:cNvSpPr/>
          <p:nvPr/>
        </p:nvSpPr>
        <p:spPr>
          <a:xfrm>
            <a:off x="3198685" y="2194272"/>
            <a:ext cx="2828504" cy="3121645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4" name="Zaoblený obdélník 53"/>
          <p:cNvSpPr/>
          <p:nvPr/>
        </p:nvSpPr>
        <p:spPr>
          <a:xfrm>
            <a:off x="6228184" y="2194272"/>
            <a:ext cx="2780221" cy="3129767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graphicFrame>
        <p:nvGraphicFramePr>
          <p:cNvPr id="55" name="Diagram 54"/>
          <p:cNvGraphicFramePr/>
          <p:nvPr>
            <p:extLst>
              <p:ext uri="{D42A27DB-BD31-4B8C-83A1-F6EECF244321}">
                <p14:modId xmlns:p14="http://schemas.microsoft.com/office/powerpoint/2010/main" val="3557047071"/>
              </p:ext>
            </p:extLst>
          </p:nvPr>
        </p:nvGraphicFramePr>
        <p:xfrm>
          <a:off x="150571" y="12643"/>
          <a:ext cx="8748972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56" name="Skupina 55"/>
          <p:cNvGrpSpPr/>
          <p:nvPr/>
        </p:nvGrpSpPr>
        <p:grpSpPr>
          <a:xfrm>
            <a:off x="-84182" y="2088238"/>
            <a:ext cx="3112910" cy="3158594"/>
            <a:chOff x="-1" y="2054955"/>
            <a:chExt cx="3112910" cy="3158594"/>
          </a:xfrm>
        </p:grpSpPr>
        <p:grpSp>
          <p:nvGrpSpPr>
            <p:cNvPr id="57" name="Skupina 56"/>
            <p:cNvGrpSpPr/>
            <p:nvPr/>
          </p:nvGrpSpPr>
          <p:grpSpPr>
            <a:xfrm>
              <a:off x="-1" y="2132858"/>
              <a:ext cx="3112910" cy="3080691"/>
              <a:chOff x="-1" y="2132858"/>
              <a:chExt cx="3112910" cy="3080691"/>
            </a:xfrm>
          </p:grpSpPr>
          <p:sp>
            <p:nvSpPr>
              <p:cNvPr id="59" name="Rovnoramenný trojúhelník 58"/>
              <p:cNvSpPr/>
              <p:nvPr/>
            </p:nvSpPr>
            <p:spPr>
              <a:xfrm rot="20809152">
                <a:off x="215941" y="2367117"/>
                <a:ext cx="2304256" cy="2160240"/>
              </a:xfrm>
              <a:prstGeom prst="triangle">
                <a:avLst>
                  <a:gd name="adj" fmla="val 34410"/>
                </a:avLst>
              </a:prstGeom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blouk 59"/>
              <p:cNvSpPr/>
              <p:nvPr/>
            </p:nvSpPr>
            <p:spPr>
              <a:xfrm>
                <a:off x="-1" y="4149080"/>
                <a:ext cx="1142328" cy="1008112"/>
              </a:xfrm>
              <a:prstGeom prst="arc">
                <a:avLst>
                  <a:gd name="adj1" fmla="val 16172709"/>
                  <a:gd name="adj2" fmla="val 21440513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61" name="TextovéPole 60"/>
                  <p:cNvSpPr txBox="1"/>
                  <p:nvPr/>
                </p:nvSpPr>
                <p:spPr>
                  <a:xfrm>
                    <a:off x="457743" y="4176599"/>
                    <a:ext cx="517770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  <a:ea typeface="Cambria Math"/>
                            </a:rPr>
                            <m:t>𝛂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12" name="TextovéPole 1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57743" y="4176599"/>
                    <a:ext cx="517770" cy="523220"/>
                  </a:xfrm>
                  <a:prstGeom prst="rect">
                    <a:avLst/>
                  </a:prstGeom>
                  <a:blipFill rotWithShape="1">
                    <a:blip r:embed="rId7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62" name="TextovéPole 61"/>
                  <p:cNvSpPr txBox="1"/>
                  <p:nvPr/>
                </p:nvSpPr>
                <p:spPr>
                  <a:xfrm>
                    <a:off x="2041919" y="3825305"/>
                    <a:ext cx="511679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1" smtClean="0">
                              <a:latin typeface="Cambria Math"/>
                              <a:ea typeface="Cambria Math"/>
                            </a:rPr>
                            <m:t>𝛃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15" name="TextovéPole 1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41919" y="3825305"/>
                    <a:ext cx="511679" cy="523220"/>
                  </a:xfrm>
                  <a:prstGeom prst="rect">
                    <a:avLst/>
                  </a:prstGeom>
                  <a:blipFill rotWithShape="1">
                    <a:blip r:embed="rId8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63" name="TextovéPole 62"/>
                  <p:cNvSpPr txBox="1"/>
                  <p:nvPr/>
                </p:nvSpPr>
                <p:spPr>
                  <a:xfrm>
                    <a:off x="624557" y="2564904"/>
                    <a:ext cx="594947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1" smtClean="0">
                              <a:latin typeface="Cambria Math"/>
                              <a:ea typeface="Cambria Math"/>
                            </a:rPr>
                            <m:t>𝛄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17" name="TextovéPole 1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24557" y="2564904"/>
                    <a:ext cx="594947" cy="523220"/>
                  </a:xfrm>
                  <a:prstGeom prst="rect">
                    <a:avLst/>
                  </a:prstGeom>
                  <a:blipFill rotWithShape="1">
                    <a:blip r:embed="rId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64" name="TextovéPole 63"/>
                  <p:cNvSpPr txBox="1"/>
                  <p:nvPr/>
                </p:nvSpPr>
                <p:spPr>
                  <a:xfrm>
                    <a:off x="150571" y="4690329"/>
                    <a:ext cx="535723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  <a:ea typeface="Cambria Math"/>
                            </a:rPr>
                            <m:t>𝐀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21" name="TextovéPole 2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50571" y="4690329"/>
                    <a:ext cx="535723" cy="523220"/>
                  </a:xfrm>
                  <a:prstGeom prst="rect">
                    <a:avLst/>
                  </a:prstGeom>
                  <a:blipFill rotWithShape="1">
                    <a:blip r:embed="rId10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65" name="TextovéPole 64"/>
                  <p:cNvSpPr txBox="1"/>
                  <p:nvPr/>
                </p:nvSpPr>
                <p:spPr>
                  <a:xfrm>
                    <a:off x="2561156" y="4167109"/>
                    <a:ext cx="551753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</a:rPr>
                            <m:t>𝐁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24" name="TextovéPole 2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561156" y="4167109"/>
                    <a:ext cx="551753" cy="523220"/>
                  </a:xfrm>
                  <a:prstGeom prst="rect">
                    <a:avLst/>
                  </a:prstGeom>
                  <a:blipFill rotWithShape="1">
                    <a:blip r:embed="rId11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66" name="TextovéPole 65"/>
                  <p:cNvSpPr txBox="1"/>
                  <p:nvPr/>
                </p:nvSpPr>
                <p:spPr>
                  <a:xfrm>
                    <a:off x="715840" y="2132858"/>
                    <a:ext cx="503664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</a:rPr>
                            <m:t>𝐂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27" name="TextovéPole 2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715840" y="2132858"/>
                    <a:ext cx="503664" cy="523220"/>
                  </a:xfrm>
                  <a:prstGeom prst="rect">
                    <a:avLst/>
                  </a:prstGeom>
                  <a:blipFill rotWithShape="1">
                    <a:blip r:embed="rId12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67" name="Oblouk 66"/>
              <p:cNvSpPr/>
              <p:nvPr/>
            </p:nvSpPr>
            <p:spPr>
              <a:xfrm rot="15672133">
                <a:off x="1966188" y="3844469"/>
                <a:ext cx="1142328" cy="1008112"/>
              </a:xfrm>
              <a:prstGeom prst="arc">
                <a:avLst>
                  <a:gd name="adj1" fmla="val 16172709"/>
                  <a:gd name="adj2" fmla="val 20623229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8" name="Oblouk 57"/>
            <p:cNvSpPr/>
            <p:nvPr/>
          </p:nvSpPr>
          <p:spPr>
            <a:xfrm rot="7354494">
              <a:off x="311685" y="2122063"/>
              <a:ext cx="1142328" cy="1008112"/>
            </a:xfrm>
            <a:prstGeom prst="arc">
              <a:avLst>
                <a:gd name="adj1" fmla="val 16621727"/>
                <a:gd name="adj2" fmla="val 20920650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3028728" y="2189109"/>
            <a:ext cx="2933534" cy="3104472"/>
            <a:chOff x="3028728" y="2189109"/>
            <a:chExt cx="2933534" cy="3104472"/>
          </a:xfrm>
        </p:grpSpPr>
        <p:sp>
          <p:nvSpPr>
            <p:cNvPr id="69" name="Pravoúhlý trojúhelník 68"/>
            <p:cNvSpPr/>
            <p:nvPr/>
          </p:nvSpPr>
          <p:spPr>
            <a:xfrm>
              <a:off x="3599892" y="2493904"/>
              <a:ext cx="2016224" cy="2243917"/>
            </a:xfrm>
            <a:prstGeom prst="rtTriangl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0" name="TextovéPole 69"/>
                <p:cNvSpPr txBox="1"/>
                <p:nvPr/>
              </p:nvSpPr>
              <p:spPr>
                <a:xfrm>
                  <a:off x="3524072" y="2708920"/>
                  <a:ext cx="511679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1" i="1" smtClean="0">
                            <a:latin typeface="Cambria Math"/>
                            <a:ea typeface="Cambria Math"/>
                          </a:rPr>
                          <m:t>𝛃</m:t>
                        </m:r>
                      </m:oMath>
                    </m:oMathPara>
                  </a14:m>
                  <a:endParaRPr lang="cs-CZ" sz="2800" b="1" dirty="0"/>
                </a:p>
              </p:txBody>
            </p:sp>
          </mc:Choice>
          <mc:Fallback xmlns="">
            <p:sp>
              <p:nvSpPr>
                <p:cNvPr id="13" name="TextovéPole 1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524072" y="2708920"/>
                  <a:ext cx="511679" cy="523220"/>
                </a:xfrm>
                <a:prstGeom prst="rect">
                  <a:avLst/>
                </a:prstGeom>
                <a:blipFill rotWithShape="1">
                  <a:blip r:embed="rId1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1" name="TextovéPole 70"/>
                <p:cNvSpPr txBox="1"/>
                <p:nvPr/>
              </p:nvSpPr>
              <p:spPr>
                <a:xfrm>
                  <a:off x="3455876" y="4214802"/>
                  <a:ext cx="648072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1" i="1" smtClean="0">
                            <a:latin typeface="Cambria Math"/>
                            <a:ea typeface="Cambria Math"/>
                          </a:rPr>
                          <m:t>𝛄</m:t>
                        </m:r>
                      </m:oMath>
                    </m:oMathPara>
                  </a14:m>
                  <a:endParaRPr lang="cs-CZ" sz="2800" b="1" dirty="0"/>
                </a:p>
              </p:txBody>
            </p:sp>
          </mc:Choice>
          <mc:Fallback xmlns="">
            <p:sp>
              <p:nvSpPr>
                <p:cNvPr id="18" name="TextovéPole 1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455876" y="4214802"/>
                  <a:ext cx="648072" cy="523220"/>
                </a:xfrm>
                <a:prstGeom prst="rect">
                  <a:avLst/>
                </a:prstGeom>
                <a:blipFill rotWithShape="1">
                  <a:blip r:embed="rId1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2" name="TextovéPole 71"/>
                <p:cNvSpPr txBox="1"/>
                <p:nvPr/>
              </p:nvSpPr>
              <p:spPr>
                <a:xfrm>
                  <a:off x="4940436" y="4285433"/>
                  <a:ext cx="517770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1" i="0" smtClean="0">
                            <a:latin typeface="Cambria Math"/>
                            <a:ea typeface="Cambria Math"/>
                          </a:rPr>
                          <m:t>𝛂</m:t>
                        </m:r>
                      </m:oMath>
                    </m:oMathPara>
                  </a14:m>
                  <a:endParaRPr lang="cs-CZ" sz="2800" b="1" dirty="0"/>
                </a:p>
              </p:txBody>
            </p:sp>
          </mc:Choice>
          <mc:Fallback xmlns="">
            <p:sp>
              <p:nvSpPr>
                <p:cNvPr id="19" name="TextovéPole 1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940436" y="4285433"/>
                  <a:ext cx="517770" cy="523220"/>
                </a:xfrm>
                <a:prstGeom prst="rect">
                  <a:avLst/>
                </a:prstGeom>
                <a:blipFill rotWithShape="1">
                  <a:blip r:embed="rId1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3" name="TextovéPole 72"/>
                <p:cNvSpPr txBox="1"/>
                <p:nvPr/>
              </p:nvSpPr>
              <p:spPr>
                <a:xfrm>
                  <a:off x="5414341" y="4737821"/>
                  <a:ext cx="535723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1" i="0" smtClean="0">
                            <a:latin typeface="Cambria Math"/>
                            <a:ea typeface="Cambria Math"/>
                          </a:rPr>
                          <m:t>𝐀</m:t>
                        </m:r>
                      </m:oMath>
                    </m:oMathPara>
                  </a14:m>
                  <a:endParaRPr lang="cs-CZ" sz="2800" b="1" dirty="0"/>
                </a:p>
              </p:txBody>
            </p:sp>
          </mc:Choice>
          <mc:Fallback xmlns="">
            <p:sp>
              <p:nvSpPr>
                <p:cNvPr id="22" name="TextovéPole 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414341" y="4737821"/>
                  <a:ext cx="535723" cy="523220"/>
                </a:xfrm>
                <a:prstGeom prst="rect">
                  <a:avLst/>
                </a:prstGeom>
                <a:blipFill rotWithShape="1">
                  <a:blip r:embed="rId1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4" name="TextovéPole 73"/>
                <p:cNvSpPr txBox="1"/>
                <p:nvPr/>
              </p:nvSpPr>
              <p:spPr>
                <a:xfrm>
                  <a:off x="3122837" y="2189109"/>
                  <a:ext cx="551753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1" i="0" smtClean="0">
                            <a:latin typeface="Cambria Math"/>
                          </a:rPr>
                          <m:t>𝐁</m:t>
                        </m:r>
                      </m:oMath>
                    </m:oMathPara>
                  </a14:m>
                  <a:endParaRPr lang="cs-CZ" sz="2800" b="1" dirty="0"/>
                </a:p>
              </p:txBody>
            </p:sp>
          </mc:Choice>
          <mc:Fallback xmlns="">
            <p:sp>
              <p:nvSpPr>
                <p:cNvPr id="25" name="TextovéPole 2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122837" y="2189109"/>
                  <a:ext cx="551753" cy="523220"/>
                </a:xfrm>
                <a:prstGeom prst="rect">
                  <a:avLst/>
                </a:prstGeom>
                <a:blipFill rotWithShape="1">
                  <a:blip r:embed="rId1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5" name="TextovéPole 74"/>
                <p:cNvSpPr txBox="1"/>
                <p:nvPr/>
              </p:nvSpPr>
              <p:spPr>
                <a:xfrm>
                  <a:off x="3276248" y="4690329"/>
                  <a:ext cx="503664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1" i="0" smtClean="0">
                            <a:latin typeface="Cambria Math"/>
                          </a:rPr>
                          <m:t>𝐂</m:t>
                        </m:r>
                      </m:oMath>
                    </m:oMathPara>
                  </a14:m>
                  <a:endParaRPr lang="cs-CZ" sz="2800" b="1" dirty="0"/>
                </a:p>
              </p:txBody>
            </p:sp>
          </mc:Choice>
          <mc:Fallback xmlns="">
            <p:sp>
              <p:nvSpPr>
                <p:cNvPr id="28" name="TextovéPole 2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76248" y="4690329"/>
                  <a:ext cx="503664" cy="523220"/>
                </a:xfrm>
                <a:prstGeom prst="rect">
                  <a:avLst/>
                </a:prstGeom>
                <a:blipFill rotWithShape="1">
                  <a:blip r:embed="rId1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76" name="Oblouk 75"/>
            <p:cNvSpPr/>
            <p:nvPr/>
          </p:nvSpPr>
          <p:spPr>
            <a:xfrm>
              <a:off x="3028728" y="4276170"/>
              <a:ext cx="1142328" cy="1008112"/>
            </a:xfrm>
            <a:prstGeom prst="arc">
              <a:avLst>
                <a:gd name="adj1" fmla="val 16172709"/>
                <a:gd name="adj2" fmla="val 21440513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Oblouk 76"/>
            <p:cNvSpPr/>
            <p:nvPr/>
          </p:nvSpPr>
          <p:spPr>
            <a:xfrm rot="16043583">
              <a:off x="4887042" y="4218361"/>
              <a:ext cx="1142328" cy="1008112"/>
            </a:xfrm>
            <a:prstGeom prst="arc">
              <a:avLst>
                <a:gd name="adj1" fmla="val 16172709"/>
                <a:gd name="adj2" fmla="val 19791103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Oblouk 77"/>
            <p:cNvSpPr/>
            <p:nvPr/>
          </p:nvSpPr>
          <p:spPr>
            <a:xfrm rot="7429498">
              <a:off x="3228594" y="2356730"/>
              <a:ext cx="1142328" cy="1008112"/>
            </a:xfrm>
            <a:prstGeom prst="arc">
              <a:avLst>
                <a:gd name="adj1" fmla="val 16486165"/>
                <a:gd name="adj2" fmla="val 20665916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6228184" y="2181122"/>
            <a:ext cx="2908861" cy="3381067"/>
            <a:chOff x="6228184" y="2181122"/>
            <a:chExt cx="2908861" cy="3381067"/>
          </a:xfrm>
        </p:grpSpPr>
        <p:grpSp>
          <p:nvGrpSpPr>
            <p:cNvPr id="80" name="Skupina 79"/>
            <p:cNvGrpSpPr/>
            <p:nvPr/>
          </p:nvGrpSpPr>
          <p:grpSpPr>
            <a:xfrm>
              <a:off x="6228184" y="2181122"/>
              <a:ext cx="2804372" cy="3381067"/>
              <a:chOff x="6228184" y="2181122"/>
              <a:chExt cx="2804372" cy="3381067"/>
            </a:xfrm>
          </p:grpSpPr>
          <p:sp>
            <p:nvSpPr>
              <p:cNvPr id="82" name="Rovnoramenný trojúhelník 81"/>
              <p:cNvSpPr/>
              <p:nvPr/>
            </p:nvSpPr>
            <p:spPr>
              <a:xfrm rot="7877479">
                <a:off x="6237167" y="3440921"/>
                <a:ext cx="3294401" cy="948136"/>
              </a:xfrm>
              <a:prstGeom prst="triangle">
                <a:avLst>
                  <a:gd name="adj" fmla="val 50472"/>
                </a:avLst>
              </a:prstGeom>
              <a:ln w="22225">
                <a:solidFill>
                  <a:schemeClr val="tx1"/>
                </a:solidFill>
              </a:ln>
            </p:spPr>
            <p:style>
              <a:lnRef idx="1">
                <a:schemeClr val="accent6"/>
              </a:lnRef>
              <a:fillRef idx="3">
                <a:schemeClr val="accent6"/>
              </a:fillRef>
              <a:effectRef idx="2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83" name="TextovéPole 82"/>
                  <p:cNvSpPr txBox="1"/>
                  <p:nvPr/>
                </p:nvSpPr>
                <p:spPr>
                  <a:xfrm>
                    <a:off x="6657225" y="4206635"/>
                    <a:ext cx="517770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  <a:ea typeface="Cambria Math"/>
                            </a:rPr>
                            <m:t>𝛂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14" name="TextovéPole 1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657225" y="4206635"/>
                    <a:ext cx="517770" cy="523220"/>
                  </a:xfrm>
                  <a:prstGeom prst="rect">
                    <a:avLst/>
                  </a:prstGeom>
                  <a:blipFill rotWithShape="1">
                    <a:blip r:embed="rId1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84" name="TextovéPole 83"/>
                  <p:cNvSpPr txBox="1"/>
                  <p:nvPr/>
                </p:nvSpPr>
                <p:spPr>
                  <a:xfrm>
                    <a:off x="7835044" y="3786181"/>
                    <a:ext cx="517770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1" smtClean="0">
                              <a:latin typeface="Cambria Math"/>
                              <a:ea typeface="Cambria Math"/>
                            </a:rPr>
                            <m:t>𝛃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16" name="TextovéPole 1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7835044" y="3786181"/>
                    <a:ext cx="517770" cy="523220"/>
                  </a:xfrm>
                  <a:prstGeom prst="rect">
                    <a:avLst/>
                  </a:prstGeom>
                  <a:blipFill rotWithShape="1">
                    <a:blip r:embed="rId20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85" name="TextovéPole 84"/>
                  <p:cNvSpPr txBox="1"/>
                  <p:nvPr/>
                </p:nvSpPr>
                <p:spPr>
                  <a:xfrm>
                    <a:off x="7996230" y="2594562"/>
                    <a:ext cx="749227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1" smtClean="0">
                              <a:latin typeface="Cambria Math"/>
                              <a:ea typeface="Cambria Math"/>
                            </a:rPr>
                            <m:t>𝛄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20" name="TextovéPole 1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7996230" y="2594562"/>
                    <a:ext cx="749227" cy="523220"/>
                  </a:xfrm>
                  <a:prstGeom prst="rect">
                    <a:avLst/>
                  </a:prstGeom>
                  <a:blipFill rotWithShape="1">
                    <a:blip r:embed="rId21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86" name="TextovéPole 85"/>
                  <p:cNvSpPr txBox="1"/>
                  <p:nvPr/>
                </p:nvSpPr>
                <p:spPr>
                  <a:xfrm>
                    <a:off x="6263625" y="4737821"/>
                    <a:ext cx="535723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  <a:ea typeface="Cambria Math"/>
                            </a:rPr>
                            <m:t>𝐀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23" name="TextovéPole 2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263625" y="4737821"/>
                    <a:ext cx="535723" cy="523220"/>
                  </a:xfrm>
                  <a:prstGeom prst="rect">
                    <a:avLst/>
                  </a:prstGeom>
                  <a:blipFill rotWithShape="1">
                    <a:blip r:embed="rId22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87" name="TextovéPole 86"/>
                  <p:cNvSpPr txBox="1"/>
                  <p:nvPr/>
                </p:nvSpPr>
                <p:spPr>
                  <a:xfrm>
                    <a:off x="8094966" y="4126401"/>
                    <a:ext cx="551753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</a:rPr>
                            <m:t>𝐁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26" name="TextovéPole 2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8094966" y="4126401"/>
                    <a:ext cx="551753" cy="523220"/>
                  </a:xfrm>
                  <a:prstGeom prst="rect">
                    <a:avLst/>
                  </a:prstGeom>
                  <a:blipFill rotWithShape="1">
                    <a:blip r:embed="rId2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88" name="TextovéPole 87"/>
                  <p:cNvSpPr txBox="1"/>
                  <p:nvPr/>
                </p:nvSpPr>
                <p:spPr>
                  <a:xfrm>
                    <a:off x="8528892" y="2181122"/>
                    <a:ext cx="503664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</a:rPr>
                            <m:t>𝐂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29" name="TextovéPole 28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8528892" y="2181122"/>
                    <a:ext cx="503664" cy="523220"/>
                  </a:xfrm>
                  <a:prstGeom prst="rect">
                    <a:avLst/>
                  </a:prstGeom>
                  <a:blipFill rotWithShape="1">
                    <a:blip r:embed="rId2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89" name="Oblouk 88"/>
              <p:cNvSpPr/>
              <p:nvPr/>
            </p:nvSpPr>
            <p:spPr>
              <a:xfrm>
                <a:off x="6228184" y="4193843"/>
                <a:ext cx="1142328" cy="1008112"/>
              </a:xfrm>
              <a:prstGeom prst="arc">
                <a:avLst>
                  <a:gd name="adj1" fmla="val 17568289"/>
                  <a:gd name="adj2" fmla="val 20745036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0" name="Oblouk 89"/>
              <p:cNvSpPr/>
              <p:nvPr/>
            </p:nvSpPr>
            <p:spPr>
              <a:xfrm rot="16467614">
                <a:off x="7683950" y="3772113"/>
                <a:ext cx="1142328" cy="1008112"/>
              </a:xfrm>
              <a:prstGeom prst="arc">
                <a:avLst>
                  <a:gd name="adj1" fmla="val 15176830"/>
                  <a:gd name="adj2" fmla="val 274181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81" name="Oblouk 80"/>
            <p:cNvSpPr/>
            <p:nvPr/>
          </p:nvSpPr>
          <p:spPr>
            <a:xfrm rot="9210515">
              <a:off x="7994717" y="2251080"/>
              <a:ext cx="1142328" cy="1008112"/>
            </a:xfrm>
            <a:prstGeom prst="arc">
              <a:avLst>
                <a:gd name="adj1" fmla="val 18560764"/>
                <a:gd name="adj2" fmla="val 21440513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1" name="TextovéPole 90"/>
          <p:cNvSpPr txBox="1"/>
          <p:nvPr/>
        </p:nvSpPr>
        <p:spPr>
          <a:xfrm>
            <a:off x="14858" y="5585858"/>
            <a:ext cx="3032176" cy="830997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effectLst/>
              </a:rPr>
              <a:t>Všechny vnitřní úhly </a:t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jsou ostré.</a:t>
            </a:r>
            <a:endParaRPr lang="cs-CZ" sz="2400" dirty="0">
              <a:solidFill>
                <a:schemeClr val="tx1"/>
              </a:solidFill>
              <a:effectLst/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3203980" y="5583152"/>
            <a:ext cx="2823209" cy="830997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effectLst/>
              </a:rPr>
              <a:t>Právě jeden vnitřní</a:t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 úhel je pravý.</a:t>
            </a:r>
            <a:endParaRPr lang="cs-CZ" sz="2400" dirty="0">
              <a:solidFill>
                <a:schemeClr val="tx1"/>
              </a:solidFill>
              <a:effectLst/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6228184" y="5585856"/>
            <a:ext cx="2780221" cy="830997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effectLst/>
              </a:rPr>
              <a:t>Právě jeden úhel</a:t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 je tupý.</a:t>
            </a:r>
            <a:endParaRPr lang="cs-CZ" sz="2400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4627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graphicEl>
                                              <a:dgm id="{63BAF7D3-1648-47B6-8DBE-6768ED1BB5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5">
                                            <p:graphicEl>
                                              <a:dgm id="{63BAF7D3-1648-47B6-8DBE-6768ED1BB51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graphicEl>
                                              <a:dgm id="{4876E61A-8D1C-43C0-B860-5A2314FFCE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5">
                                            <p:graphicEl>
                                              <a:dgm id="{4876E61A-8D1C-43C0-B860-5A2314FFCE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graphicEl>
                                              <a:dgm id="{1054E09F-F3C1-4405-A0E3-BDE362CD75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5">
                                            <p:graphicEl>
                                              <a:dgm id="{1054E09F-F3C1-4405-A0E3-BDE362CD75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graphicEl>
                                              <a:dgm id="{A0F4C48A-61AB-4013-8A22-06DD4D6763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5">
                                            <p:graphicEl>
                                              <a:dgm id="{A0F4C48A-61AB-4013-8A22-06DD4D6763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graphicEl>
                                              <a:dgm id="{926FDD9F-5C61-4BDC-BA48-A3FE677545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5">
                                            <p:graphicEl>
                                              <a:dgm id="{926FDD9F-5C61-4BDC-BA48-A3FE677545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graphicEl>
                                              <a:dgm id="{6B4FE47F-C9A8-4664-8952-BD51556B2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5">
                                            <p:graphicEl>
                                              <a:dgm id="{6B4FE47F-C9A8-4664-8952-BD51556B28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graphicEl>
                                              <a:dgm id="{F3F2286E-74B5-41D9-86D3-01850E86E3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5">
                                            <p:graphicEl>
                                              <a:dgm id="{F3F2286E-74B5-41D9-86D3-01850E86E3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5" grpId="0">
        <p:bldSub>
          <a:bldDgm bld="one"/>
        </p:bldSub>
      </p:bldGraphic>
      <p:bldP spid="91" grpId="0" animBg="1"/>
      <p:bldP spid="92" grpId="0" animBg="1"/>
      <p:bldP spid="9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50234" y="711860"/>
            <a:ext cx="8542246" cy="4218421"/>
          </a:xfrm>
          <a:prstGeom prst="rect">
            <a:avLst/>
          </a:prstGeom>
          <a:solidFill>
            <a:schemeClr val="bg1">
              <a:lumMod val="85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69655"/>
            <a:ext cx="3714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Těžnice trojúhelníku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151020" y="852891"/>
            <a:ext cx="6984776" cy="4077390"/>
            <a:chOff x="35817" y="2332806"/>
            <a:chExt cx="3005895" cy="2880743"/>
          </a:xfrm>
        </p:grpSpPr>
        <p:sp>
          <p:nvSpPr>
            <p:cNvPr id="9" name="Rovnoramenný trojúhelník 8"/>
            <p:cNvSpPr/>
            <p:nvPr/>
          </p:nvSpPr>
          <p:spPr>
            <a:xfrm rot="20809152">
              <a:off x="215941" y="2367117"/>
              <a:ext cx="2304256" cy="2160240"/>
            </a:xfrm>
            <a:prstGeom prst="triangle">
              <a:avLst>
                <a:gd name="adj" fmla="val 34410"/>
              </a:avLst>
            </a:prstGeom>
            <a:solidFill>
              <a:srgbClr val="FFC000"/>
            </a:solidFill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4" name="TextovéPole 13"/>
                <p:cNvSpPr txBox="1"/>
                <p:nvPr/>
              </p:nvSpPr>
              <p:spPr>
                <a:xfrm>
                  <a:off x="35817" y="4690329"/>
                  <a:ext cx="535723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1" i="0" smtClean="0">
                            <a:latin typeface="Cambria Math"/>
                            <a:ea typeface="Cambria Math"/>
                          </a:rPr>
                          <m:t>𝐀</m:t>
                        </m:r>
                      </m:oMath>
                    </m:oMathPara>
                  </a14:m>
                  <a:endParaRPr lang="cs-CZ" sz="2800" b="1" dirty="0"/>
                </a:p>
              </p:txBody>
            </p:sp>
          </mc:Choice>
          <mc:Fallback xmlns="">
            <p:sp>
              <p:nvSpPr>
                <p:cNvPr id="14" name="TextovéPole 1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5817" y="4690329"/>
                  <a:ext cx="535723" cy="523220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5" name="TextovéPole 14"/>
                <p:cNvSpPr txBox="1"/>
                <p:nvPr/>
              </p:nvSpPr>
              <p:spPr>
                <a:xfrm>
                  <a:off x="2489959" y="4048784"/>
                  <a:ext cx="551753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1" i="0" smtClean="0">
                            <a:latin typeface="Cambria Math"/>
                          </a:rPr>
                          <m:t>𝐁</m:t>
                        </m:r>
                      </m:oMath>
                    </m:oMathPara>
                  </a14:m>
                  <a:endParaRPr lang="cs-CZ" sz="2800" b="1" dirty="0"/>
                </a:p>
              </p:txBody>
            </p:sp>
          </mc:Choice>
          <mc:Fallback xmlns="">
            <p:sp>
              <p:nvSpPr>
                <p:cNvPr id="15" name="TextovéPole 1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89959" y="4048784"/>
                  <a:ext cx="551753" cy="523220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6" name="TextovéPole 15"/>
                <p:cNvSpPr txBox="1"/>
                <p:nvPr/>
              </p:nvSpPr>
              <p:spPr>
                <a:xfrm>
                  <a:off x="516399" y="2332806"/>
                  <a:ext cx="503664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1" i="0" smtClean="0">
                            <a:latin typeface="Cambria Math"/>
                          </a:rPr>
                          <m:t>𝐂</m:t>
                        </m:r>
                      </m:oMath>
                    </m:oMathPara>
                  </a14:m>
                  <a:endParaRPr lang="cs-CZ" sz="2800" b="1" dirty="0"/>
                </a:p>
              </p:txBody>
            </p:sp>
          </mc:Choice>
          <mc:Fallback xmlns="">
            <p:sp>
              <p:nvSpPr>
                <p:cNvPr id="16" name="TextovéPole 1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16399" y="2332806"/>
                  <a:ext cx="503664" cy="523220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6" name="Obdélník 25"/>
          <p:cNvSpPr/>
          <p:nvPr/>
        </p:nvSpPr>
        <p:spPr>
          <a:xfrm>
            <a:off x="4866320" y="1609418"/>
            <a:ext cx="4748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>
                <a:latin typeface="Cambria Math" pitchFamily="18" charset="0"/>
                <a:ea typeface="Cambria Math" pitchFamily="18" charset="0"/>
              </a:rPr>
              <a:t>S</a:t>
            </a:r>
            <a:r>
              <a:rPr lang="cs-CZ" sz="2800" b="1" baseline="-25000" dirty="0" err="1">
                <a:latin typeface="Cambria Math" pitchFamily="18" charset="0"/>
                <a:ea typeface="Cambria Math" pitchFamily="18" charset="0"/>
              </a:rPr>
              <a:t>a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341007" y="3928108"/>
            <a:ext cx="4635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latin typeface="Cambria Math" pitchFamily="18" charset="0"/>
                <a:ea typeface="Cambria Math" pitchFamily="18" charset="0"/>
              </a:rPr>
              <a:t>S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c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033667" y="2287626"/>
            <a:ext cx="4876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latin typeface="Cambria Math" pitchFamily="18" charset="0"/>
                <a:ea typeface="Cambria Math" pitchFamily="18" charset="0"/>
              </a:rPr>
              <a:t>S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628810" y="2957970"/>
            <a:ext cx="3930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T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1979712" y="2060848"/>
            <a:ext cx="2880320" cy="2468390"/>
            <a:chOff x="1979712" y="2060848"/>
            <a:chExt cx="2880320" cy="2468390"/>
          </a:xfrm>
        </p:grpSpPr>
        <p:cxnSp>
          <p:nvCxnSpPr>
            <p:cNvPr id="5" name="Přímá spojnice 4"/>
            <p:cNvCxnSpPr/>
            <p:nvPr/>
          </p:nvCxnSpPr>
          <p:spPr>
            <a:xfrm flipV="1">
              <a:off x="1979712" y="2060848"/>
              <a:ext cx="2880320" cy="2468390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" name="Obdélník 1"/>
            <p:cNvSpPr/>
            <p:nvPr/>
          </p:nvSpPr>
          <p:spPr>
            <a:xfrm>
              <a:off x="2852925" y="3633618"/>
              <a:ext cx="423514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>
                  <a:latin typeface="Cambria Math" pitchFamily="18" charset="0"/>
                  <a:ea typeface="Cambria Math" pitchFamily="18" charset="0"/>
                </a:rPr>
                <a:t>t</a:t>
              </a:r>
              <a:r>
                <a:rPr lang="cs-CZ" sz="2800" b="1" baseline="-25000" dirty="0">
                  <a:latin typeface="Cambria Math" pitchFamily="18" charset="0"/>
                  <a:ea typeface="Cambria Math" pitchFamily="18" charset="0"/>
                </a:rPr>
                <a:t>a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555776" y="2675249"/>
            <a:ext cx="4621088" cy="781187"/>
            <a:chOff x="2555776" y="2675249"/>
            <a:chExt cx="4621088" cy="781187"/>
          </a:xfrm>
        </p:grpSpPr>
        <p:cxnSp>
          <p:nvCxnSpPr>
            <p:cNvPr id="25" name="Přímá spojnice 24"/>
            <p:cNvCxnSpPr/>
            <p:nvPr/>
          </p:nvCxnSpPr>
          <p:spPr>
            <a:xfrm>
              <a:off x="2555776" y="2675249"/>
              <a:ext cx="4621088" cy="619794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Obdélník 16"/>
            <p:cNvSpPr/>
            <p:nvPr/>
          </p:nvSpPr>
          <p:spPr>
            <a:xfrm>
              <a:off x="5103725" y="2933216"/>
              <a:ext cx="428900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t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3100628" y="1165417"/>
            <a:ext cx="1399364" cy="2767639"/>
            <a:chOff x="3100628" y="1165417"/>
            <a:chExt cx="1399364" cy="2767639"/>
          </a:xfrm>
        </p:grpSpPr>
        <p:cxnSp>
          <p:nvCxnSpPr>
            <p:cNvPr id="20" name="Přímá spojnice 19"/>
            <p:cNvCxnSpPr/>
            <p:nvPr/>
          </p:nvCxnSpPr>
          <p:spPr>
            <a:xfrm flipH="1" flipV="1">
              <a:off x="3100628" y="1165417"/>
              <a:ext cx="1399364" cy="2767639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Obdélník 17"/>
            <p:cNvSpPr/>
            <p:nvPr/>
          </p:nvSpPr>
          <p:spPr>
            <a:xfrm>
              <a:off x="3106126" y="1769885"/>
              <a:ext cx="404341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t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</p:grpSp>
      <p:sp>
        <p:nvSpPr>
          <p:cNvPr id="3" name="Obdélník 2"/>
          <p:cNvSpPr/>
          <p:nvPr/>
        </p:nvSpPr>
        <p:spPr>
          <a:xfrm>
            <a:off x="485228" y="5136310"/>
            <a:ext cx="36458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Cambria Math" pitchFamily="18" charset="0"/>
                <a:ea typeface="Cambria Math" pitchFamily="18" charset="0"/>
              </a:rPr>
              <a:t>t</a:t>
            </a:r>
            <a:r>
              <a:rPr lang="cs-CZ" sz="2800" b="1" baseline="-25000" dirty="0">
                <a:latin typeface="Cambria Math" pitchFamily="18" charset="0"/>
                <a:ea typeface="Cambria Math" pitchFamily="18" charset="0"/>
              </a:rPr>
              <a:t>a</a:t>
            </a:r>
            <a:r>
              <a:rPr lang="cs-CZ" sz="2800" b="1" dirty="0"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- </a:t>
            </a:r>
            <a:r>
              <a:rPr lang="cs-CZ" sz="2800" dirty="0">
                <a:latin typeface="Cambria Math" pitchFamily="18" charset="0"/>
                <a:ea typeface="Cambria Math" pitchFamily="18" charset="0"/>
              </a:rPr>
              <a:t>těžnice na stranu a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70971" y="5586604"/>
            <a:ext cx="35935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latin typeface="Cambria Math" pitchFamily="18" charset="0"/>
                <a:ea typeface="Cambria Math" pitchFamily="18" charset="0"/>
              </a:rPr>
              <a:t>t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b</a:t>
            </a:r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- </a:t>
            </a:r>
            <a:r>
              <a:rPr lang="cs-CZ" sz="2800" dirty="0">
                <a:latin typeface="Cambria Math" pitchFamily="18" charset="0"/>
                <a:ea typeface="Cambria Math" pitchFamily="18" charset="0"/>
              </a:rPr>
              <a:t>těžnice na stranu </a:t>
            </a:r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4914" y="6069887"/>
            <a:ext cx="35305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latin typeface="Cambria Math" pitchFamily="18" charset="0"/>
                <a:ea typeface="Cambria Math" pitchFamily="18" charset="0"/>
              </a:rPr>
              <a:t>t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c</a:t>
            </a:r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- </a:t>
            </a:r>
            <a:r>
              <a:rPr lang="cs-CZ" sz="2800" dirty="0">
                <a:latin typeface="Cambria Math" pitchFamily="18" charset="0"/>
                <a:ea typeface="Cambria Math" pitchFamily="18" charset="0"/>
              </a:rPr>
              <a:t>těžnice na stranu </a:t>
            </a:r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c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866320" y="5157140"/>
            <a:ext cx="290258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latin typeface="Cambria Math" pitchFamily="18" charset="0"/>
                <a:ea typeface="Cambria Math" pitchFamily="18" charset="0"/>
              </a:rPr>
              <a:t>S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a</a:t>
            </a:r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– střed strany a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883953" y="5615364"/>
            <a:ext cx="29378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latin typeface="Cambria Math" pitchFamily="18" charset="0"/>
                <a:ea typeface="Cambria Math" pitchFamily="18" charset="0"/>
              </a:rPr>
              <a:t>S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b</a:t>
            </a:r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– střed strany b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883953" y="6071011"/>
            <a:ext cx="28753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latin typeface="Cambria Math" pitchFamily="18" charset="0"/>
                <a:ea typeface="Cambria Math" pitchFamily="18" charset="0"/>
              </a:rPr>
              <a:t>S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c</a:t>
            </a:r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– střed strany c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481048" y="1086198"/>
            <a:ext cx="16547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T</a:t>
            </a:r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– těžiště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2731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9" grpId="0"/>
      <p:bldP spid="30" grpId="0"/>
      <p:bldP spid="31" grpId="0"/>
      <p:bldP spid="3" grpId="0"/>
      <p:bldP spid="19" grpId="0"/>
      <p:bldP spid="21" grpId="0"/>
      <p:bldP spid="22" grpId="0"/>
      <p:bldP spid="23" grpId="0"/>
      <p:bldP spid="24" grpId="0"/>
      <p:bldP spid="3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655"/>
            <a:ext cx="88174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Příklad: Sestrojte trojúhelník ABC, jestliže strana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 = 8 cm, </a:t>
            </a:r>
            <a:b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       b = 7 cm, a = 6 cm. Potom sestrojte těžnice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004" y="74840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84207" y="1271624"/>
            <a:ext cx="7575586" cy="46056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691680" y="5013176"/>
            <a:ext cx="57606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435944" y="501317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Cambria Math" pitchFamily="18" charset="0"/>
                <a:ea typeface="Cambria Math" pitchFamily="18" charset="0"/>
              </a:rPr>
              <a:t>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250181" y="501317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22306" y="6019362"/>
            <a:ext cx="7575586" cy="69269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039748" y="6104100"/>
                <a:ext cx="336085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1.  AB;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𝑨𝑩</m:t>
                        </m:r>
                      </m:e>
                    </m:d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= 8 cm</a:t>
                </a:r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748" y="6104100"/>
                <a:ext cx="3360856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4900" t="-17442" r="-3811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6469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784207" y="1271624"/>
            <a:ext cx="7575586" cy="46056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1691680" y="5013176"/>
            <a:ext cx="57606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435944" y="501317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Cambria Math" pitchFamily="18" charset="0"/>
                <a:ea typeface="Cambria Math" pitchFamily="18" charset="0"/>
              </a:rPr>
              <a:t>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250181" y="501317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21" name="Oblouk 20"/>
          <p:cNvSpPr/>
          <p:nvPr/>
        </p:nvSpPr>
        <p:spPr>
          <a:xfrm>
            <a:off x="1259632" y="1485836"/>
            <a:ext cx="4503752" cy="4319428"/>
          </a:xfrm>
          <a:prstGeom prst="arc">
            <a:avLst>
              <a:gd name="adj1" fmla="val 17442603"/>
              <a:gd name="adj2" fmla="val 20341347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5571665" y="2212192"/>
            <a:ext cx="4780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m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9512" y="69655"/>
            <a:ext cx="88174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Příklad: Sestrojte trojúhelník ABC, jestliže strana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 = 8 cm, </a:t>
            </a:r>
            <a:b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       b = 7 cm, a = 6 cm. Potom sestrojte těžnice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004" y="74840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22306" y="6019362"/>
            <a:ext cx="7575586" cy="69269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039748" y="6104100"/>
            <a:ext cx="35028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2. m; m(A; r = 7cm)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93897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784207" y="1271624"/>
            <a:ext cx="7575586" cy="46056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1691680" y="5013176"/>
            <a:ext cx="57606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435944" y="501317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Cambria Math" pitchFamily="18" charset="0"/>
                <a:ea typeface="Cambria Math" pitchFamily="18" charset="0"/>
              </a:rPr>
              <a:t>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250181" y="501317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21" name="Oblouk 20"/>
          <p:cNvSpPr/>
          <p:nvPr/>
        </p:nvSpPr>
        <p:spPr>
          <a:xfrm>
            <a:off x="1259632" y="1485836"/>
            <a:ext cx="4503752" cy="4319428"/>
          </a:xfrm>
          <a:prstGeom prst="arc">
            <a:avLst>
              <a:gd name="adj1" fmla="val 17442603"/>
              <a:gd name="adj2" fmla="val 20341347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louk 21"/>
          <p:cNvSpPr/>
          <p:nvPr/>
        </p:nvSpPr>
        <p:spPr>
          <a:xfrm rot="17312838">
            <a:off x="3643800" y="1876391"/>
            <a:ext cx="4503752" cy="4319428"/>
          </a:xfrm>
          <a:prstGeom prst="arc">
            <a:avLst>
              <a:gd name="adj1" fmla="val 17265597"/>
              <a:gd name="adj2" fmla="val 20475268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3923928" y="2143602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k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71665" y="2212192"/>
            <a:ext cx="4780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m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9512" y="69655"/>
            <a:ext cx="88174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Příklad: Sestrojte trojúhelník ABC, jestliže strana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 = 8 cm, </a:t>
            </a:r>
            <a:b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       b = 7 cm, a = 6 cm. Potom sestrojte těžnice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004" y="74840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822306" y="6019362"/>
            <a:ext cx="7575586" cy="69269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039748" y="6104100"/>
                <a:ext cx="340958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3. k;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𝐤</m:t>
                    </m:r>
                    <m:r>
                      <a:rPr lang="cs-CZ" sz="28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(</m:t>
                    </m:r>
                    <m:r>
                      <a:rPr lang="cs-CZ" sz="28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𝐁</m:t>
                    </m:r>
                    <m:r>
                      <a:rPr lang="cs-CZ" sz="28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;</m:t>
                    </m:r>
                    <m:r>
                      <a:rPr lang="cs-CZ" sz="28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𝐫</m:t>
                    </m:r>
                    <m:r>
                      <a:rPr lang="cs-CZ" sz="28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𝟔</m:t>
                    </m:r>
                    <m:r>
                      <a:rPr lang="cs-CZ" sz="28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𝐜𝐦</m:t>
                    </m:r>
                    <m:r>
                      <a:rPr lang="cs-CZ" sz="28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748" y="6104100"/>
                <a:ext cx="3409588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4830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08246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784207" y="1271624"/>
            <a:ext cx="7575586" cy="5016357"/>
            <a:chOff x="784207" y="1271624"/>
            <a:chExt cx="7575586" cy="5016357"/>
          </a:xfrm>
        </p:grpSpPr>
        <p:sp>
          <p:nvSpPr>
            <p:cNvPr id="14" name="Obdélník 13"/>
            <p:cNvSpPr/>
            <p:nvPr/>
          </p:nvSpPr>
          <p:spPr>
            <a:xfrm>
              <a:off x="784207" y="1271624"/>
              <a:ext cx="7575586" cy="460564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1691680" y="5013176"/>
              <a:ext cx="576064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ovéPole 15"/>
            <p:cNvSpPr txBox="1"/>
            <p:nvPr/>
          </p:nvSpPr>
          <p:spPr>
            <a:xfrm>
              <a:off x="1435944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latin typeface="Cambria Math" pitchFamily="18" charset="0"/>
                  <a:ea typeface="Cambria Math" pitchFamily="18" charset="0"/>
                </a:rPr>
                <a:t>A</a:t>
              </a: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7250181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994034" y="1485836"/>
              <a:ext cx="38343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21" name="Oblouk 20"/>
            <p:cNvSpPr/>
            <p:nvPr/>
          </p:nvSpPr>
          <p:spPr>
            <a:xfrm>
              <a:off x="1259632" y="1485836"/>
              <a:ext cx="4503752" cy="4319428"/>
            </a:xfrm>
            <a:prstGeom prst="arc">
              <a:avLst>
                <a:gd name="adj1" fmla="val 17442603"/>
                <a:gd name="adj2" fmla="val 20341347"/>
              </a:avLst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louk 21"/>
            <p:cNvSpPr/>
            <p:nvPr/>
          </p:nvSpPr>
          <p:spPr>
            <a:xfrm rot="17312838">
              <a:off x="3643800" y="1876391"/>
              <a:ext cx="4503752" cy="4319428"/>
            </a:xfrm>
            <a:prstGeom prst="arc">
              <a:avLst>
                <a:gd name="adj1" fmla="val 17265597"/>
                <a:gd name="adj2" fmla="val 20475268"/>
              </a:avLst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3923928" y="2143602"/>
              <a:ext cx="38343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k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5571665" y="2212192"/>
              <a:ext cx="47801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m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179512" y="69655"/>
            <a:ext cx="88174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Příklad: Sestrojte trojúhelník ABC, jestliže strana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 = 8 cm, </a:t>
            </a:r>
            <a:b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       b = 7 cm, a = 6 cm. Potom sestrojte těžnice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004" y="74840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22306" y="6019362"/>
            <a:ext cx="7575586" cy="69269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039748" y="6104100"/>
                <a:ext cx="279236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4. C; C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k</a:t>
                </a:r>
                <a14:m>
                  <m:oMath xmlns:m="http://schemas.openxmlformats.org/officeDocument/2006/math">
                    <m:r>
                      <a:rPr lang="cs-CZ" sz="2800" b="1" i="0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𝒎</m:t>
                    </m:r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748" y="6104100"/>
                <a:ext cx="2792367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5895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38314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784207" y="1271624"/>
            <a:ext cx="7575586" cy="4605648"/>
            <a:chOff x="784207" y="1271624"/>
            <a:chExt cx="7575586" cy="4605648"/>
          </a:xfrm>
        </p:grpSpPr>
        <p:sp>
          <p:nvSpPr>
            <p:cNvPr id="2" name="Obdélník 1"/>
            <p:cNvSpPr/>
            <p:nvPr/>
          </p:nvSpPr>
          <p:spPr>
            <a:xfrm>
              <a:off x="784207" y="1271624"/>
              <a:ext cx="7575586" cy="460564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3" name="Přímá spojnice 2"/>
            <p:cNvCxnSpPr/>
            <p:nvPr/>
          </p:nvCxnSpPr>
          <p:spPr>
            <a:xfrm>
              <a:off x="1691680" y="5013176"/>
              <a:ext cx="576064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TextovéPole 3"/>
            <p:cNvSpPr txBox="1"/>
            <p:nvPr/>
          </p:nvSpPr>
          <p:spPr>
            <a:xfrm>
              <a:off x="1435944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latin typeface="Cambria Math" pitchFamily="18" charset="0"/>
                  <a:ea typeface="Cambria Math" pitchFamily="18" charset="0"/>
                </a:rPr>
                <a:t>A</a:t>
              </a: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250181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 flipV="1">
              <a:off x="1691680" y="1988840"/>
              <a:ext cx="3312368" cy="30243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5004048" y="1988840"/>
              <a:ext cx="2448272" cy="30243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ovéPole 14"/>
            <p:cNvSpPr txBox="1"/>
            <p:nvPr/>
          </p:nvSpPr>
          <p:spPr>
            <a:xfrm>
              <a:off x="4994034" y="1485836"/>
              <a:ext cx="38343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179512" y="69655"/>
            <a:ext cx="88174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Příklad: Sestrojte trojúhelník ABC, jestliže strana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 = 8 cm, </a:t>
            </a:r>
            <a:b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       b = 7 cm, a = 6 cm. Potom sestrojte těžnice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3004" y="74840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22306" y="6019362"/>
            <a:ext cx="7575586" cy="69269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039748" y="6104100"/>
            <a:ext cx="3407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5. Trojúhelník  ABC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18544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784207" y="1271624"/>
            <a:ext cx="7575586" cy="4605648"/>
            <a:chOff x="784207" y="1271624"/>
            <a:chExt cx="7575586" cy="4605648"/>
          </a:xfrm>
        </p:grpSpPr>
        <p:sp>
          <p:nvSpPr>
            <p:cNvPr id="2" name="Obdélník 1"/>
            <p:cNvSpPr/>
            <p:nvPr/>
          </p:nvSpPr>
          <p:spPr>
            <a:xfrm>
              <a:off x="784207" y="1271624"/>
              <a:ext cx="7575586" cy="460564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3" name="Přímá spojnice 2"/>
            <p:cNvCxnSpPr/>
            <p:nvPr/>
          </p:nvCxnSpPr>
          <p:spPr>
            <a:xfrm>
              <a:off x="1691680" y="5013176"/>
              <a:ext cx="576064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TextovéPole 3"/>
            <p:cNvSpPr txBox="1"/>
            <p:nvPr/>
          </p:nvSpPr>
          <p:spPr>
            <a:xfrm>
              <a:off x="1435944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latin typeface="Cambria Math" pitchFamily="18" charset="0"/>
                  <a:ea typeface="Cambria Math" pitchFamily="18" charset="0"/>
                </a:rPr>
                <a:t>A</a:t>
              </a: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250181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 flipV="1">
              <a:off x="1691680" y="1988840"/>
              <a:ext cx="3312368" cy="30243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5004048" y="1988840"/>
              <a:ext cx="2448272" cy="30243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4994034" y="1485836"/>
              <a:ext cx="38343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>
              <a:off x="4384288" y="5013176"/>
              <a:ext cx="463588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S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4559300" y="4878412"/>
              <a:ext cx="0" cy="21602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extovéPole 11"/>
          <p:cNvSpPr txBox="1"/>
          <p:nvPr/>
        </p:nvSpPr>
        <p:spPr>
          <a:xfrm>
            <a:off x="179512" y="69655"/>
            <a:ext cx="88174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Příklad: Sestrojte trojúhelník ABC, jestliže strana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 = 8 cm, </a:t>
            </a:r>
            <a:b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       b = 7 cm, a = 6 cm. Potom sestrojte těžnice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004" y="74840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22306" y="6019362"/>
            <a:ext cx="7575586" cy="69269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039748" y="6104100"/>
                <a:ext cx="531870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6.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𝑺</m:t>
                        </m:r>
                      </m:e>
                      <m:sub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𝑺</m:t>
                        </m:r>
                      </m:e>
                      <m:sub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AB, </a:t>
                </a:r>
                <a:r>
                  <a:rPr lang="cs-CZ" sz="2800" b="1" i="0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latin typeface="+mj-lt"/>
                  </a:rPr>
                  <a:t>|A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𝑺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cs-CZ" sz="2800" b="1" i="0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latin typeface="+mj-lt"/>
                  </a:rPr>
                  <a:t>|</a:t>
                </a:r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= </a:t>
                </a:r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|</a:t>
                </a:r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B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𝑺</m:t>
                        </m:r>
                      </m:e>
                      <m:sub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| </a:t>
                </a: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748" y="6104100"/>
                <a:ext cx="5318700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3096" t="-17442" r="-1835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17055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784207" y="1271624"/>
            <a:ext cx="7575586" cy="4605648"/>
            <a:chOff x="784207" y="1271624"/>
            <a:chExt cx="7575586" cy="4605648"/>
          </a:xfrm>
        </p:grpSpPr>
        <p:sp>
          <p:nvSpPr>
            <p:cNvPr id="2" name="Obdélník 1"/>
            <p:cNvSpPr/>
            <p:nvPr/>
          </p:nvSpPr>
          <p:spPr>
            <a:xfrm>
              <a:off x="784207" y="1271624"/>
              <a:ext cx="7575586" cy="460564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3" name="Přímá spojnice 2"/>
            <p:cNvCxnSpPr/>
            <p:nvPr/>
          </p:nvCxnSpPr>
          <p:spPr>
            <a:xfrm>
              <a:off x="1691680" y="5013176"/>
              <a:ext cx="576064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TextovéPole 3"/>
            <p:cNvSpPr txBox="1"/>
            <p:nvPr/>
          </p:nvSpPr>
          <p:spPr>
            <a:xfrm>
              <a:off x="1435944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latin typeface="Cambria Math" pitchFamily="18" charset="0"/>
                  <a:ea typeface="Cambria Math" pitchFamily="18" charset="0"/>
                </a:rPr>
                <a:t>A</a:t>
              </a: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250181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 flipV="1">
              <a:off x="1691680" y="1988840"/>
              <a:ext cx="3312368" cy="30243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5004048" y="1988840"/>
              <a:ext cx="2448272" cy="30243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4994034" y="1485836"/>
              <a:ext cx="38343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9" name="Přímá spojnice 8"/>
            <p:cNvCxnSpPr/>
            <p:nvPr/>
          </p:nvCxnSpPr>
          <p:spPr>
            <a:xfrm flipV="1">
              <a:off x="4572000" y="1988840"/>
              <a:ext cx="432048" cy="3024336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Obdélník 10"/>
            <p:cNvSpPr/>
            <p:nvPr/>
          </p:nvSpPr>
          <p:spPr>
            <a:xfrm>
              <a:off x="4384288" y="5013176"/>
              <a:ext cx="463588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S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4872260" y="2420888"/>
              <a:ext cx="404341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t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179512" y="69655"/>
            <a:ext cx="88174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Příklad: Sestrojte trojúhelník ABC, jestliže strana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 = 8 cm, </a:t>
            </a:r>
            <a:b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       b = 7 cm, a = 6 cm. Potom sestrojte těžnice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33004" y="74840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822306" y="6019362"/>
            <a:ext cx="7575586" cy="69269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039748" y="6104100"/>
                <a:ext cx="263142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7.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𝒕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𝒄</m:t>
                        </m:r>
                      </m:sub>
                    </m:sSub>
                    <m:r>
                      <a:rPr lang="cs-CZ" sz="28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;</m:t>
                    </m:r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𝒕</m:t>
                        </m:r>
                      </m:e>
                      <m:sub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𝒄</m:t>
                        </m:r>
                      </m:sub>
                    </m:sSub>
                    <m:r>
                      <a:rPr lang="cs-CZ" sz="28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𝑪</m:t>
                    </m:r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𝑺</m:t>
                        </m:r>
                      </m:e>
                      <m:sub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𝑪</m:t>
                        </m:r>
                      </m:sub>
                    </m:sSub>
                  </m:oMath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748" y="6104100"/>
                <a:ext cx="2631426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6265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4631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784207" y="1271624"/>
            <a:ext cx="7575586" cy="4605648"/>
            <a:chOff x="784207" y="1271624"/>
            <a:chExt cx="7575586" cy="4605648"/>
          </a:xfrm>
        </p:grpSpPr>
        <p:sp>
          <p:nvSpPr>
            <p:cNvPr id="3" name="Obdélník 2"/>
            <p:cNvSpPr/>
            <p:nvPr/>
          </p:nvSpPr>
          <p:spPr>
            <a:xfrm>
              <a:off x="784207" y="1271624"/>
              <a:ext cx="7575586" cy="460564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1691680" y="5013176"/>
              <a:ext cx="576064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" name="TextovéPole 4"/>
            <p:cNvSpPr txBox="1"/>
            <p:nvPr/>
          </p:nvSpPr>
          <p:spPr>
            <a:xfrm>
              <a:off x="1435944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latin typeface="Cambria Math" pitchFamily="18" charset="0"/>
                  <a:ea typeface="Cambria Math" pitchFamily="18" charset="0"/>
                </a:rPr>
                <a:t>A</a:t>
              </a: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7250181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 flipV="1">
              <a:off x="1691680" y="1988840"/>
              <a:ext cx="3312368" cy="30243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5004048" y="1988840"/>
              <a:ext cx="2448272" cy="30243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ovéPole 8"/>
            <p:cNvSpPr txBox="1"/>
            <p:nvPr/>
          </p:nvSpPr>
          <p:spPr>
            <a:xfrm>
              <a:off x="4994034" y="1485836"/>
              <a:ext cx="38343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10" name="Přímá spojnice 9"/>
            <p:cNvCxnSpPr/>
            <p:nvPr/>
          </p:nvCxnSpPr>
          <p:spPr>
            <a:xfrm flipV="1">
              <a:off x="4572000" y="1988840"/>
              <a:ext cx="432048" cy="3024336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Obdélník 10"/>
            <p:cNvSpPr/>
            <p:nvPr/>
          </p:nvSpPr>
          <p:spPr>
            <a:xfrm>
              <a:off x="4384288" y="5013176"/>
              <a:ext cx="463588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S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4872260" y="2420888"/>
              <a:ext cx="404341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t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020394" y="2843560"/>
              <a:ext cx="487634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S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3491880" y="3212976"/>
              <a:ext cx="144016" cy="23465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TextovéPole 14"/>
          <p:cNvSpPr txBox="1"/>
          <p:nvPr/>
        </p:nvSpPr>
        <p:spPr>
          <a:xfrm>
            <a:off x="179512" y="69655"/>
            <a:ext cx="88174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Příklad: Sestrojte trojúhelník ABC, jestliže strana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 = 8 cm, </a:t>
            </a:r>
            <a:b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       b = 7 cm, a = 6 cm. Potom sestrojte těžnice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33004" y="74840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22306" y="6019362"/>
            <a:ext cx="7575586" cy="69269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039748" y="6104100"/>
                <a:ext cx="530587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8.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𝑺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𝒃</m:t>
                        </m:r>
                      </m:sub>
                    </m:sSub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𝑺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𝒃</m:t>
                        </m:r>
                      </m:sub>
                    </m:sSub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AC, </a:t>
                </a:r>
                <a:r>
                  <a:rPr lang="cs-CZ" sz="2800" b="1" i="0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latin typeface="+mj-lt"/>
                  </a:rPr>
                  <a:t>|A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𝑺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𝒃</m:t>
                        </m:r>
                      </m:sub>
                    </m:sSub>
                  </m:oMath>
                </a14:m>
                <a:r>
                  <a:rPr lang="cs-CZ" sz="2800" b="1" i="0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latin typeface="+mj-lt"/>
                  </a:rPr>
                  <a:t>|</a:t>
                </a:r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= </a:t>
                </a:r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|C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𝑺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𝒃</m:t>
                        </m:r>
                      </m:sub>
                    </m:sSub>
                  </m:oMath>
                </a14:m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| </a:t>
                </a: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748" y="6104100"/>
                <a:ext cx="5305876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3103" t="-17442" r="-1839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67845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Skupina 12"/>
          <p:cNvGrpSpPr/>
          <p:nvPr/>
        </p:nvGrpSpPr>
        <p:grpSpPr>
          <a:xfrm>
            <a:off x="784207" y="1271624"/>
            <a:ext cx="7575586" cy="4605648"/>
            <a:chOff x="784207" y="1271624"/>
            <a:chExt cx="7575586" cy="4605648"/>
          </a:xfrm>
        </p:grpSpPr>
        <p:sp>
          <p:nvSpPr>
            <p:cNvPr id="2" name="Obdélník 1"/>
            <p:cNvSpPr/>
            <p:nvPr/>
          </p:nvSpPr>
          <p:spPr>
            <a:xfrm>
              <a:off x="784207" y="1271624"/>
              <a:ext cx="7575586" cy="460564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3" name="Přímá spojnice 2"/>
            <p:cNvCxnSpPr/>
            <p:nvPr/>
          </p:nvCxnSpPr>
          <p:spPr>
            <a:xfrm>
              <a:off x="1691680" y="5013176"/>
              <a:ext cx="576064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TextovéPole 3"/>
            <p:cNvSpPr txBox="1"/>
            <p:nvPr/>
          </p:nvSpPr>
          <p:spPr>
            <a:xfrm>
              <a:off x="1435944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latin typeface="Cambria Math" pitchFamily="18" charset="0"/>
                  <a:ea typeface="Cambria Math" pitchFamily="18" charset="0"/>
                </a:rPr>
                <a:t>A</a:t>
              </a: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250181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 flipV="1">
              <a:off x="1691680" y="1988840"/>
              <a:ext cx="3312368" cy="30243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5004048" y="1988840"/>
              <a:ext cx="2448272" cy="30243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4994034" y="1485836"/>
              <a:ext cx="38343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9" name="Přímá spojnice 8"/>
            <p:cNvCxnSpPr/>
            <p:nvPr/>
          </p:nvCxnSpPr>
          <p:spPr>
            <a:xfrm flipV="1">
              <a:off x="4572000" y="1988840"/>
              <a:ext cx="432048" cy="3024336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Obdélník 9"/>
            <p:cNvSpPr/>
            <p:nvPr/>
          </p:nvSpPr>
          <p:spPr>
            <a:xfrm>
              <a:off x="4384288" y="5013176"/>
              <a:ext cx="463588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S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4872260" y="2420888"/>
              <a:ext cx="404341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t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 flipH="1" flipV="1">
              <a:off x="3491880" y="3356992"/>
              <a:ext cx="3960564" cy="1656184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Obdélník 21"/>
            <p:cNvSpPr/>
            <p:nvPr/>
          </p:nvSpPr>
          <p:spPr>
            <a:xfrm>
              <a:off x="3054426" y="2843560"/>
              <a:ext cx="487634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S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5787046" y="4253118"/>
              <a:ext cx="428900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t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179512" y="69655"/>
            <a:ext cx="88174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Příklad: Sestrojte trojúhelník ABC, jestliže strana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 = 8 cm, </a:t>
            </a:r>
            <a:b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       b = 7 cm, a = 6 cm. Potom sestrojte těžnice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33004" y="74840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22306" y="6019362"/>
            <a:ext cx="7575586" cy="69269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039748" y="6104100"/>
                <a:ext cx="261905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9.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𝒕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𝒃</m:t>
                        </m:r>
                      </m:sub>
                    </m:sSub>
                    <m:r>
                      <a:rPr lang="cs-CZ" sz="28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;</m:t>
                    </m:r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𝒕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𝒃</m:t>
                        </m:r>
                      </m:sub>
                    </m:sSub>
                    <m:r>
                      <a:rPr lang="cs-CZ" sz="28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𝑩</m:t>
                    </m:r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𝑺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𝒃</m:t>
                        </m:r>
                      </m:sub>
                    </m:sSub>
                  </m:oMath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748" y="6104100"/>
                <a:ext cx="2619050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6294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0175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Skupina 14"/>
          <p:cNvGrpSpPr/>
          <p:nvPr/>
        </p:nvGrpSpPr>
        <p:grpSpPr>
          <a:xfrm>
            <a:off x="784207" y="1271624"/>
            <a:ext cx="7575586" cy="4605648"/>
            <a:chOff x="784207" y="1271624"/>
            <a:chExt cx="7575586" cy="4605648"/>
          </a:xfrm>
        </p:grpSpPr>
        <p:sp>
          <p:nvSpPr>
            <p:cNvPr id="2" name="Obdélník 1"/>
            <p:cNvSpPr/>
            <p:nvPr/>
          </p:nvSpPr>
          <p:spPr>
            <a:xfrm>
              <a:off x="784207" y="1271624"/>
              <a:ext cx="7575586" cy="460564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3" name="Přímá spojnice 2"/>
            <p:cNvCxnSpPr/>
            <p:nvPr/>
          </p:nvCxnSpPr>
          <p:spPr>
            <a:xfrm>
              <a:off x="1691680" y="5013176"/>
              <a:ext cx="576064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TextovéPole 3"/>
            <p:cNvSpPr txBox="1"/>
            <p:nvPr/>
          </p:nvSpPr>
          <p:spPr>
            <a:xfrm>
              <a:off x="1435944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latin typeface="Cambria Math" pitchFamily="18" charset="0"/>
                  <a:ea typeface="Cambria Math" pitchFamily="18" charset="0"/>
                </a:rPr>
                <a:t>A</a:t>
              </a: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250181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 flipV="1">
              <a:off x="1691680" y="1988840"/>
              <a:ext cx="3312368" cy="30243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5004048" y="1988840"/>
              <a:ext cx="2448272" cy="30243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4994034" y="1485836"/>
              <a:ext cx="38343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9" name="Přímá spojnice 8"/>
            <p:cNvCxnSpPr/>
            <p:nvPr/>
          </p:nvCxnSpPr>
          <p:spPr>
            <a:xfrm flipV="1">
              <a:off x="4572000" y="1988840"/>
              <a:ext cx="432048" cy="3024336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Obdélník 9"/>
            <p:cNvSpPr/>
            <p:nvPr/>
          </p:nvSpPr>
          <p:spPr>
            <a:xfrm>
              <a:off x="4384288" y="5013176"/>
              <a:ext cx="463588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S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4872260" y="2420888"/>
              <a:ext cx="404341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t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 flipH="1" flipV="1">
              <a:off x="3491880" y="3356992"/>
              <a:ext cx="3960564" cy="1656184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Obdélník 12"/>
            <p:cNvSpPr/>
            <p:nvPr/>
          </p:nvSpPr>
          <p:spPr>
            <a:xfrm>
              <a:off x="3054426" y="2843560"/>
              <a:ext cx="487634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S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5787046" y="4253118"/>
              <a:ext cx="428900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t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157775" y="2940576"/>
              <a:ext cx="474810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S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a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19" name="Přímá spojnice 18"/>
            <p:cNvCxnSpPr/>
            <p:nvPr/>
          </p:nvCxnSpPr>
          <p:spPr>
            <a:xfrm flipH="1">
              <a:off x="5963417" y="3266356"/>
              <a:ext cx="214450" cy="17433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TextovéPole 17"/>
          <p:cNvSpPr txBox="1"/>
          <p:nvPr/>
        </p:nvSpPr>
        <p:spPr>
          <a:xfrm>
            <a:off x="179512" y="69655"/>
            <a:ext cx="88174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Příklad: Sestrojte trojúhelník ABC, jestliže strana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 = 8 cm, </a:t>
            </a:r>
            <a:b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       b = 7 cm, a = 6 cm. Potom sestrojte těžnice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33004" y="74840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822306" y="6019362"/>
            <a:ext cx="7575586" cy="69269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039748" y="6104100"/>
                <a:ext cx="552606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10.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𝑺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𝒂</m:t>
                        </m:r>
                      </m:sub>
                    </m:sSub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𝑺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𝒂</m:t>
                        </m:r>
                      </m:sub>
                    </m:sSub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BC, </a:t>
                </a:r>
                <a:r>
                  <a:rPr lang="cs-CZ" sz="2800" b="1" i="0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latin typeface="+mj-lt"/>
                  </a:rPr>
                  <a:t>|C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𝑺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𝒂</m:t>
                        </m:r>
                      </m:sub>
                    </m:sSub>
                  </m:oMath>
                </a14:m>
                <a:r>
                  <a:rPr lang="cs-CZ" sz="2800" b="1" i="0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latin typeface="+mj-lt"/>
                  </a:rPr>
                  <a:t>|</a:t>
                </a:r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= </a:t>
                </a:r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|</a:t>
                </a:r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B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𝑺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𝒂</m:t>
                        </m:r>
                      </m:sub>
                    </m:sSub>
                  </m:oMath>
                </a14:m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| </a:t>
                </a: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748" y="6104100"/>
                <a:ext cx="5526065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2980" t="-17442" r="-1876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42624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84207" y="1271624"/>
            <a:ext cx="7575586" cy="46056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1691680" y="5013176"/>
            <a:ext cx="57606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1435944" y="501317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Cambria Math" pitchFamily="18" charset="0"/>
                <a:ea typeface="Cambria Math" pitchFamily="18" charset="0"/>
              </a:rPr>
              <a:t>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250181" y="501317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691680" y="1988840"/>
            <a:ext cx="3312368" cy="302433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004048" y="1988840"/>
            <a:ext cx="2448272" cy="302433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994034" y="1485836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C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4572000" y="1988840"/>
            <a:ext cx="432048" cy="302433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4384288" y="5013176"/>
            <a:ext cx="4635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latin typeface="Cambria Math" pitchFamily="18" charset="0"/>
                <a:ea typeface="Cambria Math" pitchFamily="18" charset="0"/>
              </a:rPr>
              <a:t>S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c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72260" y="2420888"/>
            <a:ext cx="4043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latin typeface="Cambria Math" pitchFamily="18" charset="0"/>
                <a:ea typeface="Cambria Math" pitchFamily="18" charset="0"/>
              </a:rPr>
              <a:t>t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c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H="1" flipV="1">
            <a:off x="3491880" y="3356992"/>
            <a:ext cx="3960564" cy="165618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3054426" y="2843560"/>
            <a:ext cx="4876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latin typeface="Cambria Math" pitchFamily="18" charset="0"/>
                <a:ea typeface="Cambria Math" pitchFamily="18" charset="0"/>
              </a:rPr>
              <a:t>S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787046" y="4253118"/>
            <a:ext cx="4289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latin typeface="Cambria Math" pitchFamily="18" charset="0"/>
                <a:ea typeface="Cambria Math" pitchFamily="18" charset="0"/>
              </a:rPr>
              <a:t>t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1717071" y="3366780"/>
            <a:ext cx="4367097" cy="164639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6084168" y="2917468"/>
            <a:ext cx="4748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latin typeface="Cambria Math" pitchFamily="18" charset="0"/>
                <a:ea typeface="Cambria Math" pitchFamily="18" charset="0"/>
              </a:rPr>
              <a:t>S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a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174308" y="4365104"/>
            <a:ext cx="4187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t</a:t>
            </a:r>
            <a:r>
              <a:rPr lang="cs-CZ" sz="2800" b="1" baseline="-25000" dirty="0" smtClean="0">
                <a:latin typeface="Cambria Math" pitchFamily="18" charset="0"/>
                <a:ea typeface="Cambria Math" pitchFamily="18" charset="0"/>
              </a:rPr>
              <a:t>a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9512" y="69655"/>
            <a:ext cx="88174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Příklad: Sestrojte trojúhelník ABC, jestliže strana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 = 8 cm, </a:t>
            </a:r>
            <a:b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       b = 7 cm, a = 6 cm. Potom sestrojte těžnice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33004" y="74840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22306" y="6019362"/>
            <a:ext cx="7575586" cy="69269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039748" y="6104100"/>
                <a:ext cx="282102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11.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𝒕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𝒂</m:t>
                        </m:r>
                      </m:sub>
                    </m:sSub>
                    <m:r>
                      <a:rPr lang="cs-CZ" sz="28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;</m:t>
                    </m:r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𝒕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𝒂</m:t>
                        </m:r>
                      </m:sub>
                    </m:sSub>
                    <m:r>
                      <a:rPr lang="cs-CZ" sz="28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𝑨</m:t>
                    </m:r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𝑺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𝒂</m:t>
                        </m:r>
                      </m:sub>
                    </m:sSub>
                  </m:oMath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748" y="6104100"/>
                <a:ext cx="2821029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5844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43042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Skupina 15"/>
          <p:cNvGrpSpPr/>
          <p:nvPr/>
        </p:nvGrpSpPr>
        <p:grpSpPr>
          <a:xfrm>
            <a:off x="784207" y="1271624"/>
            <a:ext cx="7575586" cy="4605648"/>
            <a:chOff x="784207" y="1271624"/>
            <a:chExt cx="7575586" cy="4605648"/>
          </a:xfrm>
        </p:grpSpPr>
        <p:sp>
          <p:nvSpPr>
            <p:cNvPr id="2" name="Obdélník 1"/>
            <p:cNvSpPr/>
            <p:nvPr/>
          </p:nvSpPr>
          <p:spPr>
            <a:xfrm>
              <a:off x="784207" y="1271624"/>
              <a:ext cx="7575586" cy="460564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3" name="Přímá spojnice 2"/>
            <p:cNvCxnSpPr/>
            <p:nvPr/>
          </p:nvCxnSpPr>
          <p:spPr>
            <a:xfrm>
              <a:off x="1691680" y="5013176"/>
              <a:ext cx="576064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TextovéPole 3"/>
            <p:cNvSpPr txBox="1"/>
            <p:nvPr/>
          </p:nvSpPr>
          <p:spPr>
            <a:xfrm>
              <a:off x="1435944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latin typeface="Cambria Math" pitchFamily="18" charset="0"/>
                  <a:ea typeface="Cambria Math" pitchFamily="18" charset="0"/>
                </a:rPr>
                <a:t>A</a:t>
              </a: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250181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 flipV="1">
              <a:off x="1691680" y="1988840"/>
              <a:ext cx="3312368" cy="30243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5004048" y="1988840"/>
              <a:ext cx="2448272" cy="30243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4994034" y="1485836"/>
              <a:ext cx="38343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9" name="Přímá spojnice 8"/>
            <p:cNvCxnSpPr/>
            <p:nvPr/>
          </p:nvCxnSpPr>
          <p:spPr>
            <a:xfrm flipV="1">
              <a:off x="4572000" y="1988840"/>
              <a:ext cx="432048" cy="3024336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Obdélník 9"/>
            <p:cNvSpPr/>
            <p:nvPr/>
          </p:nvSpPr>
          <p:spPr>
            <a:xfrm>
              <a:off x="4384288" y="5013176"/>
              <a:ext cx="463588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S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4872260" y="2420888"/>
              <a:ext cx="404341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t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 flipH="1" flipV="1">
              <a:off x="3491880" y="3356992"/>
              <a:ext cx="3960564" cy="1656184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Obdélník 12"/>
            <p:cNvSpPr/>
            <p:nvPr/>
          </p:nvSpPr>
          <p:spPr>
            <a:xfrm>
              <a:off x="3054426" y="2843560"/>
              <a:ext cx="487634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S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5787046" y="4253118"/>
              <a:ext cx="428900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t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15" name="Přímá spojnice 14"/>
            <p:cNvCxnSpPr/>
            <p:nvPr/>
          </p:nvCxnSpPr>
          <p:spPr>
            <a:xfrm flipH="1">
              <a:off x="1717071" y="3366780"/>
              <a:ext cx="4367097" cy="1646396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Obdélník 16"/>
            <p:cNvSpPr/>
            <p:nvPr/>
          </p:nvSpPr>
          <p:spPr>
            <a:xfrm>
              <a:off x="6084168" y="2917468"/>
              <a:ext cx="474810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S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a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3174308" y="4365104"/>
              <a:ext cx="418704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t</a:t>
              </a:r>
              <a:r>
                <a:rPr lang="cs-CZ" sz="2800" b="1" baseline="-25000" dirty="0" smtClean="0">
                  <a:latin typeface="Cambria Math" pitchFamily="18" charset="0"/>
                  <a:ea typeface="Cambria Math" pitchFamily="18" charset="0"/>
                </a:rPr>
                <a:t>a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374376" y="3312838"/>
              <a:ext cx="393056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T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179512" y="69655"/>
            <a:ext cx="88174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Příklad: Sestrojte trojúhelník ABC, jestliže strana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 = 8 cm, </a:t>
            </a:r>
            <a:b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       b = 7 cm, a = 6 cm. Potom sestrojte těžnice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33004" y="74840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22306" y="6019362"/>
            <a:ext cx="7575586" cy="69269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039748" y="6104100"/>
                <a:ext cx="379777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12. T</a:t>
                </a:r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;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</m:t>
                    </m:r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T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𝒕</m:t>
                        </m:r>
                      </m:e>
                      <m:sub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𝒂</m:t>
                        </m:r>
                      </m:sub>
                    </m:sSub>
                    <m:r>
                      <a:rPr lang="cs-CZ" sz="2800" b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b="1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∩</m:t>
                    </m:r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𝒕</m:t>
                        </m:r>
                      </m:e>
                      <m:sub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𝒃</m:t>
                        </m:r>
                      </m:sub>
                    </m:sSub>
                    <m:r>
                      <a:rPr lang="cs-CZ" sz="2800" b="1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∩</m:t>
                    </m:r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𝒕</m:t>
                        </m:r>
                      </m:e>
                      <m:sub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𝒄</m:t>
                        </m:r>
                      </m:sub>
                    </m:sSub>
                  </m:oMath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748" y="6104100"/>
                <a:ext cx="3797771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4334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95102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249288" y="97174"/>
            <a:ext cx="8715200" cy="6356162"/>
          </a:xfrm>
          <a:prstGeom prst="roundRect">
            <a:avLst>
              <a:gd name="adj" fmla="val 362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409196" y="314886"/>
            <a:ext cx="8430614" cy="990808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409195" y="1672518"/>
            <a:ext cx="8430615" cy="1497174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403888" y="3861048"/>
            <a:ext cx="8435923" cy="1440160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548680"/>
            <a:ext cx="6080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/>
              </a:rPr>
              <a:t>Příklady na samostatné procvičení:</a:t>
            </a:r>
            <a:endParaRPr lang="cs-CZ" sz="2800" b="1" dirty="0"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59396" y="1975888"/>
                <a:ext cx="8480284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AutoNum type="arabicParenR"/>
                </a:pPr>
                <a:r>
                  <a:rPr lang="cs-CZ" sz="2400" b="1" dirty="0" smtClean="0">
                    <a:solidFill>
                      <a:schemeClr val="tx1"/>
                    </a:solidFill>
                    <a:effectLst/>
                  </a:rPr>
                  <a:t>Narýsujte pravoúhlý trojúhelník KLM a sestrojte těžnice. Strana  m = 8 cm, l = 7 cm, |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chemeClr val="tx1"/>
                        </a:solidFill>
                        <a:effectLst/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2400" b="1" dirty="0" smtClean="0">
                    <a:solidFill>
                      <a:schemeClr val="tx1"/>
                    </a:solidFill>
                    <a:effectLst/>
                  </a:rPr>
                  <a:t> MKL|= 90°.</a:t>
                </a:r>
                <a:endParaRPr lang="cs-CZ" sz="2400" b="1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9396" y="1975888"/>
                <a:ext cx="8480284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078" t="-5882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09196" y="4139561"/>
                <a:ext cx="858279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tx1"/>
                    </a:solidFill>
                    <a:effectLst/>
                  </a:rPr>
                  <a:t>2) Narýsujte tupoúhlý trojúhelník DEF a sestrojte těžnice.</a:t>
                </a:r>
              </a:p>
              <a:p>
                <a:r>
                  <a:rPr lang="cs-CZ" sz="2400" b="1" dirty="0">
                    <a:solidFill>
                      <a:schemeClr val="tx1"/>
                    </a:solidFill>
                    <a:effectLst/>
                  </a:rPr>
                  <a:t> </a:t>
                </a:r>
                <a:r>
                  <a:rPr lang="cs-CZ" sz="2400" b="1" dirty="0" smtClean="0">
                    <a:solidFill>
                      <a:schemeClr val="tx1"/>
                    </a:solidFill>
                    <a:effectLst/>
                  </a:rPr>
                  <a:t>   </a:t>
                </a:r>
                <a:r>
                  <a:rPr lang="cs-CZ" sz="2400" b="1" dirty="0">
                    <a:solidFill>
                      <a:schemeClr val="tx1"/>
                    </a:solidFill>
                    <a:effectLst/>
                  </a:rPr>
                  <a:t>Strana  </a:t>
                </a:r>
                <a:r>
                  <a:rPr lang="cs-CZ" sz="2400" b="1" dirty="0" smtClean="0">
                    <a:solidFill>
                      <a:schemeClr val="tx1"/>
                    </a:solidFill>
                    <a:effectLst/>
                  </a:rPr>
                  <a:t>f </a:t>
                </a:r>
                <a:r>
                  <a:rPr lang="cs-CZ" sz="2400" b="1" dirty="0">
                    <a:solidFill>
                      <a:schemeClr val="tx1"/>
                    </a:solidFill>
                    <a:effectLst/>
                  </a:rPr>
                  <a:t>= 8 cm, |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chemeClr val="tx1"/>
                        </a:solidFill>
                        <a:effectLst/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2400" b="1" dirty="0">
                    <a:solidFill>
                      <a:schemeClr val="tx1"/>
                    </a:solidFill>
                    <a:effectLst/>
                  </a:rPr>
                  <a:t> </a:t>
                </a:r>
                <a:r>
                  <a:rPr lang="cs-CZ" sz="2400" b="1" dirty="0" smtClean="0">
                    <a:solidFill>
                      <a:schemeClr val="tx1"/>
                    </a:solidFill>
                    <a:effectLst/>
                  </a:rPr>
                  <a:t>DEF|= 30°, </a:t>
                </a:r>
                <a:r>
                  <a:rPr lang="cs-CZ" sz="2400" b="1" dirty="0">
                    <a:solidFill>
                      <a:schemeClr val="tx1"/>
                    </a:solidFill>
                    <a:effectLst/>
                  </a:rPr>
                  <a:t>|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chemeClr val="tx1"/>
                        </a:solidFill>
                        <a:effectLst/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2400" b="1" dirty="0">
                    <a:solidFill>
                      <a:schemeClr val="tx1"/>
                    </a:solidFill>
                    <a:effectLst/>
                  </a:rPr>
                  <a:t> </a:t>
                </a:r>
                <a:r>
                  <a:rPr lang="cs-CZ" sz="2400" b="1" dirty="0" smtClean="0">
                    <a:solidFill>
                      <a:schemeClr val="tx1"/>
                    </a:solidFill>
                    <a:effectLst/>
                  </a:rPr>
                  <a:t>FDE|= </a:t>
                </a:r>
                <a:r>
                  <a:rPr lang="cs-CZ" sz="2400" b="1" dirty="0">
                    <a:solidFill>
                      <a:schemeClr val="tx1"/>
                    </a:solidFill>
                    <a:effectLst/>
                  </a:rPr>
                  <a:t>4</a:t>
                </a:r>
                <a:r>
                  <a:rPr lang="cs-CZ" sz="2400" b="1" dirty="0" smtClean="0">
                    <a:solidFill>
                      <a:schemeClr val="tx1"/>
                    </a:solidFill>
                    <a:effectLst/>
                  </a:rPr>
                  <a:t>0</a:t>
                </a:r>
                <a:r>
                  <a:rPr lang="cs-CZ" sz="2400" b="1" dirty="0">
                    <a:solidFill>
                      <a:schemeClr val="tx1"/>
                    </a:solidFill>
                    <a:effectLst/>
                  </a:rPr>
                  <a:t>°</a:t>
                </a:r>
                <a:r>
                  <a:rPr lang="cs-CZ" sz="2400" b="1" dirty="0" smtClean="0">
                    <a:solidFill>
                      <a:schemeClr val="tx1"/>
                    </a:solidFill>
                    <a:effectLst/>
                  </a:rPr>
                  <a:t>.</a:t>
                </a:r>
                <a:endParaRPr lang="cs-CZ" sz="2400" b="1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196" y="4139561"/>
                <a:ext cx="8582799" cy="830997"/>
              </a:xfrm>
              <a:prstGeom prst="rect">
                <a:avLst/>
              </a:prstGeom>
              <a:blipFill rotWithShape="1">
                <a:blip r:embed="rId3"/>
                <a:stretch>
                  <a:fillRect l="-1065" t="-5882" r="-284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01755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3" grpId="0"/>
      <p:bldP spid="5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7953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814118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KOPECKÝ, Milan; LIŠKOVÁ, Hana a kol. Matematika 6.Liberec: </a:t>
            </a:r>
            <a:r>
              <a:rPr lang="cs-CZ" sz="1100" dirty="0" err="1"/>
              <a:t>Prodos</a:t>
            </a:r>
            <a:r>
              <a:rPr lang="cs-CZ" sz="1100" dirty="0"/>
              <a:t>, 1998, ISBN 80-85806-98-3.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MIKULČÁK, Jiří; KABELE, Jiří a kol. Matematika pro 6. ročník.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</a:t>
            </a:r>
            <a:r>
              <a:rPr lang="cs-CZ" sz="11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AUTOR NEUVEDEN. </a:t>
            </a:r>
            <a:r>
              <a:rPr lang="cs-CZ" sz="1100" i="1" dirty="0"/>
              <a:t>Wikipedie</a:t>
            </a:r>
            <a:r>
              <a:rPr lang="cs-CZ" sz="1100" dirty="0"/>
              <a:t> [online]. [cit. 26.3.2013]. Dostupný na WWW: http://</a:t>
            </a:r>
            <a:r>
              <a:rPr lang="cs-CZ" sz="1100" dirty="0" smtClean="0"/>
              <a:t>cs.wikipedia.org/wiki/Soubor:Solar_planets.jpg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FIELD, Matthew. </a:t>
            </a:r>
            <a:r>
              <a:rPr lang="cs-CZ" sz="1100" i="1" dirty="0"/>
              <a:t>Wikipedie</a:t>
            </a:r>
            <a:r>
              <a:rPr lang="cs-CZ" sz="1100" dirty="0"/>
              <a:t> [online]. [cit. 26.3.2013]. Dostupný na WWW: http://cs.wikipedia.org/wiki/Soubor:Rms_queen_mary_2008.jpg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828</TotalTime>
  <Words>863</Words>
  <Application>Microsoft Office PowerPoint</Application>
  <PresentationFormat>Předvádění na obrazovce (4:3)</PresentationFormat>
  <Paragraphs>187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133</cp:revision>
  <dcterms:created xsi:type="dcterms:W3CDTF">2012-04-23T18:25:05Z</dcterms:created>
  <dcterms:modified xsi:type="dcterms:W3CDTF">2013-06-25T13:16:09Z</dcterms:modified>
</cp:coreProperties>
</file>