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3" r:id="rId2"/>
    <p:sldId id="269" r:id="rId3"/>
    <p:sldId id="282" r:id="rId4"/>
    <p:sldId id="283" r:id="rId5"/>
    <p:sldId id="284" r:id="rId6"/>
    <p:sldId id="300" r:id="rId7"/>
    <p:sldId id="299" r:id="rId8"/>
    <p:sldId id="301" r:id="rId9"/>
    <p:sldId id="298" r:id="rId10"/>
    <p:sldId id="289" r:id="rId11"/>
    <p:sldId id="292" r:id="rId12"/>
    <p:sldId id="297" r:id="rId13"/>
    <p:sldId id="293" r:id="rId14"/>
    <p:sldId id="302" r:id="rId15"/>
    <p:sldId id="294" r:id="rId16"/>
    <p:sldId id="304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0E5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7" autoAdjust="0"/>
    <p:restoredTop sz="94660"/>
  </p:normalViewPr>
  <p:slideViewPr>
    <p:cSldViewPr>
      <p:cViewPr>
        <p:scale>
          <a:sx n="70" d="100"/>
          <a:sy n="70" d="100"/>
        </p:scale>
        <p:origin x="-1099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487CA8-1B3B-41A7-9DED-4159FF2D0A53}" type="doc">
      <dgm:prSet loTypeId="urn:microsoft.com/office/officeart/2005/8/layout/orgChart1" loCatId="hierarchy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C1DBFCB9-9E4F-4C41-8914-ECD827350B72}">
      <dgm:prSet phldrT="[Text]" custT="1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cs-CZ" sz="2800" b="1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Trojúhelník</a:t>
          </a:r>
          <a:endParaRPr lang="cs-CZ" sz="2800" dirty="0"/>
        </a:p>
      </dgm:t>
    </dgm:pt>
    <dgm:pt modelId="{1048A4B1-1D05-4F14-9692-C81D631CA121}" type="parTrans" cxnId="{1E36D1C2-FD03-4893-A8A3-9686EBAD8860}">
      <dgm:prSet/>
      <dgm:spPr/>
      <dgm:t>
        <a:bodyPr/>
        <a:lstStyle/>
        <a:p>
          <a:endParaRPr lang="cs-CZ"/>
        </a:p>
      </dgm:t>
    </dgm:pt>
    <dgm:pt modelId="{F6C2BAAE-9C0D-4198-80CC-0AB509772E9E}" type="sibTrans" cxnId="{1E36D1C2-FD03-4893-A8A3-9686EBAD8860}">
      <dgm:prSet/>
      <dgm:spPr/>
      <dgm:t>
        <a:bodyPr/>
        <a:lstStyle/>
        <a:p>
          <a:endParaRPr lang="cs-CZ"/>
        </a:p>
      </dgm:t>
    </dgm:pt>
    <dgm:pt modelId="{09639E7A-BFF4-4043-9576-647817CEC6B7}">
      <dgm:prSet phldrT="[Text]" custT="1"/>
      <dgm:spPr/>
      <dgm:t>
        <a:bodyPr/>
        <a:lstStyle/>
        <a:p>
          <a:r>
            <a:rPr lang="cs-CZ" sz="2800" b="1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Ostroúhlý</a:t>
          </a:r>
          <a:endParaRPr lang="cs-CZ" sz="2800" dirty="0"/>
        </a:p>
      </dgm:t>
    </dgm:pt>
    <dgm:pt modelId="{23CAFE5D-2A78-4974-A569-10F5EFC3C914}" type="parTrans" cxnId="{B59CC127-8428-4F02-A944-F81DB568DD74}">
      <dgm:prSet/>
      <dgm:spPr/>
      <dgm:t>
        <a:bodyPr/>
        <a:lstStyle/>
        <a:p>
          <a:endParaRPr lang="cs-CZ"/>
        </a:p>
      </dgm:t>
    </dgm:pt>
    <dgm:pt modelId="{7463E692-D52C-4002-90F6-AF3BEBDDE383}" type="sibTrans" cxnId="{B59CC127-8428-4F02-A944-F81DB568DD74}">
      <dgm:prSet/>
      <dgm:spPr/>
      <dgm:t>
        <a:bodyPr/>
        <a:lstStyle/>
        <a:p>
          <a:endParaRPr lang="cs-CZ"/>
        </a:p>
      </dgm:t>
    </dgm:pt>
    <dgm:pt modelId="{CA8DD9CF-5218-4364-9A08-85834E96B701}">
      <dgm:prSet phldrT="[Text]" custT="1"/>
      <dgm:spPr/>
      <dgm:t>
        <a:bodyPr/>
        <a:lstStyle/>
        <a:p>
          <a:r>
            <a:rPr lang="cs-CZ" sz="2800" b="1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Pravoúhlý</a:t>
          </a:r>
          <a:endParaRPr lang="cs-CZ" sz="2800" dirty="0"/>
        </a:p>
      </dgm:t>
    </dgm:pt>
    <dgm:pt modelId="{6E59D18E-BDEB-4C90-9B0E-81AF3F1F1236}" type="parTrans" cxnId="{D3CDD6F9-D386-4415-9CB9-CE3212453A4D}">
      <dgm:prSet/>
      <dgm:spPr/>
      <dgm:t>
        <a:bodyPr/>
        <a:lstStyle/>
        <a:p>
          <a:endParaRPr lang="cs-CZ"/>
        </a:p>
      </dgm:t>
    </dgm:pt>
    <dgm:pt modelId="{3E15BECA-E8E2-4B5E-AFDE-121F7837B380}" type="sibTrans" cxnId="{D3CDD6F9-D386-4415-9CB9-CE3212453A4D}">
      <dgm:prSet/>
      <dgm:spPr/>
      <dgm:t>
        <a:bodyPr/>
        <a:lstStyle/>
        <a:p>
          <a:endParaRPr lang="cs-CZ"/>
        </a:p>
      </dgm:t>
    </dgm:pt>
    <dgm:pt modelId="{633AC599-1066-426A-BB56-89D5C394F23C}">
      <dgm:prSet phldrT="[Text]" custT="1"/>
      <dgm:spPr/>
      <dgm:t>
        <a:bodyPr/>
        <a:lstStyle/>
        <a:p>
          <a:r>
            <a:rPr lang="cs-CZ" sz="2800" b="1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Tupoúhlý</a:t>
          </a:r>
          <a:endParaRPr lang="cs-CZ" sz="2800" dirty="0"/>
        </a:p>
      </dgm:t>
    </dgm:pt>
    <dgm:pt modelId="{F8B43F4F-B47A-467E-AF75-28816BD84A93}" type="parTrans" cxnId="{5599456B-C408-4B82-AA69-30AA33407173}">
      <dgm:prSet/>
      <dgm:spPr/>
      <dgm:t>
        <a:bodyPr/>
        <a:lstStyle/>
        <a:p>
          <a:endParaRPr lang="cs-CZ"/>
        </a:p>
      </dgm:t>
    </dgm:pt>
    <dgm:pt modelId="{16AEEFA6-8AB4-452B-A760-F6108C0775FC}" type="sibTrans" cxnId="{5599456B-C408-4B82-AA69-30AA33407173}">
      <dgm:prSet/>
      <dgm:spPr/>
      <dgm:t>
        <a:bodyPr/>
        <a:lstStyle/>
        <a:p>
          <a:endParaRPr lang="cs-CZ"/>
        </a:p>
      </dgm:t>
    </dgm:pt>
    <dgm:pt modelId="{FD614ACD-4763-424B-8EBC-83E699DFAD97}" type="pres">
      <dgm:prSet presAssocID="{52487CA8-1B3B-41A7-9DED-4159FF2D0A5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C4D7456-5419-4E63-B34E-BD13E9CB4117}" type="pres">
      <dgm:prSet presAssocID="{C1DBFCB9-9E4F-4C41-8914-ECD827350B72}" presName="hierRoot1" presStyleCnt="0">
        <dgm:presLayoutVars>
          <dgm:hierBranch val="init"/>
        </dgm:presLayoutVars>
      </dgm:prSet>
      <dgm:spPr/>
    </dgm:pt>
    <dgm:pt modelId="{424EE38C-0C31-4DA5-A7D3-290144D5B076}" type="pres">
      <dgm:prSet presAssocID="{C1DBFCB9-9E4F-4C41-8914-ECD827350B72}" presName="rootComposite1" presStyleCnt="0"/>
      <dgm:spPr/>
    </dgm:pt>
    <dgm:pt modelId="{63BAF7D3-1648-47B6-8DBE-6768ED1BB51B}" type="pres">
      <dgm:prSet presAssocID="{C1DBFCB9-9E4F-4C41-8914-ECD827350B72}" presName="rootText1" presStyleLbl="node0" presStyleIdx="0" presStyleCnt="1" custScaleX="153216" custScaleY="693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B5E466B-DBD0-4366-91CF-FE7970C437FF}" type="pres">
      <dgm:prSet presAssocID="{C1DBFCB9-9E4F-4C41-8914-ECD827350B7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23D79A9-82C8-4224-AE1E-3165821E9857}" type="pres">
      <dgm:prSet presAssocID="{C1DBFCB9-9E4F-4C41-8914-ECD827350B72}" presName="hierChild2" presStyleCnt="0"/>
      <dgm:spPr/>
    </dgm:pt>
    <dgm:pt modelId="{4876E61A-8D1C-43C0-B860-5A2314FFCE95}" type="pres">
      <dgm:prSet presAssocID="{23CAFE5D-2A78-4974-A569-10F5EFC3C914}" presName="Name37" presStyleLbl="parChTrans1D2" presStyleIdx="0" presStyleCnt="3"/>
      <dgm:spPr/>
      <dgm:t>
        <a:bodyPr/>
        <a:lstStyle/>
        <a:p>
          <a:endParaRPr lang="cs-CZ"/>
        </a:p>
      </dgm:t>
    </dgm:pt>
    <dgm:pt modelId="{899B6EC8-6273-4237-B1CD-4013C9F2407D}" type="pres">
      <dgm:prSet presAssocID="{09639E7A-BFF4-4043-9576-647817CEC6B7}" presName="hierRoot2" presStyleCnt="0">
        <dgm:presLayoutVars>
          <dgm:hierBranch val="init"/>
        </dgm:presLayoutVars>
      </dgm:prSet>
      <dgm:spPr/>
    </dgm:pt>
    <dgm:pt modelId="{B79D5054-1D3E-47DC-A9AB-240CB9A7B75D}" type="pres">
      <dgm:prSet presAssocID="{09639E7A-BFF4-4043-9576-647817CEC6B7}" presName="rootComposite" presStyleCnt="0"/>
      <dgm:spPr/>
    </dgm:pt>
    <dgm:pt modelId="{1054E09F-F3C1-4405-A0E3-BDE362CD750C}" type="pres">
      <dgm:prSet presAssocID="{09639E7A-BFF4-4043-9576-647817CEC6B7}" presName="rootText" presStyleLbl="node2" presStyleIdx="0" presStyleCnt="3" custScaleX="135082" custScaleY="844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CE81B88-33DA-45E5-9273-6CA3056D0714}" type="pres">
      <dgm:prSet presAssocID="{09639E7A-BFF4-4043-9576-647817CEC6B7}" presName="rootConnector" presStyleLbl="node2" presStyleIdx="0" presStyleCnt="3"/>
      <dgm:spPr/>
      <dgm:t>
        <a:bodyPr/>
        <a:lstStyle/>
        <a:p>
          <a:endParaRPr lang="cs-CZ"/>
        </a:p>
      </dgm:t>
    </dgm:pt>
    <dgm:pt modelId="{C9C804BC-4695-426D-A6BD-D9D4F48E13EB}" type="pres">
      <dgm:prSet presAssocID="{09639E7A-BFF4-4043-9576-647817CEC6B7}" presName="hierChild4" presStyleCnt="0"/>
      <dgm:spPr/>
    </dgm:pt>
    <dgm:pt modelId="{E77FFB97-8F36-4722-9C20-F291B84645E8}" type="pres">
      <dgm:prSet presAssocID="{09639E7A-BFF4-4043-9576-647817CEC6B7}" presName="hierChild5" presStyleCnt="0"/>
      <dgm:spPr/>
    </dgm:pt>
    <dgm:pt modelId="{A0F4C48A-61AB-4013-8A22-06DD4D6763D9}" type="pres">
      <dgm:prSet presAssocID="{6E59D18E-BDEB-4C90-9B0E-81AF3F1F1236}" presName="Name37" presStyleLbl="parChTrans1D2" presStyleIdx="1" presStyleCnt="3"/>
      <dgm:spPr/>
      <dgm:t>
        <a:bodyPr/>
        <a:lstStyle/>
        <a:p>
          <a:endParaRPr lang="cs-CZ"/>
        </a:p>
      </dgm:t>
    </dgm:pt>
    <dgm:pt modelId="{DFA6520A-A9AE-425B-AA81-24EBA22E845A}" type="pres">
      <dgm:prSet presAssocID="{CA8DD9CF-5218-4364-9A08-85834E96B701}" presName="hierRoot2" presStyleCnt="0">
        <dgm:presLayoutVars>
          <dgm:hierBranch val="init"/>
        </dgm:presLayoutVars>
      </dgm:prSet>
      <dgm:spPr/>
    </dgm:pt>
    <dgm:pt modelId="{199B44F0-28F1-4331-A4CA-A91386A739F6}" type="pres">
      <dgm:prSet presAssocID="{CA8DD9CF-5218-4364-9A08-85834E96B701}" presName="rootComposite" presStyleCnt="0"/>
      <dgm:spPr/>
    </dgm:pt>
    <dgm:pt modelId="{926FDD9F-5C61-4BDC-BA48-A3FE6775458B}" type="pres">
      <dgm:prSet presAssocID="{CA8DD9CF-5218-4364-9A08-85834E96B701}" presName="rootText" presStyleLbl="node2" presStyleIdx="1" presStyleCnt="3" custScaleX="144509" custScaleY="8665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095D6FD-B5F2-40B7-9F6C-F44D80C71815}" type="pres">
      <dgm:prSet presAssocID="{CA8DD9CF-5218-4364-9A08-85834E96B701}" presName="rootConnector" presStyleLbl="node2" presStyleIdx="1" presStyleCnt="3"/>
      <dgm:spPr/>
      <dgm:t>
        <a:bodyPr/>
        <a:lstStyle/>
        <a:p>
          <a:endParaRPr lang="cs-CZ"/>
        </a:p>
      </dgm:t>
    </dgm:pt>
    <dgm:pt modelId="{18223A88-20C3-40EA-91F3-26A09F82F451}" type="pres">
      <dgm:prSet presAssocID="{CA8DD9CF-5218-4364-9A08-85834E96B701}" presName="hierChild4" presStyleCnt="0"/>
      <dgm:spPr/>
    </dgm:pt>
    <dgm:pt modelId="{2AA8DC13-C288-456E-A8A5-979BABBA7FE4}" type="pres">
      <dgm:prSet presAssocID="{CA8DD9CF-5218-4364-9A08-85834E96B701}" presName="hierChild5" presStyleCnt="0"/>
      <dgm:spPr/>
    </dgm:pt>
    <dgm:pt modelId="{6B4FE47F-C9A8-4664-8952-BD51556B2854}" type="pres">
      <dgm:prSet presAssocID="{F8B43F4F-B47A-467E-AF75-28816BD84A93}" presName="Name37" presStyleLbl="parChTrans1D2" presStyleIdx="2" presStyleCnt="3"/>
      <dgm:spPr/>
      <dgm:t>
        <a:bodyPr/>
        <a:lstStyle/>
        <a:p>
          <a:endParaRPr lang="cs-CZ"/>
        </a:p>
      </dgm:t>
    </dgm:pt>
    <dgm:pt modelId="{46A69A87-ADD3-44B1-9D65-A96486C30B25}" type="pres">
      <dgm:prSet presAssocID="{633AC599-1066-426A-BB56-89D5C394F23C}" presName="hierRoot2" presStyleCnt="0">
        <dgm:presLayoutVars>
          <dgm:hierBranch val="init"/>
        </dgm:presLayoutVars>
      </dgm:prSet>
      <dgm:spPr/>
    </dgm:pt>
    <dgm:pt modelId="{D4201E2E-7865-4C5D-BCF9-775D252A34D3}" type="pres">
      <dgm:prSet presAssocID="{633AC599-1066-426A-BB56-89D5C394F23C}" presName="rootComposite" presStyleCnt="0"/>
      <dgm:spPr/>
    </dgm:pt>
    <dgm:pt modelId="{F3F2286E-74B5-41D9-86D3-01850E86E35B}" type="pres">
      <dgm:prSet presAssocID="{633AC599-1066-426A-BB56-89D5C394F23C}" presName="rootText" presStyleLbl="node2" presStyleIdx="2" presStyleCnt="3" custAng="0" custScaleX="133552" custScaleY="8665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BDC00A1-2987-451C-B1BE-2DD5A6AC42B9}" type="pres">
      <dgm:prSet presAssocID="{633AC599-1066-426A-BB56-89D5C394F23C}" presName="rootConnector" presStyleLbl="node2" presStyleIdx="2" presStyleCnt="3"/>
      <dgm:spPr/>
      <dgm:t>
        <a:bodyPr/>
        <a:lstStyle/>
        <a:p>
          <a:endParaRPr lang="cs-CZ"/>
        </a:p>
      </dgm:t>
    </dgm:pt>
    <dgm:pt modelId="{88D601D0-2415-4396-910C-465BFB04399D}" type="pres">
      <dgm:prSet presAssocID="{633AC599-1066-426A-BB56-89D5C394F23C}" presName="hierChild4" presStyleCnt="0"/>
      <dgm:spPr/>
    </dgm:pt>
    <dgm:pt modelId="{116EE029-190C-4B80-BB80-01696F78BE63}" type="pres">
      <dgm:prSet presAssocID="{633AC599-1066-426A-BB56-89D5C394F23C}" presName="hierChild5" presStyleCnt="0"/>
      <dgm:spPr/>
    </dgm:pt>
    <dgm:pt modelId="{73192491-6973-46FC-90DC-5F16CF5CBBAE}" type="pres">
      <dgm:prSet presAssocID="{C1DBFCB9-9E4F-4C41-8914-ECD827350B72}" presName="hierChild3" presStyleCnt="0"/>
      <dgm:spPr/>
    </dgm:pt>
  </dgm:ptLst>
  <dgm:cxnLst>
    <dgm:cxn modelId="{A2743C0C-827E-4039-966D-2D5981C049AA}" type="presOf" srcId="{52487CA8-1B3B-41A7-9DED-4159FF2D0A53}" destId="{FD614ACD-4763-424B-8EBC-83E699DFAD97}" srcOrd="0" destOrd="0" presId="urn:microsoft.com/office/officeart/2005/8/layout/orgChart1"/>
    <dgm:cxn modelId="{1E36D1C2-FD03-4893-A8A3-9686EBAD8860}" srcId="{52487CA8-1B3B-41A7-9DED-4159FF2D0A53}" destId="{C1DBFCB9-9E4F-4C41-8914-ECD827350B72}" srcOrd="0" destOrd="0" parTransId="{1048A4B1-1D05-4F14-9692-C81D631CA121}" sibTransId="{F6C2BAAE-9C0D-4198-80CC-0AB509772E9E}"/>
    <dgm:cxn modelId="{A27FB021-94DA-4E0B-B873-CB706C7C75CD}" type="presOf" srcId="{633AC599-1066-426A-BB56-89D5C394F23C}" destId="{4BDC00A1-2987-451C-B1BE-2DD5A6AC42B9}" srcOrd="1" destOrd="0" presId="urn:microsoft.com/office/officeart/2005/8/layout/orgChart1"/>
    <dgm:cxn modelId="{36856F06-6A8F-4109-8628-B89A383C287C}" type="presOf" srcId="{CA8DD9CF-5218-4364-9A08-85834E96B701}" destId="{8095D6FD-B5F2-40B7-9F6C-F44D80C71815}" srcOrd="1" destOrd="0" presId="urn:microsoft.com/office/officeart/2005/8/layout/orgChart1"/>
    <dgm:cxn modelId="{C320DFD8-07E1-422C-9DB5-6B360A7A036A}" type="presOf" srcId="{CA8DD9CF-5218-4364-9A08-85834E96B701}" destId="{926FDD9F-5C61-4BDC-BA48-A3FE6775458B}" srcOrd="0" destOrd="0" presId="urn:microsoft.com/office/officeart/2005/8/layout/orgChart1"/>
    <dgm:cxn modelId="{C3B42A7E-035D-4366-8540-F7DFBB2E9014}" type="presOf" srcId="{C1DBFCB9-9E4F-4C41-8914-ECD827350B72}" destId="{63BAF7D3-1648-47B6-8DBE-6768ED1BB51B}" srcOrd="0" destOrd="0" presId="urn:microsoft.com/office/officeart/2005/8/layout/orgChart1"/>
    <dgm:cxn modelId="{CA36580B-5F24-41FF-9CB9-95AFBBFD30CC}" type="presOf" srcId="{633AC599-1066-426A-BB56-89D5C394F23C}" destId="{F3F2286E-74B5-41D9-86D3-01850E86E35B}" srcOrd="0" destOrd="0" presId="urn:microsoft.com/office/officeart/2005/8/layout/orgChart1"/>
    <dgm:cxn modelId="{DB630898-659B-4360-9A0C-106C02823A86}" type="presOf" srcId="{F8B43F4F-B47A-467E-AF75-28816BD84A93}" destId="{6B4FE47F-C9A8-4664-8952-BD51556B2854}" srcOrd="0" destOrd="0" presId="urn:microsoft.com/office/officeart/2005/8/layout/orgChart1"/>
    <dgm:cxn modelId="{D3CDD6F9-D386-4415-9CB9-CE3212453A4D}" srcId="{C1DBFCB9-9E4F-4C41-8914-ECD827350B72}" destId="{CA8DD9CF-5218-4364-9A08-85834E96B701}" srcOrd="1" destOrd="0" parTransId="{6E59D18E-BDEB-4C90-9B0E-81AF3F1F1236}" sibTransId="{3E15BECA-E8E2-4B5E-AFDE-121F7837B380}"/>
    <dgm:cxn modelId="{5599456B-C408-4B82-AA69-30AA33407173}" srcId="{C1DBFCB9-9E4F-4C41-8914-ECD827350B72}" destId="{633AC599-1066-426A-BB56-89D5C394F23C}" srcOrd="2" destOrd="0" parTransId="{F8B43F4F-B47A-467E-AF75-28816BD84A93}" sibTransId="{16AEEFA6-8AB4-452B-A760-F6108C0775FC}"/>
    <dgm:cxn modelId="{4C4B3FFB-3C06-49E8-8228-284B73D30A02}" type="presOf" srcId="{C1DBFCB9-9E4F-4C41-8914-ECD827350B72}" destId="{AB5E466B-DBD0-4366-91CF-FE7970C437FF}" srcOrd="1" destOrd="0" presId="urn:microsoft.com/office/officeart/2005/8/layout/orgChart1"/>
    <dgm:cxn modelId="{EFAD45E5-F032-45A8-B377-1BF07E5281E1}" type="presOf" srcId="{09639E7A-BFF4-4043-9576-647817CEC6B7}" destId="{1054E09F-F3C1-4405-A0E3-BDE362CD750C}" srcOrd="0" destOrd="0" presId="urn:microsoft.com/office/officeart/2005/8/layout/orgChart1"/>
    <dgm:cxn modelId="{B59CC127-8428-4F02-A944-F81DB568DD74}" srcId="{C1DBFCB9-9E4F-4C41-8914-ECD827350B72}" destId="{09639E7A-BFF4-4043-9576-647817CEC6B7}" srcOrd="0" destOrd="0" parTransId="{23CAFE5D-2A78-4974-A569-10F5EFC3C914}" sibTransId="{7463E692-D52C-4002-90F6-AF3BEBDDE383}"/>
    <dgm:cxn modelId="{18049729-2249-4BBF-BE45-578DB3BF07C8}" type="presOf" srcId="{6E59D18E-BDEB-4C90-9B0E-81AF3F1F1236}" destId="{A0F4C48A-61AB-4013-8A22-06DD4D6763D9}" srcOrd="0" destOrd="0" presId="urn:microsoft.com/office/officeart/2005/8/layout/orgChart1"/>
    <dgm:cxn modelId="{B861DF96-1149-4E41-9529-26E7E3A5D693}" type="presOf" srcId="{23CAFE5D-2A78-4974-A569-10F5EFC3C914}" destId="{4876E61A-8D1C-43C0-B860-5A2314FFCE95}" srcOrd="0" destOrd="0" presId="urn:microsoft.com/office/officeart/2005/8/layout/orgChart1"/>
    <dgm:cxn modelId="{DFCB1266-DD75-423C-A7EE-52A12795A100}" type="presOf" srcId="{09639E7A-BFF4-4043-9576-647817CEC6B7}" destId="{3CE81B88-33DA-45E5-9273-6CA3056D0714}" srcOrd="1" destOrd="0" presId="urn:microsoft.com/office/officeart/2005/8/layout/orgChart1"/>
    <dgm:cxn modelId="{0FFFE6E3-733C-4041-A035-1F2706D3F8FB}" type="presParOf" srcId="{FD614ACD-4763-424B-8EBC-83E699DFAD97}" destId="{6C4D7456-5419-4E63-B34E-BD13E9CB4117}" srcOrd="0" destOrd="0" presId="urn:microsoft.com/office/officeart/2005/8/layout/orgChart1"/>
    <dgm:cxn modelId="{29F91ED5-54CC-4636-BDA0-F4A1046FBE22}" type="presParOf" srcId="{6C4D7456-5419-4E63-B34E-BD13E9CB4117}" destId="{424EE38C-0C31-4DA5-A7D3-290144D5B076}" srcOrd="0" destOrd="0" presId="urn:microsoft.com/office/officeart/2005/8/layout/orgChart1"/>
    <dgm:cxn modelId="{A590DA8D-AF26-417E-9BA2-549664A2DD29}" type="presParOf" srcId="{424EE38C-0C31-4DA5-A7D3-290144D5B076}" destId="{63BAF7D3-1648-47B6-8DBE-6768ED1BB51B}" srcOrd="0" destOrd="0" presId="urn:microsoft.com/office/officeart/2005/8/layout/orgChart1"/>
    <dgm:cxn modelId="{965F6EFD-36F1-4F4D-B019-4C70AE6D7E86}" type="presParOf" srcId="{424EE38C-0C31-4DA5-A7D3-290144D5B076}" destId="{AB5E466B-DBD0-4366-91CF-FE7970C437FF}" srcOrd="1" destOrd="0" presId="urn:microsoft.com/office/officeart/2005/8/layout/orgChart1"/>
    <dgm:cxn modelId="{F79697D3-543D-4B4D-8550-4A4F280186AF}" type="presParOf" srcId="{6C4D7456-5419-4E63-B34E-BD13E9CB4117}" destId="{723D79A9-82C8-4224-AE1E-3165821E9857}" srcOrd="1" destOrd="0" presId="urn:microsoft.com/office/officeart/2005/8/layout/orgChart1"/>
    <dgm:cxn modelId="{887AFB6B-859C-4B17-BE94-FA23650EF160}" type="presParOf" srcId="{723D79A9-82C8-4224-AE1E-3165821E9857}" destId="{4876E61A-8D1C-43C0-B860-5A2314FFCE95}" srcOrd="0" destOrd="0" presId="urn:microsoft.com/office/officeart/2005/8/layout/orgChart1"/>
    <dgm:cxn modelId="{D8DA418B-F900-4CA3-87A7-918820EBD3CE}" type="presParOf" srcId="{723D79A9-82C8-4224-AE1E-3165821E9857}" destId="{899B6EC8-6273-4237-B1CD-4013C9F2407D}" srcOrd="1" destOrd="0" presId="urn:microsoft.com/office/officeart/2005/8/layout/orgChart1"/>
    <dgm:cxn modelId="{56E38353-B3EB-414A-8EFF-F5F21C605F3E}" type="presParOf" srcId="{899B6EC8-6273-4237-B1CD-4013C9F2407D}" destId="{B79D5054-1D3E-47DC-A9AB-240CB9A7B75D}" srcOrd="0" destOrd="0" presId="urn:microsoft.com/office/officeart/2005/8/layout/orgChart1"/>
    <dgm:cxn modelId="{40194DBD-4C4E-4548-A86A-9EFA3552EA7E}" type="presParOf" srcId="{B79D5054-1D3E-47DC-A9AB-240CB9A7B75D}" destId="{1054E09F-F3C1-4405-A0E3-BDE362CD750C}" srcOrd="0" destOrd="0" presId="urn:microsoft.com/office/officeart/2005/8/layout/orgChart1"/>
    <dgm:cxn modelId="{194B44E8-E702-4E0A-8C30-6D889A77B7D2}" type="presParOf" srcId="{B79D5054-1D3E-47DC-A9AB-240CB9A7B75D}" destId="{3CE81B88-33DA-45E5-9273-6CA3056D0714}" srcOrd="1" destOrd="0" presId="urn:microsoft.com/office/officeart/2005/8/layout/orgChart1"/>
    <dgm:cxn modelId="{78101598-1642-460D-B4A5-339F450693CE}" type="presParOf" srcId="{899B6EC8-6273-4237-B1CD-4013C9F2407D}" destId="{C9C804BC-4695-426D-A6BD-D9D4F48E13EB}" srcOrd="1" destOrd="0" presId="urn:microsoft.com/office/officeart/2005/8/layout/orgChart1"/>
    <dgm:cxn modelId="{C3CBA51A-956D-42FE-B88F-1A97D763618E}" type="presParOf" srcId="{899B6EC8-6273-4237-B1CD-4013C9F2407D}" destId="{E77FFB97-8F36-4722-9C20-F291B84645E8}" srcOrd="2" destOrd="0" presId="urn:microsoft.com/office/officeart/2005/8/layout/orgChart1"/>
    <dgm:cxn modelId="{1EB6943A-48E2-4D04-835D-4C34B2A3A110}" type="presParOf" srcId="{723D79A9-82C8-4224-AE1E-3165821E9857}" destId="{A0F4C48A-61AB-4013-8A22-06DD4D6763D9}" srcOrd="2" destOrd="0" presId="urn:microsoft.com/office/officeart/2005/8/layout/orgChart1"/>
    <dgm:cxn modelId="{B3C4DD7B-55E1-4CA4-BD49-E19317FAAF74}" type="presParOf" srcId="{723D79A9-82C8-4224-AE1E-3165821E9857}" destId="{DFA6520A-A9AE-425B-AA81-24EBA22E845A}" srcOrd="3" destOrd="0" presId="urn:microsoft.com/office/officeart/2005/8/layout/orgChart1"/>
    <dgm:cxn modelId="{AC7AC13B-A0FE-4ECA-97E1-3227596BAC6C}" type="presParOf" srcId="{DFA6520A-A9AE-425B-AA81-24EBA22E845A}" destId="{199B44F0-28F1-4331-A4CA-A91386A739F6}" srcOrd="0" destOrd="0" presId="urn:microsoft.com/office/officeart/2005/8/layout/orgChart1"/>
    <dgm:cxn modelId="{DEF59520-64DF-4B77-89DD-2FF05C727517}" type="presParOf" srcId="{199B44F0-28F1-4331-A4CA-A91386A739F6}" destId="{926FDD9F-5C61-4BDC-BA48-A3FE6775458B}" srcOrd="0" destOrd="0" presId="urn:microsoft.com/office/officeart/2005/8/layout/orgChart1"/>
    <dgm:cxn modelId="{4B4E743F-3542-493D-B179-AC86DBF5D6E5}" type="presParOf" srcId="{199B44F0-28F1-4331-A4CA-A91386A739F6}" destId="{8095D6FD-B5F2-40B7-9F6C-F44D80C71815}" srcOrd="1" destOrd="0" presId="urn:microsoft.com/office/officeart/2005/8/layout/orgChart1"/>
    <dgm:cxn modelId="{46AD9940-7871-4BC3-A7B3-D96376560939}" type="presParOf" srcId="{DFA6520A-A9AE-425B-AA81-24EBA22E845A}" destId="{18223A88-20C3-40EA-91F3-26A09F82F451}" srcOrd="1" destOrd="0" presId="urn:microsoft.com/office/officeart/2005/8/layout/orgChart1"/>
    <dgm:cxn modelId="{C0773002-A02D-4858-929D-49F89BCC87A9}" type="presParOf" srcId="{DFA6520A-A9AE-425B-AA81-24EBA22E845A}" destId="{2AA8DC13-C288-456E-A8A5-979BABBA7FE4}" srcOrd="2" destOrd="0" presId="urn:microsoft.com/office/officeart/2005/8/layout/orgChart1"/>
    <dgm:cxn modelId="{227A60A3-E24E-4A73-B283-75761E35E961}" type="presParOf" srcId="{723D79A9-82C8-4224-AE1E-3165821E9857}" destId="{6B4FE47F-C9A8-4664-8952-BD51556B2854}" srcOrd="4" destOrd="0" presId="urn:microsoft.com/office/officeart/2005/8/layout/orgChart1"/>
    <dgm:cxn modelId="{CA258A30-6E38-4809-BE79-A2A9A0D2BB5F}" type="presParOf" srcId="{723D79A9-82C8-4224-AE1E-3165821E9857}" destId="{46A69A87-ADD3-44B1-9D65-A96486C30B25}" srcOrd="5" destOrd="0" presId="urn:microsoft.com/office/officeart/2005/8/layout/orgChart1"/>
    <dgm:cxn modelId="{505F7973-6BF8-4CBF-9307-BF37EA4CE239}" type="presParOf" srcId="{46A69A87-ADD3-44B1-9D65-A96486C30B25}" destId="{D4201E2E-7865-4C5D-BCF9-775D252A34D3}" srcOrd="0" destOrd="0" presId="urn:microsoft.com/office/officeart/2005/8/layout/orgChart1"/>
    <dgm:cxn modelId="{E67A08E8-6A2F-41AE-97CD-520BCC01901B}" type="presParOf" srcId="{D4201E2E-7865-4C5D-BCF9-775D252A34D3}" destId="{F3F2286E-74B5-41D9-86D3-01850E86E35B}" srcOrd="0" destOrd="0" presId="urn:microsoft.com/office/officeart/2005/8/layout/orgChart1"/>
    <dgm:cxn modelId="{4D20D6CF-F57D-4D57-97CC-66F0E58E5A45}" type="presParOf" srcId="{D4201E2E-7865-4C5D-BCF9-775D252A34D3}" destId="{4BDC00A1-2987-451C-B1BE-2DD5A6AC42B9}" srcOrd="1" destOrd="0" presId="urn:microsoft.com/office/officeart/2005/8/layout/orgChart1"/>
    <dgm:cxn modelId="{101C10E2-828F-41C8-BDC2-85F2338A9E33}" type="presParOf" srcId="{46A69A87-ADD3-44B1-9D65-A96486C30B25}" destId="{88D601D0-2415-4396-910C-465BFB04399D}" srcOrd="1" destOrd="0" presId="urn:microsoft.com/office/officeart/2005/8/layout/orgChart1"/>
    <dgm:cxn modelId="{89EB07B9-C819-4143-9912-0D9C1F9715AC}" type="presParOf" srcId="{46A69A87-ADD3-44B1-9D65-A96486C30B25}" destId="{116EE029-190C-4B80-BB80-01696F78BE63}" srcOrd="2" destOrd="0" presId="urn:microsoft.com/office/officeart/2005/8/layout/orgChart1"/>
    <dgm:cxn modelId="{E36B5005-422E-4F04-B2C5-62447F3F11D3}" type="presParOf" srcId="{6C4D7456-5419-4E63-B34E-BD13E9CB4117}" destId="{73192491-6973-46FC-90DC-5F16CF5CBBA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FE47F-C9A8-4664-8952-BD51556B2854}">
      <dsp:nvSpPr>
        <dsp:cNvPr id="0" name=""/>
        <dsp:cNvSpPr/>
      </dsp:nvSpPr>
      <dsp:spPr>
        <a:xfrm>
          <a:off x="4374486" y="831262"/>
          <a:ext cx="3086809" cy="4031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569"/>
              </a:lnTo>
              <a:lnTo>
                <a:pt x="3086809" y="201569"/>
              </a:lnTo>
              <a:lnTo>
                <a:pt x="3086809" y="40313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F4C48A-61AB-4013-8A22-06DD4D6763D9}">
      <dsp:nvSpPr>
        <dsp:cNvPr id="0" name=""/>
        <dsp:cNvSpPr/>
      </dsp:nvSpPr>
      <dsp:spPr>
        <a:xfrm>
          <a:off x="4328766" y="831262"/>
          <a:ext cx="91440" cy="40313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1569"/>
              </a:lnTo>
              <a:lnTo>
                <a:pt x="60405" y="201569"/>
              </a:lnTo>
              <a:lnTo>
                <a:pt x="60405" y="40313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76E61A-8D1C-43C0-B860-5A2314FFCE95}">
      <dsp:nvSpPr>
        <dsp:cNvPr id="0" name=""/>
        <dsp:cNvSpPr/>
      </dsp:nvSpPr>
      <dsp:spPr>
        <a:xfrm>
          <a:off x="1302361" y="831262"/>
          <a:ext cx="3072124" cy="403139"/>
        </a:xfrm>
        <a:custGeom>
          <a:avLst/>
          <a:gdLst/>
          <a:ahLst/>
          <a:cxnLst/>
          <a:rect l="0" t="0" r="0" b="0"/>
          <a:pathLst>
            <a:path>
              <a:moveTo>
                <a:pt x="3072124" y="0"/>
              </a:moveTo>
              <a:lnTo>
                <a:pt x="3072124" y="201569"/>
              </a:lnTo>
              <a:lnTo>
                <a:pt x="0" y="201569"/>
              </a:lnTo>
              <a:lnTo>
                <a:pt x="0" y="40313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BAF7D3-1648-47B6-8DBE-6768ED1BB51B}">
      <dsp:nvSpPr>
        <dsp:cNvPr id="0" name=""/>
        <dsp:cNvSpPr/>
      </dsp:nvSpPr>
      <dsp:spPr>
        <a:xfrm>
          <a:off x="2903833" y="166082"/>
          <a:ext cx="2941305" cy="665180"/>
        </a:xfrm>
        <a:prstGeom prst="rect">
          <a:avLst/>
        </a:prstGeom>
        <a:solidFill>
          <a:schemeClr val="accent6">
            <a:lumMod val="50000"/>
          </a:schemeClr>
        </a:soli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Trojúhelník</a:t>
          </a:r>
          <a:endParaRPr lang="cs-CZ" sz="2800" kern="1200" dirty="0"/>
        </a:p>
      </dsp:txBody>
      <dsp:txXfrm>
        <a:off x="2903833" y="166082"/>
        <a:ext cx="2941305" cy="665180"/>
      </dsp:txXfrm>
    </dsp:sp>
    <dsp:sp modelId="{1054E09F-F3C1-4405-A0E3-BDE362CD750C}">
      <dsp:nvSpPr>
        <dsp:cNvPr id="0" name=""/>
        <dsp:cNvSpPr/>
      </dsp:nvSpPr>
      <dsp:spPr>
        <a:xfrm>
          <a:off x="5769" y="1234402"/>
          <a:ext cx="2593184" cy="81025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Ostroúhlý</a:t>
          </a:r>
          <a:endParaRPr lang="cs-CZ" sz="2800" kern="1200" dirty="0"/>
        </a:p>
      </dsp:txBody>
      <dsp:txXfrm>
        <a:off x="5769" y="1234402"/>
        <a:ext cx="2593184" cy="810252"/>
      </dsp:txXfrm>
    </dsp:sp>
    <dsp:sp modelId="{926FDD9F-5C61-4BDC-BA48-A3FE6775458B}">
      <dsp:nvSpPr>
        <dsp:cNvPr id="0" name=""/>
        <dsp:cNvSpPr/>
      </dsp:nvSpPr>
      <dsp:spPr>
        <a:xfrm>
          <a:off x="3002093" y="1234402"/>
          <a:ext cx="2774155" cy="83176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Pravoúhlý</a:t>
          </a:r>
          <a:endParaRPr lang="cs-CZ" sz="2800" kern="1200" dirty="0"/>
        </a:p>
      </dsp:txBody>
      <dsp:txXfrm>
        <a:off x="3002093" y="1234402"/>
        <a:ext cx="2774155" cy="831763"/>
      </dsp:txXfrm>
    </dsp:sp>
    <dsp:sp modelId="{F3F2286E-74B5-41D9-86D3-01850E86E35B}">
      <dsp:nvSpPr>
        <dsp:cNvPr id="0" name=""/>
        <dsp:cNvSpPr/>
      </dsp:nvSpPr>
      <dsp:spPr>
        <a:xfrm>
          <a:off x="6179389" y="1234402"/>
          <a:ext cx="2563813" cy="83176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rPr>
            <a:t>Tupoúhlý</a:t>
          </a:r>
          <a:endParaRPr lang="cs-CZ" sz="2800" kern="1200" dirty="0"/>
        </a:p>
      </dsp:txBody>
      <dsp:txXfrm>
        <a:off x="6179389" y="1234402"/>
        <a:ext cx="2563813" cy="831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8.png"/><Relationship Id="rId18" Type="http://schemas.openxmlformats.org/officeDocument/2006/relationships/image" Target="../media/image13.png"/><Relationship Id="rId3" Type="http://schemas.openxmlformats.org/officeDocument/2006/relationships/diagramLayout" Target="../diagrams/layout1.xml"/><Relationship Id="rId21" Type="http://schemas.openxmlformats.org/officeDocument/2006/relationships/image" Target="../media/image16.png"/><Relationship Id="rId7" Type="http://schemas.openxmlformats.org/officeDocument/2006/relationships/image" Target="../media/image24.png"/><Relationship Id="rId12" Type="http://schemas.openxmlformats.org/officeDocument/2006/relationships/image" Target="../media/image7.png"/><Relationship Id="rId1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6" Type="http://schemas.openxmlformats.org/officeDocument/2006/relationships/image" Target="../media/image11.png"/><Relationship Id="rId20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6.png"/><Relationship Id="rId24" Type="http://schemas.openxmlformats.org/officeDocument/2006/relationships/image" Target="../media/image19.png"/><Relationship Id="rId5" Type="http://schemas.openxmlformats.org/officeDocument/2006/relationships/diagramColors" Target="../diagrams/colors1.xml"/><Relationship Id="rId15" Type="http://schemas.openxmlformats.org/officeDocument/2006/relationships/image" Target="../media/image10.png"/><Relationship Id="rId23" Type="http://schemas.openxmlformats.org/officeDocument/2006/relationships/image" Target="../media/image18.png"/><Relationship Id="rId10" Type="http://schemas.openxmlformats.org/officeDocument/2006/relationships/image" Target="../media/image5.png"/><Relationship Id="rId19" Type="http://schemas.openxmlformats.org/officeDocument/2006/relationships/image" Target="../media/image14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png"/><Relationship Id="rId14" Type="http://schemas.openxmlformats.org/officeDocument/2006/relationships/image" Target="../media/image9.png"/><Relationship Id="rId22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VY_32_INOVACE_05_13_M6_Hanak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1395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Trojúhelník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5320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Výška trojúhelníku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5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17689" y="116632"/>
            <a:ext cx="8609307" cy="6408712"/>
          </a:xfrm>
          <a:prstGeom prst="roundRect">
            <a:avLst>
              <a:gd name="adj" fmla="val 5702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491880" y="0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695202" y="1052736"/>
            <a:ext cx="8054280" cy="48737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/>
              <a:t>H</a:t>
            </a:r>
            <a:r>
              <a:rPr lang="cs-CZ" sz="1800" smtClean="0"/>
              <a:t>odina </a:t>
            </a:r>
            <a:r>
              <a:rPr lang="cs-CZ" sz="1800" smtClean="0"/>
              <a:t>v </a:t>
            </a:r>
            <a:r>
              <a:rPr lang="cs-CZ" sz="1800" dirty="0" smtClean="0"/>
              <a:t>úvodu uvádí příklady, kde se můžeme s výškou </a:t>
            </a:r>
            <a:r>
              <a:rPr lang="cs-CZ" sz="1800" dirty="0"/>
              <a:t>trojúhelníku potkat. Dále je zde rozdělení trojúhelníků podle úhlů. Poté je zde uveden jeden řešený příklad a na konec příklady k samostatnému procvičení.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/>
              <a:t>aby </a:t>
            </a:r>
            <a:r>
              <a:rPr lang="cs-CZ" sz="1800" dirty="0"/>
              <a:t>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417689" y="583348"/>
            <a:ext cx="8609307" cy="5941996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577222" y="60128"/>
            <a:ext cx="5658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Kde se můžeme s výškou potkat: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7" name="Plechovka 6"/>
          <p:cNvSpPr/>
          <p:nvPr/>
        </p:nvSpPr>
        <p:spPr>
          <a:xfrm>
            <a:off x="1577222" y="3755619"/>
            <a:ext cx="1270080" cy="1902553"/>
          </a:xfrm>
          <a:prstGeom prst="can">
            <a:avLst>
              <a:gd name="adj" fmla="val 32999"/>
            </a:avLst>
          </a:prstGeom>
          <a:gradFill>
            <a:gsLst>
              <a:gs pos="0">
                <a:srgbClr val="FFF200"/>
              </a:gs>
              <a:gs pos="95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4406682" y="3891937"/>
            <a:ext cx="1888647" cy="1902553"/>
          </a:xfrm>
          <a:prstGeom prst="triangl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97118" y="3124416"/>
            <a:ext cx="27895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Výška pyramidy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59121" y="3232399"/>
            <a:ext cx="2484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Výška střechy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64991" y="5819625"/>
            <a:ext cx="2053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V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ýška těles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</a:endParaRPr>
          </a:p>
        </p:txBody>
      </p:sp>
      <p:sp>
        <p:nvSpPr>
          <p:cNvPr id="13" name="Lichoběžník 12"/>
          <p:cNvSpPr/>
          <p:nvPr/>
        </p:nvSpPr>
        <p:spPr>
          <a:xfrm>
            <a:off x="6630097" y="3891937"/>
            <a:ext cx="1876474" cy="1873868"/>
          </a:xfrm>
          <a:prstGeom prst="trapezoid">
            <a:avLst>
              <a:gd name="adj" fmla="val 25874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847" y="782555"/>
            <a:ext cx="3208089" cy="24010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1625" y="763347"/>
            <a:ext cx="1838392" cy="2469051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4283968" y="5838375"/>
            <a:ext cx="4354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V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ýška rovinných obrazců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184140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9" grpId="0" animBg="1"/>
      <p:bldP spid="10" grpId="0"/>
      <p:bldP spid="11" grpId="0"/>
      <p:bldP spid="12" grpId="0"/>
      <p:bldP spid="13" grpId="0" animBg="1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Zaoblený obdélník 51"/>
          <p:cNvSpPr/>
          <p:nvPr/>
        </p:nvSpPr>
        <p:spPr>
          <a:xfrm>
            <a:off x="90661" y="2176020"/>
            <a:ext cx="2878827" cy="3139897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3" name="Zaoblený obdélník 52"/>
          <p:cNvSpPr/>
          <p:nvPr/>
        </p:nvSpPr>
        <p:spPr>
          <a:xfrm>
            <a:off x="3198685" y="2194272"/>
            <a:ext cx="2828504" cy="3121645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4" name="Zaoblený obdélník 53"/>
          <p:cNvSpPr/>
          <p:nvPr/>
        </p:nvSpPr>
        <p:spPr>
          <a:xfrm>
            <a:off x="6228184" y="2194272"/>
            <a:ext cx="2780221" cy="3129767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774268167"/>
              </p:ext>
            </p:extLst>
          </p:nvPr>
        </p:nvGraphicFramePr>
        <p:xfrm>
          <a:off x="150571" y="12643"/>
          <a:ext cx="8748972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42" name="Skupina 41"/>
          <p:cNvGrpSpPr/>
          <p:nvPr/>
        </p:nvGrpSpPr>
        <p:grpSpPr>
          <a:xfrm>
            <a:off x="-84182" y="2088238"/>
            <a:ext cx="3112910" cy="3158594"/>
            <a:chOff x="-1" y="2054955"/>
            <a:chExt cx="3112910" cy="3158594"/>
          </a:xfrm>
        </p:grpSpPr>
        <p:grpSp>
          <p:nvGrpSpPr>
            <p:cNvPr id="41" name="Skupina 40"/>
            <p:cNvGrpSpPr/>
            <p:nvPr/>
          </p:nvGrpSpPr>
          <p:grpSpPr>
            <a:xfrm>
              <a:off x="-1" y="2132858"/>
              <a:ext cx="3112910" cy="3080691"/>
              <a:chOff x="-1" y="2132858"/>
              <a:chExt cx="3112910" cy="3080691"/>
            </a:xfrm>
          </p:grpSpPr>
          <p:sp>
            <p:nvSpPr>
              <p:cNvPr id="7" name="Rovnoramenný trojúhelník 6"/>
              <p:cNvSpPr/>
              <p:nvPr/>
            </p:nvSpPr>
            <p:spPr>
              <a:xfrm rot="20809152">
                <a:off x="215941" y="2367117"/>
                <a:ext cx="2304256" cy="2160240"/>
              </a:xfrm>
              <a:prstGeom prst="triangle">
                <a:avLst>
                  <a:gd name="adj" fmla="val 34410"/>
                </a:avLst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blouk 10"/>
              <p:cNvSpPr/>
              <p:nvPr/>
            </p:nvSpPr>
            <p:spPr>
              <a:xfrm>
                <a:off x="-1" y="4149080"/>
                <a:ext cx="1142328" cy="1008112"/>
              </a:xfrm>
              <a:prstGeom prst="arc">
                <a:avLst>
                  <a:gd name="adj1" fmla="val 16172709"/>
                  <a:gd name="adj2" fmla="val 21440513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TextovéPole 11"/>
                  <p:cNvSpPr txBox="1"/>
                  <p:nvPr/>
                </p:nvSpPr>
                <p:spPr>
                  <a:xfrm>
                    <a:off x="457743" y="4176599"/>
                    <a:ext cx="51777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57743" y="4176599"/>
                    <a:ext cx="517770" cy="523220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5" name="TextovéPole 14"/>
                  <p:cNvSpPr txBox="1"/>
                  <p:nvPr/>
                </p:nvSpPr>
                <p:spPr>
                  <a:xfrm>
                    <a:off x="2041919" y="3825305"/>
                    <a:ext cx="51167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𝛃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5" name="TextovéPole 1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1919" y="3825305"/>
                    <a:ext cx="511679" cy="523220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624557" y="2564904"/>
                    <a:ext cx="594947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𝛄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24557" y="2564904"/>
                    <a:ext cx="594947" cy="523220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1" name="TextovéPole 20"/>
                  <p:cNvSpPr txBox="1"/>
                  <p:nvPr/>
                </p:nvSpPr>
                <p:spPr>
                  <a:xfrm>
                    <a:off x="150571" y="4690329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1" name="TextovéPole 2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50571" y="4690329"/>
                    <a:ext cx="535723" cy="523220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4" name="TextovéPole 23"/>
                  <p:cNvSpPr txBox="1"/>
                  <p:nvPr/>
                </p:nvSpPr>
                <p:spPr>
                  <a:xfrm>
                    <a:off x="2561156" y="4167109"/>
                    <a:ext cx="55175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4" name="TextovéPole 2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561156" y="4167109"/>
                    <a:ext cx="551753" cy="523220"/>
                  </a:xfrm>
                  <a:prstGeom prst="rect">
                    <a:avLst/>
                  </a:prstGeom>
                  <a:blipFill rotWithShape="1">
                    <a:blip r:embed="rId1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7" name="TextovéPole 26"/>
                  <p:cNvSpPr txBox="1"/>
                  <p:nvPr/>
                </p:nvSpPr>
                <p:spPr>
                  <a:xfrm>
                    <a:off x="715840" y="2132858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7" name="TextovéPole 2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15840" y="2132858"/>
                    <a:ext cx="503664" cy="523220"/>
                  </a:xfrm>
                  <a:prstGeom prst="rect">
                    <a:avLst/>
                  </a:prstGeom>
                  <a:blipFill rotWithShape="1">
                    <a:blip r:embed="rId1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32" name="Oblouk 31"/>
              <p:cNvSpPr/>
              <p:nvPr/>
            </p:nvSpPr>
            <p:spPr>
              <a:xfrm rot="15672133">
                <a:off x="1966188" y="3844469"/>
                <a:ext cx="1142328" cy="1008112"/>
              </a:xfrm>
              <a:prstGeom prst="arc">
                <a:avLst>
                  <a:gd name="adj1" fmla="val 16172709"/>
                  <a:gd name="adj2" fmla="val 20623229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3" name="Oblouk 32"/>
            <p:cNvSpPr/>
            <p:nvPr/>
          </p:nvSpPr>
          <p:spPr>
            <a:xfrm rot="7354494">
              <a:off x="311685" y="2122063"/>
              <a:ext cx="1142328" cy="1008112"/>
            </a:xfrm>
            <a:prstGeom prst="arc">
              <a:avLst>
                <a:gd name="adj1" fmla="val 16621727"/>
                <a:gd name="adj2" fmla="val 2092065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028728" y="2189109"/>
            <a:ext cx="2933534" cy="3104472"/>
            <a:chOff x="3028728" y="2189109"/>
            <a:chExt cx="2933534" cy="3104472"/>
          </a:xfrm>
        </p:grpSpPr>
        <p:sp>
          <p:nvSpPr>
            <p:cNvPr id="9" name="Pravoúhlý trojúhelník 8"/>
            <p:cNvSpPr/>
            <p:nvPr/>
          </p:nvSpPr>
          <p:spPr>
            <a:xfrm>
              <a:off x="3599892" y="2493904"/>
              <a:ext cx="2016224" cy="2243917"/>
            </a:xfrm>
            <a:prstGeom prst="rtTriangl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3524072" y="2708920"/>
                  <a:ext cx="511679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1" smtClean="0">
                            <a:latin typeface="Cambria Math"/>
                            <a:ea typeface="Cambria Math"/>
                          </a:rPr>
                          <m:t>𝛃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24072" y="2708920"/>
                  <a:ext cx="511679" cy="523220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ovéPole 17"/>
                <p:cNvSpPr txBox="1"/>
                <p:nvPr/>
              </p:nvSpPr>
              <p:spPr>
                <a:xfrm>
                  <a:off x="3455876" y="4214802"/>
                  <a:ext cx="648072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1" smtClean="0">
                            <a:latin typeface="Cambria Math"/>
                            <a:ea typeface="Cambria Math"/>
                          </a:rPr>
                          <m:t>𝛄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8" name="TextovéPole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55876" y="4214802"/>
                  <a:ext cx="648072" cy="523220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4940436" y="4285433"/>
                  <a:ext cx="517770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  <a:ea typeface="Cambria Math"/>
                          </a:rPr>
                          <m:t>𝛂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940436" y="4285433"/>
                  <a:ext cx="517770" cy="523220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5414341" y="4737821"/>
                  <a:ext cx="535723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  <a:ea typeface="Cambria Math"/>
                          </a:rPr>
                          <m:t>𝐀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414341" y="4737821"/>
                  <a:ext cx="535723" cy="523220"/>
                </a:xfrm>
                <a:prstGeom prst="rect">
                  <a:avLst/>
                </a:prstGeom>
                <a:blipFill rotWithShape="1">
                  <a:blip r:embed="rId1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5" name="TextovéPole 24"/>
                <p:cNvSpPr txBox="1"/>
                <p:nvPr/>
              </p:nvSpPr>
              <p:spPr>
                <a:xfrm>
                  <a:off x="3122837" y="2189109"/>
                  <a:ext cx="551753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</a:rPr>
                          <m:t>𝐁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25" name="TextovéPole 2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122837" y="2189109"/>
                  <a:ext cx="551753" cy="523220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ovéPole 27"/>
                <p:cNvSpPr txBox="1"/>
                <p:nvPr/>
              </p:nvSpPr>
              <p:spPr>
                <a:xfrm>
                  <a:off x="3276248" y="4690329"/>
                  <a:ext cx="503664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</a:rPr>
                          <m:t>𝐂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28" name="TextovéPole 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76248" y="4690329"/>
                  <a:ext cx="503664" cy="523220"/>
                </a:xfrm>
                <a:prstGeom prst="rect">
                  <a:avLst/>
                </a:prstGeom>
                <a:blipFill rotWithShape="1">
                  <a:blip r:embed="rId1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0" name="Oblouk 29"/>
            <p:cNvSpPr/>
            <p:nvPr/>
          </p:nvSpPr>
          <p:spPr>
            <a:xfrm>
              <a:off x="3028728" y="4276170"/>
              <a:ext cx="1142328" cy="1008112"/>
            </a:xfrm>
            <a:prstGeom prst="arc">
              <a:avLst>
                <a:gd name="adj1" fmla="val 16172709"/>
                <a:gd name="adj2" fmla="val 21440513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louk 33"/>
            <p:cNvSpPr/>
            <p:nvPr/>
          </p:nvSpPr>
          <p:spPr>
            <a:xfrm rot="16043583">
              <a:off x="4887042" y="4218361"/>
              <a:ext cx="1142328" cy="1008112"/>
            </a:xfrm>
            <a:prstGeom prst="arc">
              <a:avLst>
                <a:gd name="adj1" fmla="val 16172709"/>
                <a:gd name="adj2" fmla="val 19791103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louk 35"/>
            <p:cNvSpPr/>
            <p:nvPr/>
          </p:nvSpPr>
          <p:spPr>
            <a:xfrm rot="7429498">
              <a:off x="3228594" y="2356730"/>
              <a:ext cx="1142328" cy="1008112"/>
            </a:xfrm>
            <a:prstGeom prst="arc">
              <a:avLst>
                <a:gd name="adj1" fmla="val 16486165"/>
                <a:gd name="adj2" fmla="val 20665916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6228184" y="2181122"/>
            <a:ext cx="2908861" cy="3381067"/>
            <a:chOff x="6228184" y="2181122"/>
            <a:chExt cx="2908861" cy="3381067"/>
          </a:xfrm>
        </p:grpSpPr>
        <p:grpSp>
          <p:nvGrpSpPr>
            <p:cNvPr id="38" name="Skupina 37"/>
            <p:cNvGrpSpPr/>
            <p:nvPr/>
          </p:nvGrpSpPr>
          <p:grpSpPr>
            <a:xfrm>
              <a:off x="6228184" y="2181122"/>
              <a:ext cx="2804372" cy="3381067"/>
              <a:chOff x="6228184" y="2181122"/>
              <a:chExt cx="2804372" cy="3381067"/>
            </a:xfrm>
          </p:grpSpPr>
          <p:sp>
            <p:nvSpPr>
              <p:cNvPr id="8" name="Rovnoramenný trojúhelník 7"/>
              <p:cNvSpPr/>
              <p:nvPr/>
            </p:nvSpPr>
            <p:spPr>
              <a:xfrm rot="7877479">
                <a:off x="6237167" y="3440921"/>
                <a:ext cx="3294401" cy="948136"/>
              </a:xfrm>
              <a:prstGeom prst="triangle">
                <a:avLst>
                  <a:gd name="adj" fmla="val 50472"/>
                </a:avLst>
              </a:prstGeom>
              <a:ln w="22225">
                <a:solidFill>
                  <a:schemeClr val="tx1"/>
                </a:solidFill>
              </a:ln>
            </p:spPr>
            <p:style>
              <a:lnRef idx="1">
                <a:schemeClr val="accent6"/>
              </a:lnRef>
              <a:fillRef idx="3">
                <a:schemeClr val="accent6"/>
              </a:fillRef>
              <a:effectRef idx="2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4" name="TextovéPole 13"/>
                  <p:cNvSpPr txBox="1"/>
                  <p:nvPr/>
                </p:nvSpPr>
                <p:spPr>
                  <a:xfrm>
                    <a:off x="6657225" y="4206635"/>
                    <a:ext cx="51777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4" name="TextovéPole 1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657225" y="4206635"/>
                    <a:ext cx="517770" cy="523220"/>
                  </a:xfrm>
                  <a:prstGeom prst="rect">
                    <a:avLst/>
                  </a:prstGeom>
                  <a:blipFill rotWithShape="1">
                    <a:blip r:embed="rId1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7835044" y="3786181"/>
                    <a:ext cx="51777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𝛃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835044" y="3786181"/>
                    <a:ext cx="517770" cy="523220"/>
                  </a:xfrm>
                  <a:prstGeom prst="rect">
                    <a:avLst/>
                  </a:prstGeom>
                  <a:blipFill rotWithShape="1">
                    <a:blip r:embed="rId2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" name="TextovéPole 19"/>
                  <p:cNvSpPr txBox="1"/>
                  <p:nvPr/>
                </p:nvSpPr>
                <p:spPr>
                  <a:xfrm>
                    <a:off x="7996230" y="2594562"/>
                    <a:ext cx="749227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smtClean="0">
                              <a:latin typeface="Cambria Math"/>
                              <a:ea typeface="Cambria Math"/>
                            </a:rPr>
                            <m:t>𝛄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0" name="TextovéPole 1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996230" y="2594562"/>
                    <a:ext cx="749227" cy="523220"/>
                  </a:xfrm>
                  <a:prstGeom prst="rect">
                    <a:avLst/>
                  </a:prstGeom>
                  <a:blipFill rotWithShape="1">
                    <a:blip r:embed="rId2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3" name="TextovéPole 22"/>
                  <p:cNvSpPr txBox="1"/>
                  <p:nvPr/>
                </p:nvSpPr>
                <p:spPr>
                  <a:xfrm>
                    <a:off x="6263625" y="4737821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3" name="TextovéPole 2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263625" y="4737821"/>
                    <a:ext cx="535723" cy="523220"/>
                  </a:xfrm>
                  <a:prstGeom prst="rect">
                    <a:avLst/>
                  </a:prstGeom>
                  <a:blipFill rotWithShape="1">
                    <a:blip r:embed="rId2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6" name="TextovéPole 25"/>
                  <p:cNvSpPr txBox="1"/>
                  <p:nvPr/>
                </p:nvSpPr>
                <p:spPr>
                  <a:xfrm>
                    <a:off x="8094966" y="4126401"/>
                    <a:ext cx="55175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6" name="TextovéPole 2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094966" y="4126401"/>
                    <a:ext cx="551753" cy="523220"/>
                  </a:xfrm>
                  <a:prstGeom prst="rect">
                    <a:avLst/>
                  </a:prstGeom>
                  <a:blipFill rotWithShape="1">
                    <a:blip r:embed="rId2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9" name="TextovéPole 28"/>
                  <p:cNvSpPr txBox="1"/>
                  <p:nvPr/>
                </p:nvSpPr>
                <p:spPr>
                  <a:xfrm>
                    <a:off x="8528892" y="2181122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/>
                  </a:p>
                </p:txBody>
              </p:sp>
            </mc:Choice>
            <mc:Fallback xmlns="">
              <p:sp>
                <p:nvSpPr>
                  <p:cNvPr id="29" name="TextovéPole 2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8528892" y="2181122"/>
                    <a:ext cx="503664" cy="523220"/>
                  </a:xfrm>
                  <a:prstGeom prst="rect">
                    <a:avLst/>
                  </a:prstGeom>
                  <a:blipFill rotWithShape="1">
                    <a:blip r:embed="rId2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31" name="Oblouk 30"/>
              <p:cNvSpPr/>
              <p:nvPr/>
            </p:nvSpPr>
            <p:spPr>
              <a:xfrm>
                <a:off x="6228184" y="4193843"/>
                <a:ext cx="1142328" cy="1008112"/>
              </a:xfrm>
              <a:prstGeom prst="arc">
                <a:avLst>
                  <a:gd name="adj1" fmla="val 17568289"/>
                  <a:gd name="adj2" fmla="val 20745036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louk 34"/>
              <p:cNvSpPr/>
              <p:nvPr/>
            </p:nvSpPr>
            <p:spPr>
              <a:xfrm rot="16467614">
                <a:off x="7683950" y="3772113"/>
                <a:ext cx="1142328" cy="1008112"/>
              </a:xfrm>
              <a:prstGeom prst="arc">
                <a:avLst>
                  <a:gd name="adj1" fmla="val 15176830"/>
                  <a:gd name="adj2" fmla="val 274181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7" name="Oblouk 36"/>
            <p:cNvSpPr/>
            <p:nvPr/>
          </p:nvSpPr>
          <p:spPr>
            <a:xfrm rot="9210515">
              <a:off x="7994717" y="2251080"/>
              <a:ext cx="1142328" cy="1008112"/>
            </a:xfrm>
            <a:prstGeom prst="arc">
              <a:avLst>
                <a:gd name="adj1" fmla="val 18560764"/>
                <a:gd name="adj2" fmla="val 21440513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14858" y="5585858"/>
            <a:ext cx="3032176" cy="830997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/>
              </a:rPr>
              <a:t>Všechny vnitřní úhly 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jsou ostré.</a:t>
            </a:r>
            <a:endParaRPr lang="cs-CZ" sz="2400" dirty="0">
              <a:solidFill>
                <a:schemeClr val="tx1"/>
              </a:solidFill>
              <a:effectLst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203980" y="5583152"/>
            <a:ext cx="2823209" cy="830997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/>
              </a:rPr>
              <a:t>Právě jeden vnitřní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 úhel je pravý.</a:t>
            </a:r>
            <a:endParaRPr lang="cs-CZ" sz="2400" dirty="0">
              <a:solidFill>
                <a:schemeClr val="tx1"/>
              </a:solidFill>
              <a:effectLst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228184" y="5585856"/>
            <a:ext cx="2780221" cy="830997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/>
              </a:rPr>
              <a:t>Právě jeden úhel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 je tupý.</a:t>
            </a:r>
            <a:endParaRPr lang="cs-CZ" sz="24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4627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3BAF7D3-1648-47B6-8DBE-6768ED1BB5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63BAF7D3-1648-47B6-8DBE-6768ED1BB5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876E61A-8D1C-43C0-B860-5A2314FFCE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4876E61A-8D1C-43C0-B860-5A2314FFCE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054E09F-F3C1-4405-A0E3-BDE362CD75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graphicEl>
                                              <a:dgm id="{1054E09F-F3C1-4405-A0E3-BDE362CD75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0F4C48A-61AB-4013-8A22-06DD4D6763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>
                                            <p:graphicEl>
                                              <a:dgm id="{A0F4C48A-61AB-4013-8A22-06DD4D6763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26FDD9F-5C61-4BDC-BA48-A3FE677545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graphicEl>
                                              <a:dgm id="{926FDD9F-5C61-4BDC-BA48-A3FE677545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B4FE47F-C9A8-4664-8952-BD51556B2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>
                                            <p:graphicEl>
                                              <a:dgm id="{6B4FE47F-C9A8-4664-8952-BD51556B2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3F2286E-74B5-41D9-86D3-01850E86E3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>
                                            <p:graphicEl>
                                              <a:dgm id="{F3F2286E-74B5-41D9-86D3-01850E86E3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P spid="43" grpId="0" animBg="1"/>
      <p:bldP spid="48" grpId="0" animBg="1"/>
      <p:bldP spid="4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72885" y="641723"/>
            <a:ext cx="8542246" cy="4218421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13574" y="69655"/>
            <a:ext cx="3347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Výšky trojúhelníku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151020" y="852891"/>
            <a:ext cx="6984776" cy="4077390"/>
            <a:chOff x="1151020" y="852891"/>
            <a:chExt cx="6984776" cy="4077390"/>
          </a:xfrm>
        </p:grpSpPr>
        <p:sp>
          <p:nvSpPr>
            <p:cNvPr id="9" name="Rovnoramenný trojúhelník 8"/>
            <p:cNvSpPr/>
            <p:nvPr/>
          </p:nvSpPr>
          <p:spPr>
            <a:xfrm rot="20809152">
              <a:off x="1569573" y="901455"/>
              <a:ext cx="5354383" cy="3057593"/>
            </a:xfrm>
            <a:prstGeom prst="triangle">
              <a:avLst>
                <a:gd name="adj" fmla="val 34410"/>
              </a:avLst>
            </a:prstGeom>
            <a:solidFill>
              <a:srgbClr val="FFC000"/>
            </a:solidFill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ovéPole 13"/>
                <p:cNvSpPr txBox="1"/>
                <p:nvPr/>
              </p:nvSpPr>
              <p:spPr>
                <a:xfrm>
                  <a:off x="1151020" y="4189718"/>
                  <a:ext cx="1244856" cy="74056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  <a:ea typeface="Cambria Math"/>
                          </a:rPr>
                          <m:t>𝐀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4" name="TextovéPol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51020" y="4189718"/>
                  <a:ext cx="1244856" cy="740563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6853692" y="3281678"/>
                  <a:ext cx="1282104" cy="74056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</a:rPr>
                          <m:t>𝐁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5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53692" y="3281678"/>
                  <a:ext cx="1282104" cy="740563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2267745" y="852891"/>
                  <a:ext cx="1170360" cy="74056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1" i="0" smtClean="0">
                            <a:latin typeface="Cambria Math"/>
                          </a:rPr>
                          <m:t>𝐂</m:t>
                        </m:r>
                      </m:oMath>
                    </m:oMathPara>
                  </a14:m>
                  <a:endParaRPr lang="cs-CZ" sz="2800" b="1" dirty="0"/>
                </a:p>
              </p:txBody>
            </p:sp>
          </mc:Choice>
          <mc:Fallback xmlns=""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67745" y="852891"/>
                  <a:ext cx="1170360" cy="740563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6" name="Obdélník 25"/>
          <p:cNvSpPr/>
          <p:nvPr/>
        </p:nvSpPr>
        <p:spPr>
          <a:xfrm>
            <a:off x="3495854" y="961562"/>
            <a:ext cx="493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P</a:t>
            </a:r>
            <a:r>
              <a:rPr lang="cs-CZ" sz="2800" b="1" baseline="-25000" dirty="0" smtClean="0">
                <a:latin typeface="Cambria Math" pitchFamily="18" charset="0"/>
                <a:ea typeface="Cambria Math" pitchFamily="18" charset="0"/>
              </a:rPr>
              <a:t>a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563888" y="4145934"/>
            <a:ext cx="4825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P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242236" y="1581900"/>
            <a:ext cx="5132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>
                <a:latin typeface="Cambria Math" pitchFamily="18" charset="0"/>
                <a:ea typeface="Cambria Math" pitchFamily="18" charset="0"/>
              </a:rPr>
              <a:t>P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344722" y="2105120"/>
            <a:ext cx="3978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V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85228" y="5136310"/>
            <a:ext cx="33943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v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a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- výška </a:t>
            </a:r>
            <a:r>
              <a:rPr lang="cs-CZ" sz="2800" dirty="0">
                <a:latin typeface="Cambria Math" pitchFamily="18" charset="0"/>
                <a:ea typeface="Cambria Math" pitchFamily="18" charset="0"/>
              </a:rPr>
              <a:t>na stranu 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70971" y="5586604"/>
            <a:ext cx="34345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v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b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- výška </a:t>
            </a:r>
            <a:r>
              <a:rPr lang="cs-CZ" sz="2800" dirty="0">
                <a:latin typeface="Cambria Math" pitchFamily="18" charset="0"/>
                <a:ea typeface="Cambria Math" pitchFamily="18" charset="0"/>
              </a:rPr>
              <a:t>na stranu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4914" y="6069887"/>
            <a:ext cx="33678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v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c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- výška </a:t>
            </a:r>
            <a:r>
              <a:rPr lang="cs-CZ" sz="2800" dirty="0">
                <a:latin typeface="Cambria Math" pitchFamily="18" charset="0"/>
                <a:ea typeface="Cambria Math" pitchFamily="18" charset="0"/>
              </a:rPr>
              <a:t>na stranu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3093336" y="1156491"/>
            <a:ext cx="1020758" cy="3271236"/>
            <a:chOff x="3093336" y="1156491"/>
            <a:chExt cx="1020758" cy="3271236"/>
          </a:xfrm>
        </p:grpSpPr>
        <p:cxnSp>
          <p:nvCxnSpPr>
            <p:cNvPr id="20" name="Přímá spojnice 19"/>
            <p:cNvCxnSpPr/>
            <p:nvPr/>
          </p:nvCxnSpPr>
          <p:spPr>
            <a:xfrm flipH="1" flipV="1">
              <a:off x="3093336" y="1156491"/>
              <a:ext cx="681982" cy="2943698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bdélník 17"/>
            <p:cNvSpPr/>
            <p:nvPr/>
          </p:nvSpPr>
          <p:spPr>
            <a:xfrm>
              <a:off x="3590626" y="3281678"/>
              <a:ext cx="459806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v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36" name="Oblouk 35"/>
            <p:cNvSpPr/>
            <p:nvPr/>
          </p:nvSpPr>
          <p:spPr>
            <a:xfrm rot="15335738">
              <a:off x="3449309" y="3762942"/>
              <a:ext cx="637226" cy="692344"/>
            </a:xfrm>
            <a:prstGeom prst="arc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3504417" y="3760631"/>
              <a:ext cx="31611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·</a:t>
              </a:r>
              <a:endParaRPr lang="cs-CZ" sz="28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979712" y="1094161"/>
            <a:ext cx="1869775" cy="3465839"/>
            <a:chOff x="1979712" y="1094161"/>
            <a:chExt cx="1869775" cy="3465839"/>
          </a:xfrm>
        </p:grpSpPr>
        <p:cxnSp>
          <p:nvCxnSpPr>
            <p:cNvPr id="5" name="Přímá spojnice 4"/>
            <p:cNvCxnSpPr/>
            <p:nvPr/>
          </p:nvCxnSpPr>
          <p:spPr>
            <a:xfrm flipV="1">
              <a:off x="1979712" y="1412776"/>
              <a:ext cx="1584176" cy="3147224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Obdélník 1"/>
            <p:cNvSpPr/>
            <p:nvPr/>
          </p:nvSpPr>
          <p:spPr>
            <a:xfrm>
              <a:off x="2617764" y="3033433"/>
              <a:ext cx="470322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v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a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34" name="Oblouk 33"/>
            <p:cNvSpPr/>
            <p:nvPr/>
          </p:nvSpPr>
          <p:spPr>
            <a:xfrm rot="6505115">
              <a:off x="3184702" y="1066602"/>
              <a:ext cx="637226" cy="692344"/>
            </a:xfrm>
            <a:prstGeom prst="arc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459206" y="1301221"/>
              <a:ext cx="31611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·</a:t>
              </a:r>
              <a:endParaRPr lang="cs-CZ" sz="28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506752" y="1552415"/>
            <a:ext cx="4670112" cy="1742628"/>
            <a:chOff x="2506752" y="1552415"/>
            <a:chExt cx="4670112" cy="1742628"/>
          </a:xfrm>
        </p:grpSpPr>
        <p:cxnSp>
          <p:nvCxnSpPr>
            <p:cNvPr id="25" name="Přímá spojnice 24"/>
            <p:cNvCxnSpPr/>
            <p:nvPr/>
          </p:nvCxnSpPr>
          <p:spPr>
            <a:xfrm>
              <a:off x="2852925" y="1871028"/>
              <a:ext cx="4323939" cy="1424015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16"/>
            <p:cNvSpPr/>
            <p:nvPr/>
          </p:nvSpPr>
          <p:spPr>
            <a:xfrm>
              <a:off x="4644008" y="2489324"/>
              <a:ext cx="488019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v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35" name="Oblouk 34"/>
            <p:cNvSpPr/>
            <p:nvPr/>
          </p:nvSpPr>
          <p:spPr>
            <a:xfrm rot="6505115">
              <a:off x="2534311" y="1524856"/>
              <a:ext cx="637226" cy="692344"/>
            </a:xfrm>
            <a:prstGeom prst="arc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755518" y="1781570"/>
              <a:ext cx="31611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·</a:t>
              </a:r>
              <a:endParaRPr lang="cs-CZ" sz="2800" b="1" dirty="0"/>
            </a:p>
          </p:txBody>
        </p:sp>
      </p:grpSp>
      <p:sp>
        <p:nvSpPr>
          <p:cNvPr id="40" name="Obdélník 39"/>
          <p:cNvSpPr/>
          <p:nvPr/>
        </p:nvSpPr>
        <p:spPr>
          <a:xfrm>
            <a:off x="4450556" y="5592818"/>
            <a:ext cx="45357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P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b</a:t>
            </a:r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-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pata kolmice na stranu 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450556" y="5136310"/>
            <a:ext cx="46367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P</a:t>
            </a:r>
            <a:r>
              <a:rPr lang="cs-CZ" sz="2800" b="1" baseline="-25000" dirty="0" smtClean="0">
                <a:latin typeface="Cambria Math" pitchFamily="18" charset="0"/>
                <a:ea typeface="Cambria Math" pitchFamily="18" charset="0"/>
              </a:rPr>
              <a:t>a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 -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pata kolmice na stranu a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472260" y="6116038"/>
            <a:ext cx="46399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P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c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 -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pata kolmice na stranu 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831159" y="839989"/>
            <a:ext cx="28674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V- </a:t>
            </a:r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průsečík výšek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2731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9" grpId="0"/>
      <p:bldP spid="30" grpId="0"/>
      <p:bldP spid="31" grpId="0"/>
      <p:bldP spid="3" grpId="0"/>
      <p:bldP spid="19" grpId="0"/>
      <p:bldP spid="21" grpId="0"/>
      <p:bldP spid="40" grpId="0"/>
      <p:bldP spid="41" grpId="0"/>
      <p:bldP spid="42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784207" y="1271624"/>
            <a:ext cx="7575586" cy="4605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1691680" y="5013176"/>
            <a:ext cx="57606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435944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250181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výšky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039748" y="6104100"/>
                <a:ext cx="336085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1.  AB;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𝑨𝑩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8 cm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3360856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4900" t="-17442" r="-3811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16903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784207" y="1271624"/>
            <a:ext cx="7575586" cy="4605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1691680" y="5013176"/>
            <a:ext cx="57606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435944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250181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1" name="Oblouk 20"/>
          <p:cNvSpPr/>
          <p:nvPr/>
        </p:nvSpPr>
        <p:spPr>
          <a:xfrm>
            <a:off x="1259632" y="1485836"/>
            <a:ext cx="4503752" cy="4319428"/>
          </a:xfrm>
          <a:prstGeom prst="arc">
            <a:avLst>
              <a:gd name="adj1" fmla="val 17442603"/>
              <a:gd name="adj2" fmla="val 20341347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571665" y="2212192"/>
            <a:ext cx="478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m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výšky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039748" y="6104100"/>
            <a:ext cx="3502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2. m; m(A; r = 7cm)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1374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784207" y="1271624"/>
            <a:ext cx="7575586" cy="4605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1691680" y="5013176"/>
            <a:ext cx="57606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435944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250181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1" name="Oblouk 20"/>
          <p:cNvSpPr/>
          <p:nvPr/>
        </p:nvSpPr>
        <p:spPr>
          <a:xfrm>
            <a:off x="1259632" y="1485836"/>
            <a:ext cx="4503752" cy="4319428"/>
          </a:xfrm>
          <a:prstGeom prst="arc">
            <a:avLst>
              <a:gd name="adj1" fmla="val 17442603"/>
              <a:gd name="adj2" fmla="val 20341347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7312838">
            <a:off x="3643800" y="1876391"/>
            <a:ext cx="4503752" cy="4319428"/>
          </a:xfrm>
          <a:prstGeom prst="arc">
            <a:avLst>
              <a:gd name="adj1" fmla="val 17265597"/>
              <a:gd name="adj2" fmla="val 20475268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2143602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k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71665" y="2212192"/>
            <a:ext cx="478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m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výšky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39748" y="6104100"/>
                <a:ext cx="340958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3. k;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𝐤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(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𝐁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𝐫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𝟔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𝐜𝐦</m:t>
                    </m:r>
                    <m:r>
                      <a:rPr lang="cs-CZ" sz="28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340958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4830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298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84207" y="1271624"/>
            <a:ext cx="7575586" cy="5016357"/>
            <a:chOff x="784207" y="1271624"/>
            <a:chExt cx="7575586" cy="5016357"/>
          </a:xfrm>
        </p:grpSpPr>
        <p:sp>
          <p:nvSpPr>
            <p:cNvPr id="14" name="Obdélník 13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994034" y="148583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21" name="Oblouk 20"/>
            <p:cNvSpPr/>
            <p:nvPr/>
          </p:nvSpPr>
          <p:spPr>
            <a:xfrm>
              <a:off x="1259632" y="1485836"/>
              <a:ext cx="4503752" cy="4319428"/>
            </a:xfrm>
            <a:prstGeom prst="arc">
              <a:avLst>
                <a:gd name="adj1" fmla="val 17442603"/>
                <a:gd name="adj2" fmla="val 20341347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louk 21"/>
            <p:cNvSpPr/>
            <p:nvPr/>
          </p:nvSpPr>
          <p:spPr>
            <a:xfrm rot="17312838">
              <a:off x="3643800" y="1876391"/>
              <a:ext cx="4503752" cy="4319428"/>
            </a:xfrm>
            <a:prstGeom prst="arc">
              <a:avLst>
                <a:gd name="adj1" fmla="val 17265597"/>
                <a:gd name="adj2" fmla="val 20475268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923928" y="2143602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k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571665" y="2212192"/>
              <a:ext cx="47801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m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výšky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39748" y="6104100"/>
                <a:ext cx="279236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4. C; C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k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𝒎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2792367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5895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008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2" name="Obdélník 1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3" name="Přímá spojnice 2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ovéPole 3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4994034" y="148583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výšky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039748" y="6104100"/>
            <a:ext cx="3407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5. Trojúhelník  ABC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8544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15" name="Obdélník 14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19" name="Přímá spojnice 18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4802315" y="145285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24" name="Přímá spojnice 23"/>
            <p:cNvCxnSpPr/>
            <p:nvPr/>
          </p:nvCxnSpPr>
          <p:spPr>
            <a:xfrm flipV="1">
              <a:off x="4994034" y="1988840"/>
              <a:ext cx="10014" cy="302433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bdélník 24"/>
            <p:cNvSpPr/>
            <p:nvPr/>
          </p:nvSpPr>
          <p:spPr>
            <a:xfrm>
              <a:off x="4782141" y="5085184"/>
              <a:ext cx="48256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>
                  <a:latin typeface="Cambria Math" pitchFamily="18" charset="0"/>
                  <a:ea typeface="Cambria Math" pitchFamily="18" charset="0"/>
                </a:rPr>
                <a:t>P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218078" y="4373488"/>
              <a:ext cx="459806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>
                  <a:latin typeface="Cambria Math" pitchFamily="18" charset="0"/>
                  <a:ea typeface="Cambria Math" pitchFamily="18" charset="0"/>
                </a:rPr>
                <a:t>v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výšky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039748" y="6104100"/>
                <a:ext cx="525169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6.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𝒄</m:t>
                        </m:r>
                      </m:sub>
                    </m:sSub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𝒄</m:t>
                        </m:r>
                      </m:sub>
                    </m:sSub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⊥ 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AB;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𝑷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𝒄</m:t>
                        </m:r>
                      </m:sub>
                    </m:sSub>
                    <m:r>
                      <a:rPr lang="cs-CZ" sz="2800" b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𝑨𝑩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5251694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3136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1756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17" name="Obdélník 16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22" name="Přímá spojnice 21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4802315" y="145285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25" name="Přímá spojnice 24"/>
            <p:cNvCxnSpPr/>
            <p:nvPr/>
          </p:nvCxnSpPr>
          <p:spPr>
            <a:xfrm flipV="1">
              <a:off x="4994034" y="1988840"/>
              <a:ext cx="10014" cy="302433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bdélník 25"/>
            <p:cNvSpPr/>
            <p:nvPr/>
          </p:nvSpPr>
          <p:spPr>
            <a:xfrm>
              <a:off x="4782141" y="5085184"/>
              <a:ext cx="48256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>
                  <a:latin typeface="Cambria Math" pitchFamily="18" charset="0"/>
                  <a:ea typeface="Cambria Math" pitchFamily="18" charset="0"/>
                </a:rPr>
                <a:t>P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3598912" y="3312838"/>
              <a:ext cx="470322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v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a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28" name="Přímá spojnice 27"/>
            <p:cNvCxnSpPr/>
            <p:nvPr/>
          </p:nvCxnSpPr>
          <p:spPr>
            <a:xfrm flipV="1">
              <a:off x="1695833" y="2276872"/>
              <a:ext cx="3489920" cy="2736304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Obdélník 29"/>
            <p:cNvSpPr/>
            <p:nvPr/>
          </p:nvSpPr>
          <p:spPr>
            <a:xfrm>
              <a:off x="5295581" y="1988840"/>
              <a:ext cx="49346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P</a:t>
              </a:r>
              <a:r>
                <a:rPr lang="cs-CZ" sz="2800" b="1" baseline="-25000" dirty="0" smtClean="0">
                  <a:latin typeface="Cambria Math" pitchFamily="18" charset="0"/>
                  <a:ea typeface="Cambria Math" pitchFamily="18" charset="0"/>
                </a:rPr>
                <a:t>a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5218078" y="4373488"/>
              <a:ext cx="459806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>
                  <a:latin typeface="Cambria Math" pitchFamily="18" charset="0"/>
                  <a:ea typeface="Cambria Math" pitchFamily="18" charset="0"/>
                </a:rPr>
                <a:t>v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výšky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039748" y="6104100"/>
                <a:ext cx="508337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7.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⊥ 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BC;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𝑷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  <m:r>
                      <a:rPr lang="cs-CZ" sz="2800" b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𝑩𝑪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5083379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3241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42624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784207" y="1271624"/>
            <a:ext cx="7575586" cy="4605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1691680" y="5013176"/>
            <a:ext cx="57606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435944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250181" y="501317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V="1">
            <a:off x="1691680" y="1988840"/>
            <a:ext cx="3312368" cy="30243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004048" y="1988840"/>
            <a:ext cx="2448272" cy="30243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802315" y="1452856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V="1">
            <a:off x="4994034" y="1988840"/>
            <a:ext cx="10014" cy="302433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4782141" y="5085184"/>
            <a:ext cx="4825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>
                <a:latin typeface="Cambria Math" pitchFamily="18" charset="0"/>
                <a:ea typeface="Cambria Math" pitchFamily="18" charset="0"/>
              </a:rPr>
              <a:t>P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598912" y="3312838"/>
            <a:ext cx="4703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v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a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V="1">
            <a:off x="1695833" y="2276872"/>
            <a:ext cx="3489920" cy="27363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4782141" y="2204864"/>
            <a:ext cx="2616900" cy="28083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5295581" y="1988840"/>
            <a:ext cx="493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</a:rPr>
              <a:t>P</a:t>
            </a:r>
            <a:r>
              <a:rPr lang="cs-CZ" sz="2800" b="1" baseline="-25000" dirty="0" smtClean="0">
                <a:latin typeface="Cambria Math" pitchFamily="18" charset="0"/>
                <a:ea typeface="Cambria Math" pitchFamily="18" charset="0"/>
              </a:rPr>
              <a:t>a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058718" y="1766506"/>
            <a:ext cx="5132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P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218078" y="4373488"/>
            <a:ext cx="4598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>
                <a:latin typeface="Cambria Math" pitchFamily="18" charset="0"/>
                <a:ea typeface="Cambria Math" pitchFamily="18" charset="0"/>
              </a:rPr>
              <a:t>v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545039" y="3239398"/>
            <a:ext cx="4880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latin typeface="Cambria Math" pitchFamily="18" charset="0"/>
                <a:ea typeface="Cambria Math" pitchFamily="18" charset="0"/>
              </a:rPr>
              <a:t>v</a:t>
            </a:r>
            <a:r>
              <a:rPr lang="cs-CZ" sz="2800" b="1" baseline="-25000" dirty="0" err="1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b="1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výšky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039748" y="6104100"/>
                <a:ext cx="505612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8.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⊥ 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AC;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𝑷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  <m:r>
                      <a:rPr lang="cs-CZ" sz="2800" b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𝑨𝑪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505612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3257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3042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84207" y="1271624"/>
            <a:ext cx="7575586" cy="4605648"/>
            <a:chOff x="784207" y="1271624"/>
            <a:chExt cx="7575586" cy="4605648"/>
          </a:xfrm>
        </p:grpSpPr>
        <p:sp>
          <p:nvSpPr>
            <p:cNvPr id="20" name="Obdélník 19"/>
            <p:cNvSpPr/>
            <p:nvPr/>
          </p:nvSpPr>
          <p:spPr>
            <a:xfrm>
              <a:off x="784207" y="1271624"/>
              <a:ext cx="7575586" cy="460564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21" name="Přímá spojnice 20"/>
            <p:cNvCxnSpPr/>
            <p:nvPr/>
          </p:nvCxnSpPr>
          <p:spPr>
            <a:xfrm>
              <a:off x="1691680" y="5013176"/>
              <a:ext cx="57606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>
              <a:off x="1435944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latin typeface="Cambria Math" pitchFamily="18" charset="0"/>
                  <a:ea typeface="Cambria Math" pitchFamily="18" charset="0"/>
                </a:rPr>
                <a:t>A</a:t>
              </a: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250181" y="5013176"/>
              <a:ext cx="40427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24" name="Přímá spojnice 23"/>
            <p:cNvCxnSpPr/>
            <p:nvPr/>
          </p:nvCxnSpPr>
          <p:spPr>
            <a:xfrm flipV="1">
              <a:off x="1691680" y="1988840"/>
              <a:ext cx="3312368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5004048" y="1988840"/>
              <a:ext cx="2448272" cy="302433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4802315" y="1452856"/>
              <a:ext cx="383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27" name="Přímá spojnice 26"/>
            <p:cNvCxnSpPr/>
            <p:nvPr/>
          </p:nvCxnSpPr>
          <p:spPr>
            <a:xfrm flipV="1">
              <a:off x="4994034" y="1988840"/>
              <a:ext cx="10014" cy="302433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bdélník 27"/>
            <p:cNvSpPr/>
            <p:nvPr/>
          </p:nvSpPr>
          <p:spPr>
            <a:xfrm>
              <a:off x="4782141" y="5085184"/>
              <a:ext cx="48256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>
                  <a:latin typeface="Cambria Math" pitchFamily="18" charset="0"/>
                  <a:ea typeface="Cambria Math" pitchFamily="18" charset="0"/>
                </a:rPr>
                <a:t>P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3598912" y="3312838"/>
              <a:ext cx="470322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v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a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cxnSp>
          <p:nvCxnSpPr>
            <p:cNvPr id="30" name="Přímá spojnice 29"/>
            <p:cNvCxnSpPr/>
            <p:nvPr/>
          </p:nvCxnSpPr>
          <p:spPr>
            <a:xfrm flipV="1">
              <a:off x="1695833" y="2276872"/>
              <a:ext cx="3489920" cy="2736304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 flipV="1">
              <a:off x="4782141" y="2204864"/>
              <a:ext cx="2616900" cy="2808312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Obdélník 42"/>
            <p:cNvSpPr/>
            <p:nvPr/>
          </p:nvSpPr>
          <p:spPr>
            <a:xfrm>
              <a:off x="5295581" y="1988840"/>
              <a:ext cx="49346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P</a:t>
              </a:r>
              <a:r>
                <a:rPr lang="cs-CZ" sz="2800" b="1" baseline="-25000" dirty="0" smtClean="0">
                  <a:latin typeface="Cambria Math" pitchFamily="18" charset="0"/>
                  <a:ea typeface="Cambria Math" pitchFamily="18" charset="0"/>
                </a:rPr>
                <a:t>a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4058718" y="1766506"/>
              <a:ext cx="513282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P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5218078" y="4373488"/>
              <a:ext cx="459806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>
                  <a:latin typeface="Cambria Math" pitchFamily="18" charset="0"/>
                  <a:ea typeface="Cambria Math" pitchFamily="18" charset="0"/>
                </a:rPr>
                <a:t>v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c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5545039" y="3239398"/>
              <a:ext cx="488019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err="1" smtClean="0">
                  <a:latin typeface="Cambria Math" pitchFamily="18" charset="0"/>
                  <a:ea typeface="Cambria Math" pitchFamily="18" charset="0"/>
                </a:rPr>
                <a:t>v</a:t>
              </a:r>
              <a:r>
                <a:rPr lang="cs-CZ" sz="2800" b="1" baseline="-25000" dirty="0" err="1" smtClean="0">
                  <a:latin typeface="Cambria Math" pitchFamily="18" charset="0"/>
                  <a:ea typeface="Cambria Math" pitchFamily="18" charset="0"/>
                </a:rPr>
                <a:t>b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4547083" y="2636912"/>
              <a:ext cx="397866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dirty="0" smtClean="0">
                  <a:latin typeface="Cambria Math" pitchFamily="18" charset="0"/>
                  <a:ea typeface="Cambria Math" pitchFamily="18" charset="0"/>
                </a:rPr>
                <a:t>V</a:t>
              </a:r>
              <a:endParaRPr lang="cs-CZ" sz="2800" b="1" dirty="0">
                <a:latin typeface="Cambria Math" pitchFamily="18" charset="0"/>
                <a:ea typeface="Cambria Math" pitchFamily="18" charset="0"/>
              </a:endParaRP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179512" y="69655"/>
            <a:ext cx="88174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Příklad: Sestrojte trojúhelník ABC, jestliže strana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 = 8 cm, </a:t>
            </a:r>
            <a:b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b = 7 cm, a = 6 cm. Potom sestrojte výšky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33004" y="74840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822306" y="6019362"/>
            <a:ext cx="7575586" cy="6926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039748" y="6104100"/>
                <a:ext cx="3835602" cy="954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9. V;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r>
                      <a:rPr lang="cs-CZ" sz="28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𝑽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</m:sub>
                    </m:sSub>
                    <m:r>
                      <a:rPr lang="cs-CZ" sz="2800" b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sub>
                    </m:sSub>
                    <m:r>
                      <a:rPr lang="cs-CZ" sz="2800" b="1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sSub>
                      <m:sSubPr>
                        <m:ctrlP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𝒗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𝒄</m:t>
                        </m:r>
                      </m:sub>
                    </m:sSub>
                  </m:oMath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  <a:p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48" y="6104100"/>
                <a:ext cx="3835602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4293" t="-9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9011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0" y="116632"/>
            <a:ext cx="9144000" cy="6408712"/>
          </a:xfrm>
          <a:prstGeom prst="roundRect">
            <a:avLst>
              <a:gd name="adj" fmla="val 5702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77912" y="3925353"/>
            <a:ext cx="8615546" cy="1656184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5535" y="1844201"/>
            <a:ext cx="8615546" cy="1656184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5535" y="318742"/>
            <a:ext cx="8615546" cy="1094034"/>
          </a:xfrm>
          <a:prstGeom prst="roundRect">
            <a:avLst>
              <a:gd name="adj" fmla="val 16071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77930" y="2111267"/>
                <a:ext cx="852945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457200" indent="-457200">
                  <a:buAutoNum type="arabicParenR"/>
                </a:pPr>
                <a:r>
                  <a:rPr lang="cs-CZ" sz="2400" b="1" dirty="0" smtClean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Narýsujte pravoúhlý trojúhelník KLM a sestrojte výšky.</a:t>
                </a:r>
              </a:p>
              <a:p>
                <a:r>
                  <a:rPr lang="cs-CZ" sz="2400" b="1" dirty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Strana  m = 8 cm, l = 7 cm, |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tx1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400" b="1" dirty="0" smtClean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MKL|= 90°.</a:t>
                </a:r>
                <a:endParaRPr lang="cs-CZ" sz="2400" b="1" dirty="0">
                  <a:solidFill>
                    <a:schemeClr val="tx1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30" y="2111267"/>
                <a:ext cx="8529451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430" t="-9489" r="-500" b="-197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088325" y="522258"/>
            <a:ext cx="5057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Příklady na procvičení učiva:</a:t>
            </a:r>
            <a:endParaRPr lang="cs-CZ" sz="2800" b="1" dirty="0"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77930" y="4180741"/>
                <a:ext cx="8272970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2) Narýsujte tupoúhlý trojúhelník DEF a sestrojte výšky.</a:t>
                </a:r>
              </a:p>
              <a:p>
                <a:r>
                  <a:rPr lang="cs-CZ" sz="2400" b="1" dirty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</a:t>
                </a:r>
                <a:r>
                  <a:rPr lang="cs-CZ" sz="2400" b="1" dirty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Strana  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f </a:t>
                </a:r>
                <a:r>
                  <a:rPr lang="cs-CZ" sz="2400" b="1" dirty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= 8 cm, |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chemeClr val="tx1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DEF|= 30°, </a:t>
                </a:r>
                <a:r>
                  <a:rPr lang="cs-CZ" sz="2400" b="1" dirty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|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chemeClr val="tx1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FDE|= </a:t>
                </a:r>
                <a:r>
                  <a:rPr lang="cs-CZ" sz="2400" b="1" dirty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4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0</a:t>
                </a:r>
                <a:r>
                  <a:rPr lang="cs-CZ" sz="2400" b="1" dirty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°</a:t>
                </a:r>
                <a:r>
                  <a:rPr lang="cs-CZ" sz="2400" b="1" dirty="0" smtClean="0">
                    <a:solidFill>
                      <a:schemeClr val="tx1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.</a:t>
                </a:r>
                <a:endParaRPr lang="cs-CZ" sz="2400" b="1" dirty="0">
                  <a:solidFill>
                    <a:schemeClr val="tx1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30" y="4180741"/>
                <a:ext cx="8272970" cy="830997"/>
              </a:xfrm>
              <a:prstGeom prst="rect">
                <a:avLst/>
              </a:prstGeom>
              <a:blipFill rotWithShape="1">
                <a:blip r:embed="rId3"/>
                <a:stretch>
                  <a:fillRect l="-1548" t="-10294" r="-590" b="-198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louk 4"/>
          <p:cNvSpPr/>
          <p:nvPr/>
        </p:nvSpPr>
        <p:spPr>
          <a:xfrm rot="3012753">
            <a:off x="3211214" y="4580650"/>
            <a:ext cx="426142" cy="345591"/>
          </a:xfrm>
          <a:prstGeom prst="arc">
            <a:avLst>
              <a:gd name="adj1" fmla="val 16791374"/>
              <a:gd name="adj2" fmla="val 0"/>
            </a:avLst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3012753">
            <a:off x="4793125" y="2495161"/>
            <a:ext cx="426142" cy="345591"/>
          </a:xfrm>
          <a:prstGeom prst="arc">
            <a:avLst>
              <a:gd name="adj1" fmla="val 16791374"/>
              <a:gd name="adj2" fmla="val 0"/>
            </a:avLst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3012753">
            <a:off x="5436000" y="4580648"/>
            <a:ext cx="426142" cy="345591"/>
          </a:xfrm>
          <a:prstGeom prst="arc">
            <a:avLst>
              <a:gd name="adj1" fmla="val 16791374"/>
              <a:gd name="adj2" fmla="val 0"/>
            </a:avLst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175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430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598093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KOPECKÝ, Milan; LIŠKOVÁ, Hana a kol. Matematika 6.Liberec: </a:t>
            </a:r>
            <a:r>
              <a:rPr lang="cs-CZ" sz="1100" dirty="0" err="1"/>
              <a:t>Prodos</a:t>
            </a:r>
            <a:r>
              <a:rPr lang="cs-CZ" sz="1100" dirty="0"/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HAJOR. </a:t>
            </a:r>
            <a:r>
              <a:rPr lang="cs-CZ" sz="1100" i="1" dirty="0"/>
              <a:t>Wikipedie</a:t>
            </a:r>
            <a:r>
              <a:rPr lang="cs-CZ" sz="1100" dirty="0"/>
              <a:t> [online]. [cit. 26.3.2013]. Dostupný na WWW: http://cs.wikipedia.org/wiki/Soubor:Egypt.Dashur.RedPyramid.01.jpg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pl-PL" sz="1100" dirty="0"/>
              <a:t>STRZELECKI, Jerzy. </a:t>
            </a:r>
            <a:r>
              <a:rPr lang="pl-PL" sz="1100" i="1" dirty="0"/>
              <a:t>Wikipedie</a:t>
            </a:r>
            <a:r>
              <a:rPr lang="pl-PL" sz="1100" dirty="0"/>
              <a:t> [online]. [cit. 26.3.2013]. Dostupný na WWW: http://cs.wikipedia.org/wiki/Soubor:KUTNA_HORA_%28js%29_14.jpg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</a:t>
            </a:r>
            <a:r>
              <a:rPr lang="cs-CZ" sz="1100" dirty="0" smtClean="0"/>
              <a:t>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Vlastní tvorba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929</TotalTime>
  <Words>755</Words>
  <Application>Microsoft Office PowerPoint</Application>
  <PresentationFormat>Předvádění na obrazovce (4:3)</PresentationFormat>
  <Paragraphs>165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146</cp:revision>
  <dcterms:created xsi:type="dcterms:W3CDTF">2012-04-23T18:25:05Z</dcterms:created>
  <dcterms:modified xsi:type="dcterms:W3CDTF">2013-06-25T13:15:25Z</dcterms:modified>
</cp:coreProperties>
</file>