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2" r:id="rId2"/>
    <p:sldId id="269" r:id="rId3"/>
    <p:sldId id="316" r:id="rId4"/>
    <p:sldId id="346" r:id="rId5"/>
    <p:sldId id="347" r:id="rId6"/>
    <p:sldId id="349" r:id="rId7"/>
    <p:sldId id="350" r:id="rId8"/>
    <p:sldId id="351" r:id="rId9"/>
    <p:sldId id="352" r:id="rId10"/>
    <p:sldId id="353" r:id="rId11"/>
    <p:sldId id="355" r:id="rId12"/>
    <p:sldId id="356" r:id="rId13"/>
    <p:sldId id="359" r:id="rId14"/>
    <p:sldId id="360" r:id="rId15"/>
    <p:sldId id="361" r:id="rId16"/>
    <p:sldId id="294" r:id="rId17"/>
    <p:sldId id="303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0E5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>
        <p:scale>
          <a:sx n="70" d="100"/>
          <a:sy n="70" d="100"/>
        </p:scale>
        <p:origin x="-1099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wmf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41.png"/><Relationship Id="rId7" Type="http://schemas.openxmlformats.org/officeDocument/2006/relationships/image" Target="../media/image4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43.png"/><Relationship Id="rId7" Type="http://schemas.openxmlformats.org/officeDocument/2006/relationships/image" Target="../media/image4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Relationship Id="rId9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VY_32_INOVACE_05_15_M6_Hanak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1395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Trojúhelník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4107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Kružnice trojúhelníku </a:t>
            </a:r>
            <a:r>
              <a:rPr lang="cs-CZ" sz="2800" dirty="0" smtClean="0"/>
              <a:t>vepsaná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5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1797" y="188640"/>
            <a:ext cx="8609307" cy="6192688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11595"/>
            <a:ext cx="22322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888300"/>
            <a:ext cx="8054280" cy="24368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nám ukazuje, jak lze sestrojit </a:t>
            </a:r>
            <a:r>
              <a:rPr lang="cs-CZ" sz="1800" dirty="0" smtClean="0"/>
              <a:t>vepsanou </a:t>
            </a:r>
            <a:r>
              <a:rPr lang="cs-CZ" sz="1800" dirty="0" smtClean="0"/>
              <a:t>kružnici a na příkladech si zde ukážeme její použití v příkladech.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55359"/>
            <a:ext cx="9144000" cy="6802641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0" y="879401"/>
            <a:ext cx="9144000" cy="5978597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5287" y="193868"/>
            <a:ext cx="8944733" cy="601901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28" y="263985"/>
            <a:ext cx="938982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Střed kružnice </a:t>
            </a:r>
            <a:r>
              <a:rPr lang="cs-CZ" sz="2600" dirty="0" smtClean="0"/>
              <a:t>vepsané </a:t>
            </a:r>
            <a:r>
              <a:rPr lang="cs-CZ" sz="2600" dirty="0" smtClean="0"/>
              <a:t>je průsečíkem os jeho </a:t>
            </a:r>
            <a:r>
              <a:rPr lang="cs-CZ" sz="2600" dirty="0" smtClean="0"/>
              <a:t>vnitřních úhlů</a:t>
            </a:r>
            <a:endParaRPr lang="cs-CZ" sz="2600" dirty="0"/>
          </a:p>
        </p:txBody>
      </p:sp>
      <p:sp>
        <p:nvSpPr>
          <p:cNvPr id="6" name="Zaoblený obdélník 5"/>
          <p:cNvSpPr/>
          <p:nvPr/>
        </p:nvSpPr>
        <p:spPr>
          <a:xfrm>
            <a:off x="5772499" y="2520000"/>
            <a:ext cx="3218606" cy="1871291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26" name="Picture 2" descr="C:\Users\spravce\AppData\Local\Microsoft\Windows\Temporary Internet Files\Content.IE5\D1R1SU0N\MC900440428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920" y="4504452"/>
            <a:ext cx="1416081" cy="1491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55288" y="6149251"/>
                <a:ext cx="51648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88" y="6149251"/>
                <a:ext cx="516487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6170013" y="5440029"/>
                <a:ext cx="51167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B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0013" y="5440029"/>
                <a:ext cx="51167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675251" y="941330"/>
                <a:ext cx="49404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C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251" y="941330"/>
                <a:ext cx="49404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0" name="TextovéPole 59"/>
              <p:cNvSpPr txBox="1"/>
              <p:nvPr/>
            </p:nvSpPr>
            <p:spPr>
              <a:xfrm>
                <a:off x="5990181" y="2639663"/>
                <a:ext cx="280665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600" b="0" i="1" dirty="0" smtClean="0"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600" i="1" dirty="0" smtClean="0">
                            <a:latin typeface="Cambria Math"/>
                            <a:ea typeface="Cambria Math"/>
                          </a:rPr>
                          <m:t>𝛼</m:t>
                        </m:r>
                      </m:sub>
                    </m:sSub>
                  </m:oMath>
                </a14:m>
                <a:r>
                  <a:rPr lang="cs-CZ" sz="2600" i="1" dirty="0" smtClean="0"/>
                  <a:t> 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je osa 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úhlu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0181" y="2639663"/>
                <a:ext cx="2806654" cy="492443"/>
              </a:xfrm>
              <a:prstGeom prst="rect">
                <a:avLst/>
              </a:prstGeom>
              <a:blipFill rotWithShape="1">
                <a:blip r:embed="rId6"/>
                <a:stretch>
                  <a:fillRect t="-11111"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1" name="TextovéPole 70"/>
              <p:cNvSpPr txBox="1"/>
              <p:nvPr/>
            </p:nvSpPr>
            <p:spPr>
              <a:xfrm>
                <a:off x="6018916" y="3156200"/>
                <a:ext cx="2669848" cy="5280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600" b="0" i="1" dirty="0" smtClean="0"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600" b="0" i="1" dirty="0" smtClean="0">
                            <a:latin typeface="Cambria Math"/>
                            <a:ea typeface="Cambria Math"/>
                          </a:rPr>
                          <m:t>𝛽</m:t>
                        </m:r>
                      </m:sub>
                    </m:sSub>
                  </m:oMath>
                </a14:m>
                <a:r>
                  <a:rPr lang="cs-CZ" sz="2600" i="1" dirty="0" smtClean="0"/>
                  <a:t> 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je 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osa 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úhlu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𝛽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916" y="3156200"/>
                <a:ext cx="2669848" cy="528030"/>
              </a:xfrm>
              <a:prstGeom prst="rect">
                <a:avLst/>
              </a:prstGeom>
              <a:blipFill rotWithShape="1">
                <a:blip r:embed="rId7"/>
                <a:stretch>
                  <a:fillRect t="-11628" r="-2055" b="-209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2" name="TextovéPole 71"/>
              <p:cNvSpPr txBox="1"/>
              <p:nvPr/>
            </p:nvSpPr>
            <p:spPr>
              <a:xfrm>
                <a:off x="6025091" y="3684469"/>
                <a:ext cx="2663673" cy="5243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600" b="0" i="1" dirty="0" smtClean="0"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600" b="0" i="1" dirty="0" smtClean="0">
                            <a:latin typeface="Cambria Math"/>
                            <a:ea typeface="Cambria Math"/>
                          </a:rPr>
                          <m:t>𝛾</m:t>
                        </m:r>
                      </m:sub>
                    </m:sSub>
                  </m:oMath>
                </a14:m>
                <a:r>
                  <a:rPr lang="cs-CZ" sz="2600" i="1" dirty="0" smtClean="0"/>
                  <a:t> 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je 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osa </a:t>
                </a:r>
                <a:r>
                  <a:rPr lang="cs-CZ" sz="2600" dirty="0">
                    <a:latin typeface="Arial" pitchFamily="34" charset="0"/>
                    <a:cs typeface="Arial" pitchFamily="34" charset="0"/>
                  </a:rPr>
                  <a:t>úhlu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𝛾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5091" y="3684469"/>
                <a:ext cx="2663673" cy="524374"/>
              </a:xfrm>
              <a:prstGeom prst="rect">
                <a:avLst/>
              </a:prstGeom>
              <a:blipFill rotWithShape="1">
                <a:blip r:embed="rId8"/>
                <a:stretch>
                  <a:fillRect t="-11628" r="-1144" b="-209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5" name="Zaoblený obdélník 74"/>
          <p:cNvSpPr/>
          <p:nvPr/>
        </p:nvSpPr>
        <p:spPr>
          <a:xfrm>
            <a:off x="4535272" y="1030794"/>
            <a:ext cx="4455831" cy="777676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6" name="TextovéPole 75"/>
              <p:cNvSpPr txBox="1"/>
              <p:nvPr/>
            </p:nvSpPr>
            <p:spPr>
              <a:xfrm>
                <a:off x="4549304" y="1171360"/>
                <a:ext cx="428785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600" b="0" i="1" dirty="0" smtClean="0">
                        <a:latin typeface="Cambria Math"/>
                        <a:ea typeface="Cambria Math"/>
                      </a:rPr>
                      <m:t>𝑆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 je střed kružnice </a:t>
                </a:r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vepsané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9304" y="1171360"/>
                <a:ext cx="4287855" cy="492443"/>
              </a:xfrm>
              <a:prstGeom prst="rect">
                <a:avLst/>
              </a:prstGeom>
              <a:blipFill rotWithShape="1">
                <a:blip r:embed="rId9"/>
                <a:stretch>
                  <a:fillRect t="-11111" r="-426"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Volný tvar 9"/>
          <p:cNvSpPr/>
          <p:nvPr/>
        </p:nvSpPr>
        <p:spPr>
          <a:xfrm rot="13638957">
            <a:off x="-934164" y="2033384"/>
            <a:ext cx="6773745" cy="5237002"/>
          </a:xfrm>
          <a:custGeom>
            <a:avLst/>
            <a:gdLst>
              <a:gd name="connsiteX0" fmla="*/ 0 w 3810000"/>
              <a:gd name="connsiteY0" fmla="*/ 3276600 h 3276600"/>
              <a:gd name="connsiteX1" fmla="*/ 3810000 w 3810000"/>
              <a:gd name="connsiteY1" fmla="*/ 2552700 h 3276600"/>
              <a:gd name="connsiteX2" fmla="*/ 2082800 w 3810000"/>
              <a:gd name="connsiteY2" fmla="*/ 0 h 3276600"/>
              <a:gd name="connsiteX3" fmla="*/ 0 w 3810000"/>
              <a:gd name="connsiteY3" fmla="*/ 3276600 h 327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0000" h="3276600">
                <a:moveTo>
                  <a:pt x="0" y="3276600"/>
                </a:moveTo>
                <a:lnTo>
                  <a:pt x="3810000" y="2552700"/>
                </a:lnTo>
                <a:lnTo>
                  <a:pt x="2082800" y="0"/>
                </a:lnTo>
                <a:lnTo>
                  <a:pt x="0" y="3276600"/>
                </a:lnTo>
                <a:close/>
              </a:path>
            </a:pathLst>
          </a:cu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10" idx="0"/>
          </p:cNvCxnSpPr>
          <p:nvPr/>
        </p:nvCxnSpPr>
        <p:spPr>
          <a:xfrm flipH="1" flipV="1">
            <a:off x="245420" y="3650966"/>
            <a:ext cx="6428305" cy="171539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0" idx="1"/>
          </p:cNvCxnSpPr>
          <p:nvPr/>
        </p:nvCxnSpPr>
        <p:spPr>
          <a:xfrm>
            <a:off x="1230907" y="1171360"/>
            <a:ext cx="1949165" cy="48929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10" idx="2"/>
          </p:cNvCxnSpPr>
          <p:nvPr/>
        </p:nvCxnSpPr>
        <p:spPr>
          <a:xfrm flipH="1">
            <a:off x="313532" y="2708919"/>
            <a:ext cx="3791604" cy="34858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51" name="TextovéPole 50"/>
              <p:cNvSpPr txBox="1"/>
              <p:nvPr/>
            </p:nvSpPr>
            <p:spPr>
              <a:xfrm>
                <a:off x="2318970" y="3665046"/>
                <a:ext cx="7014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𝑆</m:t>
                      </m:r>
                    </m:oMath>
                  </m:oMathPara>
                </a14:m>
                <a:endParaRPr lang="cs-CZ" sz="2800" i="1" dirty="0"/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8970" y="3665046"/>
                <a:ext cx="701480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Oblouk 38"/>
          <p:cNvSpPr/>
          <p:nvPr/>
        </p:nvSpPr>
        <p:spPr>
          <a:xfrm>
            <a:off x="2224098" y="5508354"/>
            <a:ext cx="769181" cy="769181"/>
          </a:xfrm>
          <a:prstGeom prst="arc">
            <a:avLst>
              <a:gd name="adj1" fmla="val 10208536"/>
              <a:gd name="adj2" fmla="val 15999763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5" name="TextovéPole 54"/>
              <p:cNvSpPr txBox="1"/>
              <p:nvPr/>
            </p:nvSpPr>
            <p:spPr>
              <a:xfrm>
                <a:off x="4056530" y="3926656"/>
                <a:ext cx="41729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𝑙</m:t>
                      </m:r>
                    </m:oMath>
                  </m:oMathPara>
                </a14:m>
                <a:endParaRPr lang="cs-CZ" sz="2800" i="1" dirty="0"/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6530" y="3926656"/>
                <a:ext cx="417294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1" name="Ovál 60"/>
          <p:cNvSpPr/>
          <p:nvPr/>
        </p:nvSpPr>
        <p:spPr>
          <a:xfrm>
            <a:off x="2380700" y="5705228"/>
            <a:ext cx="72008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Zaoblený obdélník 62"/>
          <p:cNvSpPr/>
          <p:nvPr/>
        </p:nvSpPr>
        <p:spPr>
          <a:xfrm>
            <a:off x="4549303" y="1749748"/>
            <a:ext cx="4441801" cy="777676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4" name="TextovéPole 63"/>
              <p:cNvSpPr txBox="1"/>
              <p:nvPr/>
            </p:nvSpPr>
            <p:spPr>
              <a:xfrm>
                <a:off x="4543293" y="1870656"/>
                <a:ext cx="402370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600" b="0" i="1" dirty="0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latin typeface="Cambria Math"/>
                              <a:ea typeface="Cambria Math"/>
                            </a:rPr>
                            <m:t>𝑆</m:t>
                          </m:r>
                          <m:sSub>
                            <m:sSubPr>
                              <m:ctrlPr>
                                <a:rPr lang="cs-CZ" sz="2600" b="0" i="1" dirty="0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b="0" i="1" dirty="0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sz="2600" b="0" i="1" dirty="0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sub>
                          </m:sSub>
                        </m:e>
                      </m:d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600" b="0" i="1" dirty="0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i="1" dirty="0">
                              <a:latin typeface="Cambria Math"/>
                              <a:ea typeface="Cambria Math"/>
                            </a:rPr>
                            <m:t>𝑆</m:t>
                          </m:r>
                          <m:sSub>
                            <m:sSubPr>
                              <m:ctrlPr>
                                <a:rPr lang="cs-CZ" sz="2600" i="1" dirty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i="1" dirty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sz="2600" b="0" i="1" dirty="0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sub>
                          </m:sSub>
                        </m:e>
                      </m:d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600" b="0" i="1" dirty="0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i="1" dirty="0">
                              <a:latin typeface="Cambria Math"/>
                              <a:ea typeface="Cambria Math"/>
                            </a:rPr>
                            <m:t>𝑆</m:t>
                          </m:r>
                          <m:sSub>
                            <m:sSubPr>
                              <m:ctrlPr>
                                <a:rPr lang="cs-CZ" sz="2600" i="1" dirty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600" i="1" dirty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sz="2600" b="0" i="1" dirty="0" smtClean="0">
                                  <a:latin typeface="Cambria Math"/>
                                  <a:ea typeface="Cambria Math"/>
                                </a:rPr>
                                <m:t>𝑐</m:t>
                              </m:r>
                            </m:sub>
                          </m:sSub>
                        </m:e>
                      </m:d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b="0" i="1" dirty="0" smtClean="0">
                          <a:latin typeface="Cambria Math"/>
                          <a:ea typeface="Cambria Math"/>
                        </a:rPr>
                        <m:t>𝑟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3293" y="1870656"/>
                <a:ext cx="4023708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ál 8"/>
          <p:cNvSpPr/>
          <p:nvPr/>
        </p:nvSpPr>
        <p:spPr>
          <a:xfrm>
            <a:off x="725133" y="2519999"/>
            <a:ext cx="3380003" cy="3380003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6" name="Přímá spojnice 55"/>
          <p:cNvCxnSpPr/>
          <p:nvPr/>
        </p:nvCxnSpPr>
        <p:spPr>
          <a:xfrm>
            <a:off x="2415134" y="4210000"/>
            <a:ext cx="217004" cy="16900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4615917" y="4804731"/>
                <a:ext cx="701480" cy="5616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sub>
                      </m:sSub>
                    </m:oMath>
                  </m:oMathPara>
                </a14:m>
                <a:endParaRPr lang="cs-CZ" sz="2800" i="1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5917" y="4804731"/>
                <a:ext cx="701480" cy="56162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9" name="TextovéPole 58"/>
              <p:cNvSpPr txBox="1"/>
              <p:nvPr/>
            </p:nvSpPr>
            <p:spPr>
              <a:xfrm>
                <a:off x="1606349" y="1859791"/>
                <a:ext cx="701480" cy="5575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𝛾</m:t>
                          </m:r>
                        </m:sub>
                      </m:sSub>
                    </m:oMath>
                  </m:oMathPara>
                </a14:m>
                <a:endParaRPr lang="cs-CZ" sz="2800" i="1" dirty="0"/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6349" y="1859791"/>
                <a:ext cx="701480" cy="55758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8" name="TextovéPole 67"/>
              <p:cNvSpPr txBox="1"/>
              <p:nvPr/>
            </p:nvSpPr>
            <p:spPr>
              <a:xfrm>
                <a:off x="2190992" y="4916809"/>
                <a:ext cx="44114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r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0992" y="4916809"/>
                <a:ext cx="441146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9" name="TextovéPole 68"/>
              <p:cNvSpPr txBox="1"/>
              <p:nvPr/>
            </p:nvSpPr>
            <p:spPr>
              <a:xfrm>
                <a:off x="3252080" y="2317247"/>
                <a:ext cx="5760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sz="2800" i="1" dirty="0"/>
              </a:p>
            </p:txBody>
          </p:sp>
        </mc:Choice>
        <mc:Fallback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2080" y="2317247"/>
                <a:ext cx="576064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0" name="TextovéPole 69"/>
              <p:cNvSpPr txBox="1"/>
              <p:nvPr/>
            </p:nvSpPr>
            <p:spPr>
              <a:xfrm>
                <a:off x="177516" y="3788026"/>
                <a:ext cx="7014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sub>
                      </m:sSub>
                    </m:oMath>
                  </m:oMathPara>
                </a14:m>
                <a:endParaRPr lang="cs-CZ" sz="2800" i="1" dirty="0"/>
              </a:p>
            </p:txBody>
          </p:sp>
        </mc:Choice>
        <mc:Fallback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16" y="3788026"/>
                <a:ext cx="701480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9" name="TextovéPole 78"/>
              <p:cNvSpPr txBox="1"/>
              <p:nvPr/>
            </p:nvSpPr>
            <p:spPr>
              <a:xfrm>
                <a:off x="2366619" y="5887641"/>
                <a:ext cx="7014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sz="2800" i="1" dirty="0"/>
              </a:p>
            </p:txBody>
          </p:sp>
        </mc:Choice>
        <mc:Fallback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6619" y="5887641"/>
                <a:ext cx="701480" cy="5232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7" name="TextovéPole 66"/>
              <p:cNvSpPr txBox="1"/>
              <p:nvPr/>
            </p:nvSpPr>
            <p:spPr>
              <a:xfrm>
                <a:off x="761907" y="5517437"/>
                <a:ext cx="7014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sub>
                      </m:sSub>
                    </m:oMath>
                  </m:oMathPara>
                </a14:m>
                <a:endParaRPr lang="cs-CZ" sz="2800" i="1" dirty="0"/>
              </a:p>
            </p:txBody>
          </p:sp>
        </mc:Choice>
        <mc:Fallback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1907" y="5517437"/>
                <a:ext cx="701480" cy="52322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2415134" y="2852935"/>
            <a:ext cx="1044438" cy="13876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761907" y="3926656"/>
            <a:ext cx="1654797" cy="3138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louk 64"/>
          <p:cNvSpPr/>
          <p:nvPr/>
        </p:nvSpPr>
        <p:spPr>
          <a:xfrm>
            <a:off x="3016075" y="2462437"/>
            <a:ext cx="769181" cy="769181"/>
          </a:xfrm>
          <a:prstGeom prst="arc">
            <a:avLst>
              <a:gd name="adj1" fmla="val 7214400"/>
              <a:gd name="adj2" fmla="val 12979018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louk 65"/>
          <p:cNvSpPr/>
          <p:nvPr/>
        </p:nvSpPr>
        <p:spPr>
          <a:xfrm>
            <a:off x="430150" y="3542065"/>
            <a:ext cx="769181" cy="769181"/>
          </a:xfrm>
          <a:prstGeom prst="arc">
            <a:avLst>
              <a:gd name="adj1" fmla="val 615519"/>
              <a:gd name="adj2" fmla="val 7072339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850266" y="4088362"/>
            <a:ext cx="72008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3180072" y="2844996"/>
            <a:ext cx="72008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Zaoblený obdélník 76"/>
          <p:cNvSpPr/>
          <p:nvPr/>
        </p:nvSpPr>
        <p:spPr>
          <a:xfrm>
            <a:off x="2843809" y="6216457"/>
            <a:ext cx="6156212" cy="593474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8" name="TextovéPole 77"/>
              <p:cNvSpPr txBox="1"/>
              <p:nvPr/>
            </p:nvSpPr>
            <p:spPr>
              <a:xfrm>
                <a:off x="2893514" y="6255435"/>
                <a:ext cx="625924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600" i="1" dirty="0">
                            <a:latin typeface="Cambria Math"/>
                            <a:ea typeface="Cambria Math"/>
                          </a:rPr>
                          <m:t>𝑇</m:t>
                        </m:r>
                      </m:e>
                      <m:sub>
                        <m:r>
                          <a:rPr lang="cs-CZ" sz="2600" i="1" dirty="0">
                            <a:latin typeface="Cambria Math"/>
                            <a:ea typeface="Cambria Math"/>
                          </a:rPr>
                          <m:t>𝑎</m:t>
                        </m:r>
                      </m:sub>
                    </m:sSub>
                    <m:r>
                      <a:rPr lang="cs-CZ" sz="2600" b="0" i="1" dirty="0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cs-CZ" sz="2600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600" i="1" dirty="0">
                            <a:latin typeface="Cambria Math"/>
                            <a:ea typeface="Cambria Math"/>
                          </a:rPr>
                          <m:t>𝑇</m:t>
                        </m:r>
                      </m:e>
                      <m:sub>
                        <m:r>
                          <a:rPr lang="cs-CZ" sz="2600" b="0" i="1" dirty="0" smtClean="0">
                            <a:latin typeface="Cambria Math"/>
                            <a:ea typeface="Cambria Math"/>
                          </a:rPr>
                          <m:t>𝑏</m:t>
                        </m:r>
                      </m:sub>
                    </m:sSub>
                    <m:r>
                      <a:rPr lang="cs-CZ" sz="2600" b="0" i="1" dirty="0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cs-CZ" sz="2600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600" i="1" dirty="0">
                            <a:latin typeface="Cambria Math"/>
                            <a:ea typeface="Cambria Math"/>
                          </a:rPr>
                          <m:t>𝑇</m:t>
                        </m:r>
                      </m:e>
                      <m:sub>
                        <m:r>
                          <a:rPr lang="cs-CZ" sz="2600" b="0" i="1" dirty="0" smtClean="0"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dotykové body kružnice vepsané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3514" y="6255435"/>
                <a:ext cx="6259241" cy="492443"/>
              </a:xfrm>
              <a:prstGeom prst="rect">
                <a:avLst/>
              </a:prstGeom>
              <a:blipFill rotWithShape="1">
                <a:blip r:embed="rId20"/>
                <a:stretch>
                  <a:fillRect t="-11111" r="-195"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222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60" grpId="0"/>
      <p:bldP spid="71" grpId="0"/>
      <p:bldP spid="72" grpId="0"/>
      <p:bldP spid="76" grpId="0"/>
      <p:bldP spid="10" grpId="0" animBg="1"/>
      <p:bldP spid="51" grpId="0"/>
      <p:bldP spid="39" grpId="0" animBg="1"/>
      <p:bldP spid="55" grpId="0"/>
      <p:bldP spid="61" grpId="0" animBg="1"/>
      <p:bldP spid="64" grpId="0"/>
      <p:bldP spid="9" grpId="0" animBg="1"/>
      <p:bldP spid="25" grpId="0"/>
      <p:bldP spid="59" grpId="0"/>
      <p:bldP spid="68" grpId="0"/>
      <p:bldP spid="69" grpId="0"/>
      <p:bldP spid="70" grpId="0"/>
      <p:bldP spid="79" grpId="0"/>
      <p:bldP spid="67" grpId="0"/>
      <p:bldP spid="65" grpId="0" animBg="1"/>
      <p:bldP spid="66" grpId="0" animBg="1"/>
      <p:bldP spid="73" grpId="0" animBg="1"/>
      <p:bldP spid="74" grpId="0" animBg="1"/>
      <p:bldP spid="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22620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1.  AB;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𝐴𝐵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9 </a:t>
                </a:r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cm</a:t>
                </a:r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22620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906" t="-17442" r="-396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88418"/>
            <a:ext cx="7858772" cy="46004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41744" y="5911082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70771" y="5649472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87994" y="56645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341744" y="5763708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821744" y="5718266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149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72531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2. 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𝑚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𝑚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(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𝐴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𝑟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=6 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𝑐𝑚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72531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255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88418"/>
            <a:ext cx="7858772" cy="46004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41744" y="5911082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70771" y="5649472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87994" y="56645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341744" y="5763708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821744" y="5718266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louk 12"/>
          <p:cNvSpPr>
            <a:spLocks noChangeAspect="1"/>
          </p:cNvSpPr>
          <p:nvPr/>
        </p:nvSpPr>
        <p:spPr>
          <a:xfrm>
            <a:off x="-2978256" y="1642768"/>
            <a:ext cx="8640000" cy="8640000"/>
          </a:xfrm>
          <a:prstGeom prst="arc">
            <a:avLst>
              <a:gd name="adj1" fmla="val 16848300"/>
              <a:gd name="adj2" fmla="val 19374289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2061744" y="1636047"/>
                <a:ext cx="57073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1744" y="1636047"/>
                <a:ext cx="570734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8203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36431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3.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𝑛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𝑛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(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𝐵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𝑟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=8 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𝑐𝑚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364319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710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88418"/>
            <a:ext cx="7858772" cy="46004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41744" y="5911082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70771" y="5649472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87994" y="56645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341744" y="5763708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821744" y="5718266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louk 12"/>
          <p:cNvSpPr>
            <a:spLocks noChangeAspect="1"/>
          </p:cNvSpPr>
          <p:nvPr/>
        </p:nvSpPr>
        <p:spPr>
          <a:xfrm>
            <a:off x="-2978256" y="1642768"/>
            <a:ext cx="8640000" cy="8640000"/>
          </a:xfrm>
          <a:prstGeom prst="arc">
            <a:avLst>
              <a:gd name="adj1" fmla="val 16848300"/>
              <a:gd name="adj2" fmla="val 19374289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>
            <a:spLocks noChangeAspect="1"/>
          </p:cNvSpPr>
          <p:nvPr/>
        </p:nvSpPr>
        <p:spPr>
          <a:xfrm>
            <a:off x="2061744" y="166194"/>
            <a:ext cx="11520000" cy="11520000"/>
          </a:xfrm>
          <a:prstGeom prst="arc">
            <a:avLst>
              <a:gd name="adj1" fmla="val 12466682"/>
              <a:gd name="adj2" fmla="val 13591550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2061744" y="1636047"/>
                <a:ext cx="57073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1744" y="1636047"/>
                <a:ext cx="570734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4011010" y="1642768"/>
                <a:ext cx="47615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ea typeface="Cambria Math" pitchFamily="18" charset="0"/>
                        </a:rPr>
                        <m:t>𝑛</m:t>
                      </m:r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1010" y="1642768"/>
                <a:ext cx="47615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310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265438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4.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𝐶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𝐶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∈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𝑚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𝑛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2654381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5963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88418"/>
            <a:ext cx="7858772" cy="46004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41744" y="5911082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70771" y="5649472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87994" y="56645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341744" y="5763708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821744" y="5718266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louk 12"/>
          <p:cNvSpPr>
            <a:spLocks noChangeAspect="1"/>
          </p:cNvSpPr>
          <p:nvPr/>
        </p:nvSpPr>
        <p:spPr>
          <a:xfrm>
            <a:off x="-2978256" y="1642768"/>
            <a:ext cx="8640000" cy="8640000"/>
          </a:xfrm>
          <a:prstGeom prst="arc">
            <a:avLst>
              <a:gd name="adj1" fmla="val 16848300"/>
              <a:gd name="adj2" fmla="val 19374289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>
            <a:spLocks noChangeAspect="1"/>
          </p:cNvSpPr>
          <p:nvPr/>
        </p:nvSpPr>
        <p:spPr>
          <a:xfrm>
            <a:off x="2061744" y="166194"/>
            <a:ext cx="11520000" cy="11520000"/>
          </a:xfrm>
          <a:prstGeom prst="arc">
            <a:avLst>
              <a:gd name="adj1" fmla="val 12466682"/>
              <a:gd name="adj2" fmla="val 13591550"/>
            </a:avLst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2061744" y="1636047"/>
                <a:ext cx="57073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1744" y="1636047"/>
                <a:ext cx="570734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4011010" y="1642768"/>
                <a:ext cx="47615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ea typeface="Cambria Math" pitchFamily="18" charset="0"/>
                        </a:rPr>
                        <m:t>𝑛</m:t>
                      </m:r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1010" y="1642768"/>
                <a:ext cx="47615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175938" y="161419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793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164436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5.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△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𝐴𝐵𝐶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1644361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9630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88418"/>
            <a:ext cx="7858772" cy="46004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41744" y="5911082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70771" y="5649472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87994" y="56645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75938" y="161419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1341744" y="2165988"/>
            <a:ext cx="2078128" cy="37602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3419872" y="2165988"/>
            <a:ext cx="4401872" cy="37450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82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52064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6.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80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𝛼</m:t>
                        </m:r>
                      </m:sub>
                    </m:sSub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80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𝛼</m:t>
                        </m:r>
                      </m:sub>
                    </m:sSub>
                  </m:oMath>
                </a14:m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- osa </a:t>
                </a:r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úhlu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52064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498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88418"/>
            <a:ext cx="7858772" cy="46004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41744" y="5911082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70771" y="5649472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87994" y="56645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75938" y="161419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341744" y="2165988"/>
            <a:ext cx="2078128" cy="37602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419872" y="2165988"/>
            <a:ext cx="4401872" cy="37450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353034" y="3000674"/>
            <a:ext cx="5019166" cy="29255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>
            <a:off x="676906" y="5210197"/>
            <a:ext cx="1352256" cy="1352256"/>
          </a:xfrm>
          <a:prstGeom prst="arc">
            <a:avLst>
              <a:gd name="adj1" fmla="val 1789593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5747477" y="3110958"/>
                <a:ext cx="63748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7477" y="3110958"/>
                <a:ext cx="63748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605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510192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7.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80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𝛽</m:t>
                        </m:r>
                      </m:sub>
                    </m:sSub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80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𝛽</m:t>
                        </m:r>
                      </m:sub>
                    </m:sSub>
                  </m:oMath>
                </a14:m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- osa </a:t>
                </a:r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úhlu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510192" cy="561629"/>
              </a:xfrm>
              <a:prstGeom prst="rect">
                <a:avLst/>
              </a:prstGeom>
              <a:blipFill rotWithShape="1">
                <a:blip r:embed="rId3"/>
                <a:stretch>
                  <a:fillRect l="-4514" t="-17391" b="-29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88418"/>
            <a:ext cx="7858772" cy="46004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41744" y="5911082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70771" y="5649472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87994" y="566458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75938" y="161419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341744" y="2165988"/>
            <a:ext cx="2078128" cy="37602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419872" y="2165988"/>
            <a:ext cx="4401872" cy="37450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353034" y="3000674"/>
            <a:ext cx="5019166" cy="29255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>
            <a:off x="676906" y="5210197"/>
            <a:ext cx="1352256" cy="1352256"/>
          </a:xfrm>
          <a:prstGeom prst="arc">
            <a:avLst>
              <a:gd name="adj1" fmla="val 1789593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1279857" y="3573016"/>
            <a:ext cx="6534635" cy="2353178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5747477" y="3110958"/>
                <a:ext cx="63748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7477" y="3110958"/>
                <a:ext cx="63748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1315218" y="3573016"/>
                <a:ext cx="627031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5218" y="3573016"/>
                <a:ext cx="627031" cy="5616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louk 23"/>
          <p:cNvSpPr/>
          <p:nvPr/>
        </p:nvSpPr>
        <p:spPr>
          <a:xfrm>
            <a:off x="6895194" y="5019404"/>
            <a:ext cx="1838596" cy="1838596"/>
          </a:xfrm>
          <a:prstGeom prst="arc">
            <a:avLst>
              <a:gd name="adj1" fmla="val 10950922"/>
              <a:gd name="adj2" fmla="val 1331025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08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510192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8.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𝛾</m:t>
                        </m:r>
                      </m:sub>
                    </m:sSub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𝑜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𝛾</m:t>
                        </m:r>
                      </m:sub>
                    </m:sSub>
                  </m:oMath>
                </a14:m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- osa </a:t>
                </a:r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úhlu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510192" cy="561629"/>
              </a:xfrm>
              <a:prstGeom prst="rect">
                <a:avLst/>
              </a:prstGeom>
              <a:blipFill rotWithShape="1">
                <a:blip r:embed="rId3"/>
                <a:stretch>
                  <a:fillRect l="-4514" t="-17391" b="-29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02899"/>
            <a:ext cx="7858772" cy="47330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27455" y="5717946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56482" y="5456336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73705" y="547144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61649" y="1421060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327455" y="1972852"/>
            <a:ext cx="2078128" cy="37602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405583" y="1972852"/>
            <a:ext cx="4401872" cy="37450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338745" y="2807538"/>
            <a:ext cx="5019166" cy="29255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>
            <a:off x="684596" y="5041818"/>
            <a:ext cx="1352256" cy="1352256"/>
          </a:xfrm>
          <a:prstGeom prst="arc">
            <a:avLst>
              <a:gd name="adj1" fmla="val 1789593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1265568" y="3379880"/>
            <a:ext cx="6534635" cy="2353178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louk 21"/>
          <p:cNvSpPr/>
          <p:nvPr/>
        </p:nvSpPr>
        <p:spPr>
          <a:xfrm>
            <a:off x="6895194" y="4813760"/>
            <a:ext cx="1838596" cy="1838596"/>
          </a:xfrm>
          <a:prstGeom prst="arc">
            <a:avLst>
              <a:gd name="adj1" fmla="val 10950922"/>
              <a:gd name="adj2" fmla="val 1331025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>
            <a:off x="3405583" y="1972852"/>
            <a:ext cx="720080" cy="4108369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TextovéPole 26"/>
              <p:cNvSpPr txBox="1"/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𝛾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louk 27"/>
          <p:cNvSpPr/>
          <p:nvPr/>
        </p:nvSpPr>
        <p:spPr>
          <a:xfrm>
            <a:off x="2731989" y="1326809"/>
            <a:ext cx="1398317" cy="1398317"/>
          </a:xfrm>
          <a:prstGeom prst="arc">
            <a:avLst>
              <a:gd name="adj1" fmla="val 2394717"/>
              <a:gd name="adj2" fmla="val 740038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57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442545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9.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𝑆</m:t>
                    </m:r>
                  </m:oMath>
                </a14:m>
                <a:r>
                  <a:rPr lang="cs-CZ" sz="2800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;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𝑆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𝑜</m:t>
                        </m:r>
                      </m:e>
                      <m:sub>
                        <m:r>
                          <a:rPr lang="cs-CZ" sz="280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sub>
                    </m:sSub>
                    <m:r>
                      <a:rPr lang="cs-CZ" sz="2800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∩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𝑜</m:t>
                        </m:r>
                      </m:e>
                      <m:sub>
                        <m:r>
                          <a:rPr lang="cs-CZ" sz="280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𝛽</m:t>
                        </m:r>
                      </m:sub>
                    </m:sSub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 pitchFamily="18" charset="0"/>
                          </a:rPr>
                          <m:t>𝑜</m:t>
                        </m:r>
                      </m:e>
                      <m:sub>
                        <m:r>
                          <a:rPr lang="cs-CZ" sz="280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𝛾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442545" cy="561629"/>
              </a:xfrm>
              <a:prstGeom prst="rect">
                <a:avLst/>
              </a:prstGeom>
              <a:blipFill rotWithShape="1">
                <a:blip r:embed="rId3"/>
                <a:stretch>
                  <a:fillRect l="-4602" t="-17391" b="-29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02899"/>
            <a:ext cx="7858772" cy="47330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27455" y="5717946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56482" y="5456336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73705" y="547144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61649" y="1421060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327455" y="1972852"/>
            <a:ext cx="2078128" cy="37602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405583" y="1972852"/>
            <a:ext cx="4401872" cy="37450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38745" y="2807538"/>
            <a:ext cx="5019166" cy="29255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>
            <a:off x="684596" y="5041818"/>
            <a:ext cx="1352256" cy="1352256"/>
          </a:xfrm>
          <a:prstGeom prst="arc">
            <a:avLst>
              <a:gd name="adj1" fmla="val 1789593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1265568" y="3379880"/>
            <a:ext cx="6534635" cy="2353178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louk 19"/>
          <p:cNvSpPr/>
          <p:nvPr/>
        </p:nvSpPr>
        <p:spPr>
          <a:xfrm>
            <a:off x="6895194" y="4813760"/>
            <a:ext cx="1838596" cy="1838596"/>
          </a:xfrm>
          <a:prstGeom prst="arc">
            <a:avLst>
              <a:gd name="adj1" fmla="val 10950922"/>
              <a:gd name="adj2" fmla="val 1331025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3405583" y="1972852"/>
            <a:ext cx="720080" cy="4108369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𝛾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3763063" y="3679899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S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24" name="Oblouk 23"/>
          <p:cNvSpPr/>
          <p:nvPr/>
        </p:nvSpPr>
        <p:spPr>
          <a:xfrm>
            <a:off x="2731989" y="1326809"/>
            <a:ext cx="1398317" cy="1398317"/>
          </a:xfrm>
          <a:prstGeom prst="arc">
            <a:avLst>
              <a:gd name="adj1" fmla="val 2394717"/>
              <a:gd name="adj2" fmla="val 740038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12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25460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11.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⊥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𝐴𝐵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𝑆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254609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869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02899"/>
            <a:ext cx="7858772" cy="47330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27455" y="5717946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56482" y="5456336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73705" y="547144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61649" y="1421060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327455" y="1972852"/>
            <a:ext cx="2078128" cy="37602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405583" y="1972852"/>
            <a:ext cx="4401872" cy="37450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38745" y="2807538"/>
            <a:ext cx="5019166" cy="29255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>
            <a:off x="684596" y="5041818"/>
            <a:ext cx="1352256" cy="1352256"/>
          </a:xfrm>
          <a:prstGeom prst="arc">
            <a:avLst>
              <a:gd name="adj1" fmla="val 1789593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1265568" y="3379880"/>
            <a:ext cx="6534635" cy="2353178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louk 19"/>
          <p:cNvSpPr/>
          <p:nvPr/>
        </p:nvSpPr>
        <p:spPr>
          <a:xfrm>
            <a:off x="6895194" y="4813760"/>
            <a:ext cx="1838596" cy="1838596"/>
          </a:xfrm>
          <a:prstGeom prst="arc">
            <a:avLst>
              <a:gd name="adj1" fmla="val 10950922"/>
              <a:gd name="adj2" fmla="val 1331025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3405583" y="1972852"/>
            <a:ext cx="720080" cy="4108369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𝛾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3763063" y="3679899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S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3814551" y="3496722"/>
            <a:ext cx="9134" cy="26340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TextovéPole 26"/>
              <p:cNvSpPr txBox="1"/>
              <p:nvPr/>
            </p:nvSpPr>
            <p:spPr>
              <a:xfrm>
                <a:off x="3440411" y="4815900"/>
                <a:ext cx="46794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 pitchFamily="18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0411" y="4815900"/>
                <a:ext cx="4679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louk 27"/>
          <p:cNvSpPr/>
          <p:nvPr/>
        </p:nvSpPr>
        <p:spPr>
          <a:xfrm>
            <a:off x="2731989" y="1326809"/>
            <a:ext cx="1398317" cy="1398317"/>
          </a:xfrm>
          <a:prstGeom prst="arc">
            <a:avLst>
              <a:gd name="adj1" fmla="val 2394717"/>
              <a:gd name="adj2" fmla="val 740038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788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09995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12.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𝑇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𝑇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𝐴𝐵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099951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5108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02899"/>
            <a:ext cx="7858772" cy="47330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27455" y="5717946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56482" y="5456336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73705" y="547144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61649" y="1421060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327455" y="1972852"/>
            <a:ext cx="2078128" cy="37602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405583" y="1972852"/>
            <a:ext cx="4401872" cy="37450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338745" y="2807538"/>
            <a:ext cx="5019166" cy="29255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>
            <a:off x="684596" y="5041818"/>
            <a:ext cx="1352256" cy="1352256"/>
          </a:xfrm>
          <a:prstGeom prst="arc">
            <a:avLst>
              <a:gd name="adj1" fmla="val 1789593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1265568" y="3379880"/>
            <a:ext cx="6534635" cy="2353178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louk 19"/>
          <p:cNvSpPr/>
          <p:nvPr/>
        </p:nvSpPr>
        <p:spPr>
          <a:xfrm>
            <a:off x="6895194" y="4813760"/>
            <a:ext cx="1838596" cy="1838596"/>
          </a:xfrm>
          <a:prstGeom prst="arc">
            <a:avLst>
              <a:gd name="adj1" fmla="val 10950922"/>
              <a:gd name="adj2" fmla="val 1331025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3405583" y="1972852"/>
            <a:ext cx="720080" cy="4108369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𝛾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3763063" y="3679899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S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814551" y="3496722"/>
            <a:ext cx="9134" cy="26340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3440411" y="4815900"/>
                <a:ext cx="46794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 pitchFamily="18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0411" y="4815900"/>
                <a:ext cx="4679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6" name="TextovéPole 25"/>
              <p:cNvSpPr txBox="1"/>
              <p:nvPr/>
            </p:nvSpPr>
            <p:spPr>
              <a:xfrm>
                <a:off x="3354971" y="5665618"/>
                <a:ext cx="58349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4971" y="5665618"/>
                <a:ext cx="583493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louk 26"/>
          <p:cNvSpPr/>
          <p:nvPr/>
        </p:nvSpPr>
        <p:spPr>
          <a:xfrm>
            <a:off x="2731989" y="1326809"/>
            <a:ext cx="1398317" cy="1398317"/>
          </a:xfrm>
          <a:prstGeom prst="arc">
            <a:avLst>
              <a:gd name="adj1" fmla="val 2394717"/>
              <a:gd name="adj2" fmla="val 740038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02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19792" y="0"/>
            <a:ext cx="858061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Př.1) Sestrojte vepsanou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kružnici trojúhelníku ABC,</a:t>
                </a:r>
                <a:b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</a:b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jestliže strana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𝒂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𝟖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𝒃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𝟔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.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21" y="129581"/>
                <a:ext cx="7749109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180" t="-5839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52506" y="1065199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Řešení:</a:t>
            </a:r>
            <a:endParaRPr lang="cs-CZ" sz="28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1021" y="6235956"/>
            <a:ext cx="7896871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977633" y="6188838"/>
                <a:ext cx="320626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12.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(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𝑆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𝑟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𝑆</m:t>
                        </m:r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/>
                              </a:rPr>
                              <m:t>𝑇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  <a:ea typeface="Cambria Math"/>
                              </a:rPr>
                              <m:t>𝑐</m:t>
                            </m:r>
                          </m:sub>
                        </m:sSub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7633" y="6188838"/>
                <a:ext cx="320626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943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01021" y="1502899"/>
            <a:ext cx="7858772" cy="47330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327455" y="5717946"/>
            <a:ext cx="64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56482" y="5456336"/>
            <a:ext cx="409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mbria Math" pitchFamily="18" charset="0"/>
                <a:ea typeface="Cambria Math" pitchFamily="18" charset="0"/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73705" y="547144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B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61649" y="1421060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C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1327455" y="1972852"/>
            <a:ext cx="2078128" cy="37602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405583" y="1972852"/>
            <a:ext cx="4401872" cy="374509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338745" y="2807538"/>
            <a:ext cx="5019166" cy="2925520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684596" y="5041818"/>
            <a:ext cx="1352256" cy="1352256"/>
          </a:xfrm>
          <a:prstGeom prst="arc">
            <a:avLst>
              <a:gd name="adj1" fmla="val 1789593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1265568" y="3379880"/>
            <a:ext cx="6534635" cy="2353178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3188" y="2917822"/>
                <a:ext cx="63748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929" y="3379880"/>
                <a:ext cx="627031" cy="5616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louk 18"/>
          <p:cNvSpPr/>
          <p:nvPr/>
        </p:nvSpPr>
        <p:spPr>
          <a:xfrm>
            <a:off x="6895194" y="4813760"/>
            <a:ext cx="1838596" cy="1838596"/>
          </a:xfrm>
          <a:prstGeom prst="arc">
            <a:avLst>
              <a:gd name="adj1" fmla="val 10950922"/>
              <a:gd name="adj2" fmla="val 1331025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3405583" y="1972852"/>
            <a:ext cx="720080" cy="4108369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𝛾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9151" y="5631249"/>
                <a:ext cx="617348" cy="5575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763063" y="3679899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mbria Math" pitchFamily="18" charset="0"/>
                <a:ea typeface="Cambria Math" pitchFamily="18" charset="0"/>
              </a:rPr>
              <a:t>S</a:t>
            </a:r>
            <a:endParaRPr lang="cs-CZ" sz="2800" dirty="0">
              <a:latin typeface="Cambria Math" pitchFamily="18" charset="0"/>
              <a:ea typeface="Cambria Math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3814551" y="3496722"/>
            <a:ext cx="9134" cy="26340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3440411" y="4815900"/>
                <a:ext cx="46794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 pitchFamily="18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0411" y="4815900"/>
                <a:ext cx="4679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3354971" y="5665618"/>
                <a:ext cx="58349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 pitchFamily="18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4971" y="5665618"/>
                <a:ext cx="583493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louk 25"/>
          <p:cNvSpPr/>
          <p:nvPr/>
        </p:nvSpPr>
        <p:spPr>
          <a:xfrm>
            <a:off x="2731989" y="1326809"/>
            <a:ext cx="1398317" cy="1398317"/>
          </a:xfrm>
          <a:prstGeom prst="arc">
            <a:avLst>
              <a:gd name="adj1" fmla="val 2394717"/>
              <a:gd name="adj2" fmla="val 740038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>
            <a:spLocks noChangeAspect="1"/>
          </p:cNvSpPr>
          <p:nvPr/>
        </p:nvSpPr>
        <p:spPr>
          <a:xfrm>
            <a:off x="2366519" y="2807538"/>
            <a:ext cx="2916000" cy="2916000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ovéPole 27"/>
              <p:cNvSpPr txBox="1"/>
              <p:nvPr/>
            </p:nvSpPr>
            <p:spPr>
              <a:xfrm>
                <a:off x="4923356" y="4987187"/>
                <a:ext cx="38844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 pitchFamily="18" charset="0"/>
                        </a:rPr>
                        <m:t>𝑙</m:t>
                      </m:r>
                    </m:oMath>
                  </m:oMathPara>
                </a14:m>
                <a:endParaRPr lang="cs-CZ" sz="2800" i="1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3356" y="4987187"/>
                <a:ext cx="388440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276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0" y="116632"/>
            <a:ext cx="9061982" cy="6624736"/>
          </a:xfrm>
          <a:prstGeom prst="roundRect">
            <a:avLst>
              <a:gd name="adj" fmla="val 362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8" name="Zaoblený obdélník 47"/>
          <p:cNvSpPr/>
          <p:nvPr/>
        </p:nvSpPr>
        <p:spPr>
          <a:xfrm>
            <a:off x="1" y="4730847"/>
            <a:ext cx="9143999" cy="1368152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9512" y="214391"/>
            <a:ext cx="8694728" cy="620837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Příklady na samostatné procvičení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" y="1082586"/>
            <a:ext cx="9061982" cy="1129794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70429"/>
            <a:ext cx="92421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1</a:t>
            </a:r>
            <a:r>
              <a:rPr lang="cs-CZ" sz="2800" b="1" dirty="0"/>
              <a:t>)</a:t>
            </a:r>
            <a:r>
              <a:rPr lang="en-US" sz="2800" b="1" dirty="0"/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Sestrojte trojúhelník pravoúhlý ABC, který má rozměry: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cm;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8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cm,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6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Sestrojte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vepsanou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kružnici.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422" y="4892291"/>
            <a:ext cx="90876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3) Sestrojte ostroúhlý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trojúhelník ABC, který má rozměry: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7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cm;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7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cm,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7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cm. Sestrojte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vepsanou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kružnici.</a:t>
            </a:r>
          </a:p>
        </p:txBody>
      </p:sp>
      <p:sp>
        <p:nvSpPr>
          <p:cNvPr id="36" name="Zaoblený obdélník 35"/>
          <p:cNvSpPr/>
          <p:nvPr/>
        </p:nvSpPr>
        <p:spPr>
          <a:xfrm>
            <a:off x="1" y="2879938"/>
            <a:ext cx="9143999" cy="1129794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Zaoblený obdélník 38"/>
              <p:cNvSpPr/>
              <p:nvPr/>
            </p:nvSpPr>
            <p:spPr>
              <a:xfrm>
                <a:off x="209848" y="2267870"/>
                <a:ext cx="8746679" cy="612068"/>
              </a:xfrm>
              <a:prstGeom prst="roundRect">
                <a:avLst>
                  <a:gd name="adj" fmla="val 3035"/>
                </a:avLst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Střed </a:t>
                </a:r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vepsané </a:t>
                </a:r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kružnice bude </a:t>
                </a:r>
                <a:r>
                  <a:rPr lang="cs-CZ" sz="2800" dirty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uvnitř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△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 ABC </a:t>
                </a:r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9" name="Zaoblený obdélník 3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848" y="2267870"/>
                <a:ext cx="8746679" cy="612068"/>
              </a:xfrm>
              <a:prstGeom prst="roundRect">
                <a:avLst>
                  <a:gd name="adj" fmla="val 3035"/>
                </a:avLst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0" name="Zaoblený obdélník 39"/>
              <p:cNvSpPr/>
              <p:nvPr/>
            </p:nvSpPr>
            <p:spPr>
              <a:xfrm>
                <a:off x="209848" y="4056336"/>
                <a:ext cx="8746679" cy="612068"/>
              </a:xfrm>
              <a:prstGeom prst="roundRect">
                <a:avLst>
                  <a:gd name="adj" fmla="val 3035"/>
                </a:avLst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Střed </a:t>
                </a:r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vepsané </a:t>
                </a:r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kružnice bude </a:t>
                </a:r>
                <a:r>
                  <a:rPr lang="cs-CZ" sz="2800" dirty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uvnitř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△</m:t>
                    </m:r>
                  </m:oMath>
                </a14:m>
                <a:r>
                  <a:rPr lang="cs-CZ" sz="2800" dirty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 ABC </a:t>
                </a:r>
              </a:p>
            </p:txBody>
          </p:sp>
        </mc:Choice>
        <mc:Fallback>
          <p:sp>
            <p:nvSpPr>
              <p:cNvPr id="40" name="Zaoblený 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848" y="4056336"/>
                <a:ext cx="8746679" cy="612068"/>
              </a:xfrm>
              <a:prstGeom prst="roundRect">
                <a:avLst>
                  <a:gd name="adj" fmla="val 3035"/>
                </a:avLst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8" name="Picture 2" descr="C:\Users\spravce\AppData\Local\Microsoft\Windows\Temporary Internet Files\Content.IE5\0BASIBLT\MC900440424[8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531" y="116632"/>
            <a:ext cx="1449996" cy="119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15776" y="2967781"/>
            <a:ext cx="91807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</a:t>
            </a:r>
            <a:r>
              <a:rPr lang="en-US" sz="2800" b="1" dirty="0" smtClean="0"/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Sestrojte trojúhelník tupoúhlý ABC, který má rozměry: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6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cm;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6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cm,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Sestrojte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vepsanou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kružnici.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aoblený obdélník 13"/>
              <p:cNvSpPr/>
              <p:nvPr/>
            </p:nvSpPr>
            <p:spPr>
              <a:xfrm>
                <a:off x="154422" y="6098999"/>
                <a:ext cx="8907560" cy="612068"/>
              </a:xfrm>
              <a:prstGeom prst="roundRect">
                <a:avLst>
                  <a:gd name="adj" fmla="val 3035"/>
                </a:avLst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Střed </a:t>
                </a:r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vepsané </a:t>
                </a:r>
                <a:r>
                  <a:rPr lang="cs-CZ" sz="2800" dirty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kružnice bude </a:t>
                </a:r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uvnitř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△</m:t>
                    </m:r>
                  </m:oMath>
                </a14:m>
                <a:r>
                  <a:rPr lang="cs-CZ" sz="2800" dirty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 ABC </a:t>
                </a:r>
              </a:p>
            </p:txBody>
          </p:sp>
        </mc:Choice>
        <mc:Fallback>
          <p:sp>
            <p:nvSpPr>
              <p:cNvPr id="14" name="Zaoblený 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422" y="6098999"/>
                <a:ext cx="8907560" cy="612068"/>
              </a:xfrm>
              <a:prstGeom prst="roundRect">
                <a:avLst>
                  <a:gd name="adj" fmla="val 3035"/>
                </a:avLst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175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39" grpId="0" animBg="1"/>
      <p:bldP spid="40" grpId="0" animBg="1"/>
      <p:bldP spid="13" grpId="0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95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KOPECKÝ, Milan; LIŠKOVÁ, Hana a kol. Matematika 6.Liberec: </a:t>
            </a:r>
            <a:r>
              <a:rPr lang="cs-CZ" sz="1100" dirty="0" err="1"/>
              <a:t>Prodos</a:t>
            </a:r>
            <a:r>
              <a:rPr lang="cs-CZ" sz="1100" dirty="0"/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1676</TotalTime>
  <Words>842</Words>
  <Application>Microsoft Office PowerPoint</Application>
  <PresentationFormat>Předvádění na obrazovce (4:3)</PresentationFormat>
  <Paragraphs>160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250</cp:revision>
  <dcterms:created xsi:type="dcterms:W3CDTF">2012-04-23T18:25:05Z</dcterms:created>
  <dcterms:modified xsi:type="dcterms:W3CDTF">2013-09-01T09:00:31Z</dcterms:modified>
</cp:coreProperties>
</file>