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12"/>
  </p:notesMasterIdLst>
  <p:sldIdLst>
    <p:sldId id="256" r:id="rId2"/>
    <p:sldId id="257" r:id="rId3"/>
    <p:sldId id="431" r:id="rId4"/>
    <p:sldId id="432" r:id="rId5"/>
    <p:sldId id="433" r:id="rId6"/>
    <p:sldId id="434" r:id="rId7"/>
    <p:sldId id="321" r:id="rId8"/>
    <p:sldId id="422" r:id="rId9"/>
    <p:sldId id="331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32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Světlý styl 2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70" autoAdjust="0"/>
    <p:restoredTop sz="94761" autoAdjust="0"/>
  </p:normalViewPr>
  <p:slideViewPr>
    <p:cSldViewPr>
      <p:cViewPr>
        <p:scale>
          <a:sx n="60" d="100"/>
          <a:sy n="60" d="100"/>
        </p:scale>
        <p:origin x="-1382" y="-101"/>
      </p:cViewPr>
      <p:guideLst>
        <p:guide orient="horz" pos="202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300A77-475C-468E-9AAC-B362DA550828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75237A-DAE5-4C3A-8FBA-434994C47B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684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3" y="3307357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3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4" y="3308581"/>
            <a:ext cx="7117179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4" y="4777381"/>
            <a:ext cx="7117179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6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4" y="1809751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3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7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4" y="2389190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9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1" y="2389190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1" y="446087"/>
            <a:ext cx="2660651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6" y="446089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1" y="1631951"/>
            <a:ext cx="2660651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4" y="1387059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4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8" y="1436863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3" y="1411793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6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7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3" y="2083428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4" y="993077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8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3" y="1060595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4"/>
            <a:ext cx="1472963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4" y="675725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5" y="675726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91475A1D-AC88-4DC7-8625-5CBF951D3F35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7" y="5951812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61" y="5951812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61" name="Group 60"/>
          <p:cNvGrpSpPr/>
          <p:nvPr/>
        </p:nvGrpSpPr>
        <p:grpSpPr>
          <a:xfrm>
            <a:off x="-33595" y="2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3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0.png"/><Relationship Id="rId10" Type="http://schemas.openxmlformats.org/officeDocument/2006/relationships/image" Target="../media/image9.png"/><Relationship Id="rId4" Type="http://schemas.openxmlformats.org/officeDocument/2006/relationships/image" Target="../media/image3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9.png"/><Relationship Id="rId4" Type="http://schemas.openxmlformats.org/officeDocument/2006/relationships/image" Target="../media/image20.png"/><Relationship Id="rId9" Type="http://schemas.openxmlformats.org/officeDocument/2006/relationships/image" Target="../media/image22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5.png"/><Relationship Id="rId4" Type="http://schemas.openxmlformats.org/officeDocument/2006/relationships/image" Target="../media/image28.png"/><Relationship Id="rId9" Type="http://schemas.openxmlformats.org/officeDocument/2006/relationships/image" Target="../media/image28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97243" y="2239898"/>
            <a:ext cx="876724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97243" y="248538"/>
            <a:ext cx="876724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6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958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76333" y="4604191"/>
            <a:ext cx="83792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chemeClr val="bg1"/>
                </a:solidFill>
              </a:rPr>
              <a:t>ČÍSLO PROJEKTU</a:t>
            </a:r>
            <a:r>
              <a:rPr lang="cs-CZ" sz="2800" dirty="0">
                <a:solidFill>
                  <a:schemeClr val="bg1"/>
                </a:solidFill>
              </a:rPr>
              <a:t>: </a:t>
            </a:r>
            <a:r>
              <a:rPr lang="cs-CZ" sz="2800" dirty="0" smtClean="0">
                <a:solidFill>
                  <a:schemeClr val="bg1"/>
                </a:solidFill>
              </a:rPr>
              <a:t>CZ.1.07/1.4.00/21.2364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76333" y="3038485"/>
            <a:ext cx="83574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/>
                </a:solidFill>
              </a:rPr>
              <a:t>NÁZEV</a:t>
            </a:r>
            <a:r>
              <a:rPr lang="cs-CZ" sz="2800">
                <a:solidFill>
                  <a:schemeClr val="bg1"/>
                </a:solidFill>
              </a:rPr>
              <a:t>: </a:t>
            </a:r>
            <a:r>
              <a:rPr lang="cs-CZ" sz="2800" smtClean="0">
                <a:solidFill>
                  <a:schemeClr val="bg1"/>
                </a:solidFill>
              </a:rPr>
              <a:t>VY_32_INOVACE_05_17_M6_Hanak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02527" y="2552432"/>
            <a:ext cx="52574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/>
                </a:solidFill>
              </a:rPr>
              <a:t>AUTOR</a:t>
            </a:r>
            <a:r>
              <a:rPr lang="cs-CZ" sz="2800" dirty="0">
                <a:solidFill>
                  <a:schemeClr val="bg1"/>
                </a:solidFill>
              </a:rPr>
              <a:t>: Ing. Roman Hanák</a:t>
            </a:r>
          </a:p>
        </p:txBody>
      </p:sp>
      <p:sp>
        <p:nvSpPr>
          <p:cNvPr id="10" name="Obdélník 9"/>
          <p:cNvSpPr/>
          <p:nvPr/>
        </p:nvSpPr>
        <p:spPr>
          <a:xfrm>
            <a:off x="500367" y="3561705"/>
            <a:ext cx="4399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 smtClean="0">
                <a:solidFill>
                  <a:schemeClr val="bg1"/>
                </a:solidFill>
              </a:rPr>
              <a:t>TÉMA</a:t>
            </a:r>
            <a:r>
              <a:rPr lang="cs-CZ" sz="2800" dirty="0">
                <a:solidFill>
                  <a:schemeClr val="bg1"/>
                </a:solidFill>
              </a:rPr>
              <a:t>: </a:t>
            </a:r>
            <a:r>
              <a:rPr lang="cs-CZ" sz="2800" dirty="0" smtClean="0">
                <a:solidFill>
                  <a:schemeClr val="bg1"/>
                </a:solidFill>
              </a:rPr>
              <a:t>Kvádr a krychle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05875" y="363193"/>
            <a:ext cx="8953679" cy="20082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>
                <a:solidFill>
                  <a:schemeClr val="bg1"/>
                </a:solidFill>
              </a:rPr>
              <a:t>Základní škola Libina, příspěvková </a:t>
            </a:r>
            <a:r>
              <a:rPr lang="cs-CZ" sz="1600" dirty="0" smtClean="0">
                <a:solidFill>
                  <a:schemeClr val="bg1"/>
                </a:solidFill>
              </a:rPr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bg1"/>
                </a:solidFill>
              </a:rPr>
              <a:t>Název projektu: </a:t>
            </a:r>
            <a:r>
              <a:rPr lang="cs-CZ" sz="1600" dirty="0" smtClean="0">
                <a:solidFill>
                  <a:schemeClr val="bg1"/>
                </a:solidFill>
              </a:rPr>
              <a:t>Škola hrou</a:t>
            </a:r>
            <a:endParaRPr lang="cs-CZ" sz="16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bg1"/>
                </a:solidFill>
              </a:rPr>
              <a:t>Tento projekt je spolufinancován Evropským sociálním fondem </a:t>
            </a:r>
            <a:r>
              <a:rPr lang="cs-CZ" sz="1600" dirty="0" smtClean="0">
                <a:solidFill>
                  <a:schemeClr val="bg1"/>
                </a:solidFill>
              </a:rPr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bg1"/>
                </a:solidFill>
              </a:rPr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>
              <a:solidFill>
                <a:schemeClr val="bg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76331" y="4072225"/>
            <a:ext cx="90642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 smtClean="0">
                <a:solidFill>
                  <a:schemeClr val="bg1"/>
                </a:solidFill>
              </a:rPr>
              <a:t>OBSAH</a:t>
            </a:r>
            <a:r>
              <a:rPr lang="cs-CZ" sz="2800" dirty="0">
                <a:solidFill>
                  <a:schemeClr val="bg1"/>
                </a:solidFill>
              </a:rPr>
              <a:t>: </a:t>
            </a:r>
            <a:r>
              <a:rPr lang="cs-CZ" sz="2800" dirty="0" smtClean="0">
                <a:solidFill>
                  <a:schemeClr val="bg1"/>
                </a:solidFill>
              </a:rPr>
              <a:t>Plošné jednotky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355" y="801785"/>
            <a:ext cx="1217599" cy="1061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61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303761" y="356444"/>
            <a:ext cx="8609307" cy="6264696"/>
          </a:xfrm>
          <a:prstGeom prst="roundRect">
            <a:avLst>
              <a:gd name="adj" fmla="val 855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330228" y="89363"/>
            <a:ext cx="2880320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bg1"/>
                </a:solidFill>
              </a:rPr>
              <a:t>ANOTACE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575967" y="908722"/>
            <a:ext cx="8064896" cy="206212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 této hodině bude ukázán převod plošných jednotek. Na začátku jsou řešené příklady a v další části jsou příklady na samostatné procvičení. </a:t>
            </a:r>
          </a:p>
          <a:p>
            <a:pPr algn="just"/>
            <a:r>
              <a:rPr lang="cs-CZ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Inovativnost </a:t>
            </a:r>
            <a:r>
              <a:rPr lang="cs-CZ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</a:t>
            </a:r>
            <a:r>
              <a:rPr lang="cs-CZ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aby </a:t>
            </a:r>
            <a:r>
              <a:rPr lang="cs-CZ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mohla být odučena v multimediální učebně nebo v počítačové učebně, které mají připojení k internetu. </a:t>
            </a:r>
          </a:p>
          <a:p>
            <a:pPr marL="0" indent="0" algn="just">
              <a:buNone/>
            </a:pPr>
            <a:endParaRPr lang="cs-CZ" sz="1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7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39676" y="1"/>
            <a:ext cx="8924811" cy="1608968"/>
          </a:xfrm>
          <a:prstGeom prst="roundRect">
            <a:avLst>
              <a:gd name="adj" fmla="val 306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0" y="1608969"/>
            <a:ext cx="8964486" cy="5249031"/>
          </a:xfrm>
          <a:prstGeom prst="roundRect">
            <a:avLst>
              <a:gd name="adj" fmla="val 306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Obdélník 15"/>
              <p:cNvSpPr/>
              <p:nvPr/>
            </p:nvSpPr>
            <p:spPr>
              <a:xfrm>
                <a:off x="629816" y="1792932"/>
                <a:ext cx="6174429" cy="4732411"/>
              </a:xfrm>
              <a:prstGeom prst="rect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6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cs-CZ" sz="2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6" name="Obdélník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816" y="1792932"/>
                <a:ext cx="6174429" cy="473241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Obdélník 21"/>
              <p:cNvSpPr/>
              <p:nvPr/>
            </p:nvSpPr>
            <p:spPr>
              <a:xfrm>
                <a:off x="611312" y="238133"/>
                <a:ext cx="6174429" cy="1134196"/>
              </a:xfrm>
              <a:prstGeom prst="rect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6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cs-CZ" sz="2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2" name="Obdélník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312" y="238133"/>
                <a:ext cx="6174429" cy="113419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724999" y="235982"/>
            <a:ext cx="4979832" cy="532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itchFamily="34" charset="0"/>
              </a:rPr>
              <a:t>Základní jednotka obsahu: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776467" y="2464990"/>
                <a:ext cx="6094928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b="1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itchFamily="34" charset="0"/>
                  </a:rPr>
                  <a:t>1 </a:t>
                </a:r>
                <a:r>
                  <a:rPr lang="cs-CZ" sz="2800" b="1" i="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kilometr čtvereční      </a:t>
                </a:r>
                <a14:m>
                  <m:oMath xmlns:m="http://schemas.openxmlformats.org/officeDocument/2006/math">
                    <m:r>
                      <a:rPr lang="cs-CZ" sz="2800" b="1" i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𝟏</m:t>
                    </m:r>
                    <m:r>
                      <a:rPr lang="cs-CZ" sz="2800" b="1" i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sSup>
                      <m:sSupPr>
                        <m:ctrlPr>
                          <a:rPr lang="cs-CZ" sz="2800" b="1" i="1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800" b="1" i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𝐤𝐦</m:t>
                        </m:r>
                      </m:e>
                      <m:sup>
                        <m:r>
                          <a:rPr lang="cs-CZ" sz="2800" b="1" i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sz="2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6467" y="2464990"/>
                <a:ext cx="6094928" cy="532966"/>
              </a:xfrm>
              <a:prstGeom prst="rect">
                <a:avLst/>
              </a:prstGeom>
              <a:blipFill rotWithShape="1">
                <a:blip r:embed="rId4"/>
                <a:stretch>
                  <a:fillRect l="-2000" t="-10227" b="-295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785571" y="3139484"/>
                <a:ext cx="6018674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b="1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itchFamily="34" charset="0"/>
                  </a:rPr>
                  <a:t>1 hektar              </a:t>
                </a:r>
                <a14:m>
                  <m:oMath xmlns:m="http://schemas.openxmlformats.org/officeDocument/2006/math">
                    <m:r>
                      <a:rPr lang="cs-CZ" sz="2800" b="1" i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               </m:t>
                    </m:r>
                    <m:r>
                      <a:rPr lang="cs-CZ" sz="2800" b="1" i="1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𝟏</m:t>
                    </m:r>
                    <m:r>
                      <a:rPr lang="cs-CZ" sz="2800" b="1" i="1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r>
                      <a:rPr lang="cs-CZ" sz="2800" b="1" i="1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𝒉𝒂</m:t>
                    </m:r>
                  </m:oMath>
                </a14:m>
                <a:endParaRPr lang="cs-CZ" sz="2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5571" y="3139484"/>
                <a:ext cx="6018674" cy="532966"/>
              </a:xfrm>
              <a:prstGeom prst="rect">
                <a:avLst/>
              </a:prstGeom>
              <a:blipFill rotWithShape="1">
                <a:blip r:embed="rId5"/>
                <a:stretch>
                  <a:fillRect l="-2128" t="-11494" b="-298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791747" y="3741803"/>
                <a:ext cx="5554602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b="1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itchFamily="34" charset="0"/>
                  </a:rPr>
                  <a:t>1 ar                                  </a:t>
                </a:r>
                <a14:m>
                  <m:oMath xmlns:m="http://schemas.openxmlformats.org/officeDocument/2006/math">
                    <m:r>
                      <a:rPr lang="cs-CZ" sz="2800" b="1" i="1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𝟏</m:t>
                    </m:r>
                    <m:r>
                      <a:rPr lang="cs-CZ" sz="2800" b="1" i="1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r>
                      <a:rPr lang="cs-CZ" sz="2800" b="1" i="1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𝒂</m:t>
                    </m:r>
                  </m:oMath>
                </a14:m>
                <a:r>
                  <a:rPr lang="cs-CZ" sz="2800" b="1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      </a:t>
                </a:r>
                <a:endParaRPr lang="cs-CZ" sz="2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1747" y="3741803"/>
                <a:ext cx="5554602" cy="532966"/>
              </a:xfrm>
              <a:prstGeom prst="rect">
                <a:avLst/>
              </a:prstGeom>
              <a:blipFill rotWithShape="1">
                <a:blip r:embed="rId6"/>
                <a:stretch>
                  <a:fillRect l="-2305" t="-11494" b="-298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ovéPole 16"/>
          <p:cNvSpPr txBox="1"/>
          <p:nvPr/>
        </p:nvSpPr>
        <p:spPr>
          <a:xfrm>
            <a:off x="690517" y="1795868"/>
            <a:ext cx="3987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itchFamily="34" charset="0"/>
              </a:rPr>
              <a:t>Další jednotky obsahu: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2" descr="C:\Users\spravce\AppData\Local\Microsoft\Windows\Temporary Internet Files\Content.IE5\BL96J1IA\MC900440428CAFEV2UG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395" y="2831861"/>
            <a:ext cx="1461714" cy="1539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761907" y="4409206"/>
                <a:ext cx="5512434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b="1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itchFamily="34" charset="0"/>
                  </a:rPr>
                  <a:t>1 decimetr čtvereční   </a:t>
                </a:r>
                <a14:m>
                  <m:oMath xmlns:m="http://schemas.openxmlformats.org/officeDocument/2006/math">
                    <m:r>
                      <a:rPr lang="cs-CZ" sz="2800" b="1" i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   </m:t>
                    </m:r>
                    <m:r>
                      <a:rPr lang="cs-CZ" sz="2800" b="1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𝟏</m:t>
                    </m:r>
                    <m:r>
                      <a:rPr lang="cs-CZ" sz="2800" b="1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sSup>
                      <m:sSupPr>
                        <m:ctrlPr>
                          <a:rPr lang="cs-CZ" sz="2800" b="1" i="1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800" b="1" i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𝐝</m:t>
                        </m:r>
                        <m:r>
                          <a:rPr lang="cs-CZ" sz="2800" b="1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𝐦</m:t>
                        </m:r>
                      </m:e>
                      <m:sup>
                        <m:r>
                          <a:rPr lang="cs-CZ" sz="2800" b="1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sz="2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1907" y="4409206"/>
                <a:ext cx="5512434" cy="532966"/>
              </a:xfrm>
              <a:prstGeom prst="rect">
                <a:avLst/>
              </a:prstGeom>
              <a:blipFill rotWithShape="1">
                <a:blip r:embed="rId8"/>
                <a:stretch>
                  <a:fillRect l="-2323" t="-10227" b="-295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709719" y="839363"/>
                <a:ext cx="5758106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b="1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itchFamily="34" charset="0"/>
                  </a:rPr>
                  <a:t>1 metr čtvereční             </a:t>
                </a:r>
                <a14:m>
                  <m:oMath xmlns:m="http://schemas.openxmlformats.org/officeDocument/2006/math">
                    <m:r>
                      <a:rPr lang="cs-CZ" sz="2800" b="1" i="1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𝟏</m:t>
                    </m:r>
                    <m:r>
                      <a:rPr lang="cs-CZ" sz="2800" b="1" i="1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sSup>
                      <m:sSupPr>
                        <m:ctrlPr>
                          <a:rPr lang="cs-CZ" sz="2800" b="1" i="1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800" b="1" i="1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𝒎</m:t>
                        </m:r>
                      </m:e>
                      <m:sup>
                        <m:r>
                          <a:rPr lang="cs-CZ" sz="2800" b="1" i="1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9719" y="839363"/>
                <a:ext cx="5758106" cy="532966"/>
              </a:xfrm>
              <a:prstGeom prst="rect">
                <a:avLst/>
              </a:prstGeom>
              <a:blipFill rotWithShape="1">
                <a:blip r:embed="rId9"/>
                <a:stretch>
                  <a:fillRect l="-2116" t="-10345" b="-310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761906" y="5064799"/>
                <a:ext cx="6505985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b="1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itchFamily="34" charset="0"/>
                  </a:rPr>
                  <a:t>1 centimetr čtvereční   </a:t>
                </a:r>
                <a14:m>
                  <m:oMath xmlns:m="http://schemas.openxmlformats.org/officeDocument/2006/math">
                    <m:r>
                      <a:rPr lang="cs-CZ" sz="2800" b="1" i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 </m:t>
                    </m:r>
                    <m:r>
                      <a:rPr lang="cs-CZ" sz="2800" b="1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𝟏</m:t>
                    </m:r>
                    <m:r>
                      <a:rPr lang="cs-CZ" sz="2800" b="1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sSup>
                      <m:sSupPr>
                        <m:ctrlPr>
                          <a:rPr lang="cs-CZ" sz="2800" b="1" i="1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800" b="1" i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𝐜</m:t>
                        </m:r>
                        <m:r>
                          <a:rPr lang="cs-CZ" sz="2800" b="1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𝐦</m:t>
                        </m:r>
                      </m:e>
                      <m:sup>
                        <m:r>
                          <a:rPr lang="cs-CZ" sz="2800" b="1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sz="2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1906" y="5064799"/>
                <a:ext cx="6505985" cy="532966"/>
              </a:xfrm>
              <a:prstGeom prst="rect">
                <a:avLst/>
              </a:prstGeom>
              <a:blipFill rotWithShape="1">
                <a:blip r:embed="rId10"/>
                <a:stretch>
                  <a:fillRect l="-1968" t="-10345" b="-310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791747" y="5818984"/>
                <a:ext cx="6505985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b="1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itchFamily="34" charset="0"/>
                  </a:rPr>
                  <a:t>1 milimetr čtvereční   </a:t>
                </a:r>
                <a14:m>
                  <m:oMath xmlns:m="http://schemas.openxmlformats.org/officeDocument/2006/math">
                    <m:r>
                      <a:rPr lang="cs-CZ" sz="2800" b="1" i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    </m:t>
                    </m:r>
                    <m:r>
                      <a:rPr lang="cs-CZ" sz="2800" b="1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𝟏</m:t>
                    </m:r>
                    <m:r>
                      <a:rPr lang="cs-CZ" sz="2800" b="1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sSup>
                      <m:sSupPr>
                        <m:ctrlPr>
                          <a:rPr lang="cs-CZ" sz="2800" b="1" i="1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800" b="1" i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𝐦</m:t>
                        </m:r>
                        <m:r>
                          <a:rPr lang="cs-CZ" sz="2800" b="1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𝐦</m:t>
                        </m:r>
                      </m:e>
                      <m:sup>
                        <m:r>
                          <a:rPr lang="cs-CZ" sz="2800" b="1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sz="2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1747" y="5818984"/>
                <a:ext cx="6505985" cy="532966"/>
              </a:xfrm>
              <a:prstGeom prst="rect">
                <a:avLst/>
              </a:prstGeom>
              <a:blipFill rotWithShape="1">
                <a:blip r:embed="rId11"/>
                <a:stretch>
                  <a:fillRect l="-1968" t="-10345" b="-310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8231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1" grpId="0"/>
      <p:bldP spid="17" grpId="0"/>
      <p:bldP spid="38" grpId="0"/>
      <p:bldP spid="40" grpId="0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" y="0"/>
            <a:ext cx="9036498" cy="6858000"/>
          </a:xfrm>
          <a:prstGeom prst="roundRect">
            <a:avLst>
              <a:gd name="adj" fmla="val 306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0" y="937359"/>
            <a:ext cx="8964486" cy="5920642"/>
          </a:xfrm>
          <a:prstGeom prst="roundRect">
            <a:avLst>
              <a:gd name="adj" fmla="val 306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3" name="Zaoblený obdélník 42"/>
          <p:cNvSpPr/>
          <p:nvPr/>
        </p:nvSpPr>
        <p:spPr>
          <a:xfrm>
            <a:off x="39676" y="1314891"/>
            <a:ext cx="8924810" cy="4445497"/>
          </a:xfrm>
          <a:prstGeom prst="roundRect">
            <a:avLst>
              <a:gd name="adj" fmla="val 306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39676" y="0"/>
            <a:ext cx="8924811" cy="937359"/>
          </a:xfrm>
          <a:prstGeom prst="roundRect">
            <a:avLst>
              <a:gd name="adj" fmla="val 306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3581" y="197803"/>
            <a:ext cx="6478740" cy="532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Tabulka pro převod jednotek objemu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6" name="Picture 2" descr="C:\Users\spravce\AppData\Local\Microsoft\Windows\Temporary Internet Files\Content.IE5\BL96J1IA\MC900440428CAFEV2UG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609" y="81699"/>
            <a:ext cx="1567977" cy="165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7" name="Obdélník 26"/>
              <p:cNvSpPr/>
              <p:nvPr/>
            </p:nvSpPr>
            <p:spPr>
              <a:xfrm>
                <a:off x="179513" y="3177600"/>
                <a:ext cx="1008112" cy="720080"/>
              </a:xfrm>
              <a:prstGeom prst="rect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6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1 </m:t>
                      </m:r>
                      <m:sSup>
                        <m:sSupPr>
                          <m:ctrlPr>
                            <a:rPr lang="cs-CZ" sz="26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𝑘𝑚</m:t>
                          </m:r>
                        </m:e>
                        <m:sup>
                          <m:r>
                            <a:rPr lang="cs-CZ" sz="26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7" name="Obdélník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3" y="3177600"/>
                <a:ext cx="1008112" cy="72008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Zahnutá šipka dolů 30"/>
          <p:cNvSpPr/>
          <p:nvPr/>
        </p:nvSpPr>
        <p:spPr>
          <a:xfrm>
            <a:off x="467544" y="2355547"/>
            <a:ext cx="1368152" cy="792088"/>
          </a:xfrm>
          <a:prstGeom prst="curvedDownArrow">
            <a:avLst>
              <a:gd name="adj1" fmla="val 25000"/>
              <a:gd name="adj2" fmla="val 53008"/>
              <a:gd name="adj3" fmla="val 394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467544" y="1818808"/>
            <a:ext cx="1276625" cy="532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· </a:t>
            </a: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100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619372" y="4789754"/>
            <a:ext cx="1276625" cy="532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100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2052978" y="4784255"/>
            <a:ext cx="1276625" cy="532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100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3387941" y="4811292"/>
            <a:ext cx="1276625" cy="532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100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Obdélník 23"/>
              <p:cNvSpPr/>
              <p:nvPr/>
            </p:nvSpPr>
            <p:spPr>
              <a:xfrm>
                <a:off x="1498855" y="3169339"/>
                <a:ext cx="984913" cy="720080"/>
              </a:xfrm>
              <a:prstGeom prst="rect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6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1 </m:t>
                      </m:r>
                      <m:r>
                        <a:rPr lang="cs-CZ" sz="26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h𝑎</m:t>
                      </m:r>
                    </m:oMath>
                  </m:oMathPara>
                </a14:m>
                <a:endParaRPr lang="cs-CZ" sz="2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4" name="Obdélník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98855" y="3169339"/>
                <a:ext cx="984913" cy="72008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Obdélník 24"/>
              <p:cNvSpPr/>
              <p:nvPr/>
            </p:nvSpPr>
            <p:spPr>
              <a:xfrm>
                <a:off x="2820803" y="3177600"/>
                <a:ext cx="887101" cy="720080"/>
              </a:xfrm>
              <a:prstGeom prst="rect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6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1 </m:t>
                      </m:r>
                      <m:r>
                        <a:rPr lang="cs-CZ" sz="26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sz="2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5" name="Obdélník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0803" y="3177600"/>
                <a:ext cx="887101" cy="72008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Obdélník 43"/>
              <p:cNvSpPr/>
              <p:nvPr/>
            </p:nvSpPr>
            <p:spPr>
              <a:xfrm>
                <a:off x="4054555" y="3169339"/>
                <a:ext cx="949493" cy="720080"/>
              </a:xfrm>
              <a:prstGeom prst="rect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6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1 </m:t>
                      </m:r>
                      <m:sSup>
                        <m:sSupPr>
                          <m:ctrlPr>
                            <a:rPr lang="cs-CZ" sz="26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sz="26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4" name="Obdélník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4555" y="3169339"/>
                <a:ext cx="949493" cy="72008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Obdélník 44"/>
              <p:cNvSpPr/>
              <p:nvPr/>
            </p:nvSpPr>
            <p:spPr>
              <a:xfrm>
                <a:off x="5373848" y="3189079"/>
                <a:ext cx="946582" cy="720080"/>
              </a:xfrm>
              <a:prstGeom prst="rect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6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1 </m:t>
                      </m:r>
                      <m:sSup>
                        <m:sSupPr>
                          <m:ctrlPr>
                            <a:rPr lang="cs-CZ" sz="26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𝑑𝑚</m:t>
                          </m:r>
                        </m:e>
                        <m:sup>
                          <m:r>
                            <a:rPr lang="cs-CZ" sz="26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5" name="Obdélník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3848" y="3189079"/>
                <a:ext cx="946582" cy="72008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Obdélník 45"/>
              <p:cNvSpPr/>
              <p:nvPr/>
            </p:nvSpPr>
            <p:spPr>
              <a:xfrm>
                <a:off x="6588224" y="3199179"/>
                <a:ext cx="1008831" cy="720080"/>
              </a:xfrm>
              <a:prstGeom prst="rect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6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1 </m:t>
                      </m:r>
                      <m:sSup>
                        <m:sSupPr>
                          <m:ctrlPr>
                            <a:rPr lang="cs-CZ" sz="26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26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6" name="Obdélník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8224" y="3199179"/>
                <a:ext cx="1008831" cy="72008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Obdélník 46"/>
              <p:cNvSpPr/>
              <p:nvPr/>
            </p:nvSpPr>
            <p:spPr>
              <a:xfrm>
                <a:off x="7832598" y="3199179"/>
                <a:ext cx="1089879" cy="720080"/>
              </a:xfrm>
              <a:prstGeom prst="rect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6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1 </m:t>
                      </m:r>
                      <m:sSup>
                        <m:sSupPr>
                          <m:ctrlPr>
                            <a:rPr lang="cs-CZ" sz="26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𝑚𝑚</m:t>
                          </m:r>
                        </m:e>
                        <m:sup>
                          <m:r>
                            <a:rPr lang="cs-CZ" sz="26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7" name="Obdélník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32598" y="3199179"/>
                <a:ext cx="1089879" cy="72008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Zahnutá šipka dolů 47"/>
          <p:cNvSpPr/>
          <p:nvPr/>
        </p:nvSpPr>
        <p:spPr>
          <a:xfrm>
            <a:off x="1889101" y="2355547"/>
            <a:ext cx="1375252" cy="792088"/>
          </a:xfrm>
          <a:prstGeom prst="curvedDownArrow">
            <a:avLst>
              <a:gd name="adj1" fmla="val 25000"/>
              <a:gd name="adj2" fmla="val 53008"/>
              <a:gd name="adj3" fmla="val 394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9" name="Zahnutá šipka dolů 48"/>
          <p:cNvSpPr/>
          <p:nvPr/>
        </p:nvSpPr>
        <p:spPr>
          <a:xfrm>
            <a:off x="3355623" y="2355547"/>
            <a:ext cx="1173678" cy="792088"/>
          </a:xfrm>
          <a:prstGeom prst="curvedDownArrow">
            <a:avLst>
              <a:gd name="adj1" fmla="val 25000"/>
              <a:gd name="adj2" fmla="val 53008"/>
              <a:gd name="adj3" fmla="val 394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0" name="Zahnutá šipka dolů 49"/>
          <p:cNvSpPr/>
          <p:nvPr/>
        </p:nvSpPr>
        <p:spPr>
          <a:xfrm>
            <a:off x="4673461" y="2355547"/>
            <a:ext cx="1173678" cy="792088"/>
          </a:xfrm>
          <a:prstGeom prst="curvedDownArrow">
            <a:avLst>
              <a:gd name="adj1" fmla="val 25000"/>
              <a:gd name="adj2" fmla="val 53008"/>
              <a:gd name="adj3" fmla="val 394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1" name="Zahnutá šipka dolů 50"/>
          <p:cNvSpPr/>
          <p:nvPr/>
        </p:nvSpPr>
        <p:spPr>
          <a:xfrm>
            <a:off x="6001385" y="2355547"/>
            <a:ext cx="1173678" cy="792088"/>
          </a:xfrm>
          <a:prstGeom prst="curvedDownArrow">
            <a:avLst>
              <a:gd name="adj1" fmla="val 25000"/>
              <a:gd name="adj2" fmla="val 53008"/>
              <a:gd name="adj3" fmla="val 394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2" name="Zahnutá šipka dolů 51"/>
          <p:cNvSpPr/>
          <p:nvPr/>
        </p:nvSpPr>
        <p:spPr>
          <a:xfrm>
            <a:off x="7268222" y="2355547"/>
            <a:ext cx="1173678" cy="792088"/>
          </a:xfrm>
          <a:prstGeom prst="curvedDownArrow">
            <a:avLst>
              <a:gd name="adj1" fmla="val 25000"/>
              <a:gd name="adj2" fmla="val 53008"/>
              <a:gd name="adj3" fmla="val 394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3" name="Zahnutá šipka dolů 52"/>
          <p:cNvSpPr/>
          <p:nvPr/>
        </p:nvSpPr>
        <p:spPr>
          <a:xfrm rot="10800000">
            <a:off x="7268222" y="3997644"/>
            <a:ext cx="1173678" cy="792088"/>
          </a:xfrm>
          <a:prstGeom prst="curvedDownArrow">
            <a:avLst>
              <a:gd name="adj1" fmla="val 25000"/>
              <a:gd name="adj2" fmla="val 53008"/>
              <a:gd name="adj3" fmla="val 394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4" name="Zahnutá šipka dolů 53"/>
          <p:cNvSpPr/>
          <p:nvPr/>
        </p:nvSpPr>
        <p:spPr>
          <a:xfrm rot="10800000">
            <a:off x="5918961" y="3997645"/>
            <a:ext cx="1173678" cy="792088"/>
          </a:xfrm>
          <a:prstGeom prst="curvedDownArrow">
            <a:avLst>
              <a:gd name="adj1" fmla="val 25000"/>
              <a:gd name="adj2" fmla="val 53008"/>
              <a:gd name="adj3" fmla="val 394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5" name="Zahnutá šipka dolů 54"/>
          <p:cNvSpPr/>
          <p:nvPr/>
        </p:nvSpPr>
        <p:spPr>
          <a:xfrm rot="10800000">
            <a:off x="4673461" y="3997644"/>
            <a:ext cx="1173678" cy="792088"/>
          </a:xfrm>
          <a:prstGeom prst="curvedDownArrow">
            <a:avLst>
              <a:gd name="adj1" fmla="val 25000"/>
              <a:gd name="adj2" fmla="val 53008"/>
              <a:gd name="adj3" fmla="val 394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6" name="Zahnutá šipka dolů 55"/>
          <p:cNvSpPr/>
          <p:nvPr/>
        </p:nvSpPr>
        <p:spPr>
          <a:xfrm rot="10800000">
            <a:off x="3387942" y="3997646"/>
            <a:ext cx="1173678" cy="792088"/>
          </a:xfrm>
          <a:prstGeom prst="curvedDownArrow">
            <a:avLst>
              <a:gd name="adj1" fmla="val 25000"/>
              <a:gd name="adj2" fmla="val 53008"/>
              <a:gd name="adj3" fmla="val 394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7" name="Zahnutá šipka dolů 56"/>
          <p:cNvSpPr/>
          <p:nvPr/>
        </p:nvSpPr>
        <p:spPr>
          <a:xfrm rot="10800000">
            <a:off x="1991311" y="3997644"/>
            <a:ext cx="1242117" cy="792088"/>
          </a:xfrm>
          <a:prstGeom prst="curvedDownArrow">
            <a:avLst>
              <a:gd name="adj1" fmla="val 25000"/>
              <a:gd name="adj2" fmla="val 53008"/>
              <a:gd name="adj3" fmla="val 394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8" name="Zahnutá šipka dolů 57"/>
          <p:cNvSpPr/>
          <p:nvPr/>
        </p:nvSpPr>
        <p:spPr>
          <a:xfrm rot="10800000">
            <a:off x="467544" y="3936895"/>
            <a:ext cx="1389703" cy="792088"/>
          </a:xfrm>
          <a:prstGeom prst="curvedDownArrow">
            <a:avLst>
              <a:gd name="adj1" fmla="val 25000"/>
              <a:gd name="adj2" fmla="val 53008"/>
              <a:gd name="adj3" fmla="val 394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1865364" y="1822581"/>
            <a:ext cx="1276625" cy="532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· </a:t>
            </a: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100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3329603" y="1822581"/>
            <a:ext cx="1276625" cy="532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· </a:t>
            </a: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100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4570583" y="1819600"/>
            <a:ext cx="1276625" cy="532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· </a:t>
            </a: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100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6020857" y="1819600"/>
            <a:ext cx="1276625" cy="532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· </a:t>
            </a: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100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7300062" y="1818808"/>
            <a:ext cx="1276625" cy="532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· </a:t>
            </a: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100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678600" y="4811292"/>
            <a:ext cx="1276625" cy="532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100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5935681" y="4811292"/>
            <a:ext cx="1276625" cy="532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100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7285945" y="4789754"/>
            <a:ext cx="1276625" cy="532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100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4049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7" grpId="0"/>
      <p:bldP spid="40" grpId="0"/>
      <p:bldP spid="41" grpId="0"/>
      <p:bldP spid="42" grpId="0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7" y="-1"/>
            <a:ext cx="9036493" cy="1167137"/>
          </a:xfrm>
          <a:prstGeom prst="roundRect">
            <a:avLst>
              <a:gd name="adj" fmla="val 306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202576" y="76269"/>
                <a:ext cx="8836325" cy="9470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4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Př.1) Převeďte na jednotky uvedené v závorce: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cs-CZ" sz="24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cs-CZ" sz="24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7</m:t>
                    </m:r>
                    <m:r>
                      <a:rPr lang="cs-CZ" sz="24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,2 </m:t>
                    </m:r>
                    <m:sSup>
                      <m:sSupPr>
                        <m:ctrlPr>
                          <a:rPr lang="cs-CZ" sz="2400" i="1" dirty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dirty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𝑘𝑚</m:t>
                        </m:r>
                      </m:e>
                      <m:sup>
                        <m:r>
                          <a:rPr lang="cs-CZ" sz="2400" b="0" i="1" dirty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  <m:r>
                      <a:rPr lang="cs-CZ" sz="24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(</m:t>
                    </m:r>
                    <m:r>
                      <a:rPr lang="cs-CZ" sz="24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𝑎</m:t>
                    </m:r>
                    <m:r>
                      <a:rPr lang="cs-CZ" sz="24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)</m:t>
                    </m:r>
                  </m:oMath>
                </a14:m>
                <a:r>
                  <a:rPr lang="cs-CZ" sz="24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   b) </a:t>
                </a:r>
                <a14:m>
                  <m:oMath xmlns:m="http://schemas.openxmlformats.org/officeDocument/2006/math">
                    <m:r>
                      <a:rPr lang="cs-CZ" sz="2400" b="0" i="0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0,000 </m:t>
                    </m:r>
                    <m:r>
                      <a:rPr lang="cs-CZ" sz="24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9</m:t>
                    </m:r>
                    <m:r>
                      <a:rPr lang="cs-CZ" sz="2400" i="1" dirty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2 </m:t>
                    </m:r>
                    <m:r>
                      <a:rPr lang="cs-CZ" sz="24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h</m:t>
                    </m:r>
                    <m:r>
                      <a:rPr lang="cs-CZ" sz="24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𝑎</m:t>
                    </m:r>
                    <m:r>
                      <a:rPr lang="cs-CZ" sz="2400" i="1" dirty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(</m:t>
                    </m:r>
                    <m:sSup>
                      <m:sSupPr>
                        <m:ctrlPr>
                          <a:rPr lang="cs-CZ" sz="2400" i="1" dirty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dirty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𝑐</m:t>
                        </m:r>
                        <m:r>
                          <a:rPr lang="cs-CZ" sz="2400" i="1" dirty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𝑚</m:t>
                        </m:r>
                      </m:e>
                      <m:sup>
                        <m:r>
                          <a:rPr lang="cs-CZ" sz="2400" b="0" i="1" dirty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  <m:r>
                      <a:rPr lang="cs-CZ" sz="24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)</m:t>
                    </m:r>
                  </m:oMath>
                </a14:m>
                <a:r>
                  <a:rPr lang="cs-CZ" sz="24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	  c) </a:t>
                </a:r>
                <a14:m>
                  <m:oMath xmlns:m="http://schemas.openxmlformats.org/officeDocument/2006/math">
                    <m:r>
                      <a:rPr lang="cs-CZ" sz="24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0</m:t>
                    </m:r>
                    <m:r>
                      <a:rPr lang="cs-CZ" sz="24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,008</m:t>
                    </m:r>
                    <m:r>
                      <a:rPr lang="cs-CZ" sz="2400" i="1" dirty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sSup>
                      <m:sSupPr>
                        <m:ctrlPr>
                          <a:rPr lang="cs-CZ" sz="2400" i="1" dirty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i="1" dirty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𝑚</m:t>
                        </m:r>
                      </m:e>
                      <m:sup>
                        <m:r>
                          <a:rPr lang="cs-CZ" sz="2400" b="0" i="1" dirty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  <m:r>
                      <a:rPr lang="cs-CZ" sz="2400" i="1" dirty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(</m:t>
                    </m:r>
                    <m:sSup>
                      <m:sSupPr>
                        <m:ctrlPr>
                          <a:rPr lang="cs-CZ" sz="2400" i="1" dirty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i="1" dirty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𝑚𝑚</m:t>
                        </m:r>
                      </m:e>
                      <m:sup>
                        <m:r>
                          <a:rPr lang="cs-CZ" sz="2400" b="0" i="1" dirty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  <m:r>
                      <a:rPr lang="cs-CZ" sz="2400" i="1" dirty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)</m:t>
                    </m:r>
                  </m:oMath>
                </a14:m>
                <a:endParaRPr lang="cs-CZ" sz="24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576" y="76269"/>
                <a:ext cx="8836325" cy="947054"/>
              </a:xfrm>
              <a:prstGeom prst="rect">
                <a:avLst/>
              </a:prstGeom>
              <a:blipFill rotWithShape="1">
                <a:blip r:embed="rId2"/>
                <a:stretch>
                  <a:fillRect l="-1034" t="-4516" b="-148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aoblený obdélník 3"/>
          <p:cNvSpPr/>
          <p:nvPr/>
        </p:nvSpPr>
        <p:spPr>
          <a:xfrm>
            <a:off x="0" y="1628800"/>
            <a:ext cx="9143999" cy="5112568"/>
          </a:xfrm>
          <a:prstGeom prst="roundRect">
            <a:avLst>
              <a:gd name="adj" fmla="val 306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Vývojový diagram: postup 4"/>
          <p:cNvSpPr/>
          <p:nvPr/>
        </p:nvSpPr>
        <p:spPr>
          <a:xfrm>
            <a:off x="107507" y="1167136"/>
            <a:ext cx="1509762" cy="461664"/>
          </a:xfrm>
          <a:prstGeom prst="flowChartProces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FF00"/>
                </a:solidFill>
              </a:rPr>
              <a:t>Řešení: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234885" y="2056494"/>
            <a:ext cx="8709416" cy="890045"/>
          </a:xfrm>
          <a:prstGeom prst="roundRect">
            <a:avLst>
              <a:gd name="adj" fmla="val 8714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258937" y="2211540"/>
                <a:ext cx="4067804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pc="3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a)  7,2 · 10 000 </a:t>
                </a:r>
                <a14:m>
                  <m:oMath xmlns:m="http://schemas.openxmlformats.org/officeDocument/2006/math">
                    <m:r>
                      <a:rPr lang="cs-CZ" i="1" spc="300" smtClean="0">
                        <a:solidFill>
                          <a:schemeClr val="bg1"/>
                        </a:solidFill>
                        <a:latin typeface="Cambria Math"/>
                        <a:cs typeface="Arial" panose="020B0604020202020204" pitchFamily="34" charset="0"/>
                      </a:rPr>
                      <m:t>𝑎</m:t>
                    </m:r>
                  </m:oMath>
                </a14:m>
                <a:endParaRPr lang="cs-CZ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937" y="2211540"/>
                <a:ext cx="4067804" cy="503646"/>
              </a:xfrm>
              <a:prstGeom prst="rect">
                <a:avLst/>
              </a:prstGeom>
              <a:blipFill rotWithShape="1">
                <a:blip r:embed="rId3"/>
                <a:stretch>
                  <a:fillRect l="-2246" t="-8537" b="-207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Zástupný symbol pro obsah 2"/>
              <p:cNvSpPr>
                <a:spLocks noGrp="1"/>
              </p:cNvSpPr>
              <p:nvPr/>
            </p:nvSpPr>
            <p:spPr>
              <a:xfrm>
                <a:off x="3923928" y="2234432"/>
                <a:ext cx="3668990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pc="3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= 72 000 </a:t>
                </a:r>
                <a14:m>
                  <m:oMath xmlns:m="http://schemas.openxmlformats.org/officeDocument/2006/math">
                    <m:r>
                      <a:rPr lang="cs-CZ" i="1" spc="300" smtClean="0">
                        <a:solidFill>
                          <a:schemeClr val="bg1"/>
                        </a:solidFill>
                        <a:latin typeface="Cambria Math"/>
                        <a:cs typeface="Arial" panose="020B0604020202020204" pitchFamily="34" charset="0"/>
                      </a:rPr>
                      <m:t>𝑎</m:t>
                    </m:r>
                  </m:oMath>
                </a14:m>
                <a:endParaRPr lang="cs-CZ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928" y="2234432"/>
                <a:ext cx="3668990" cy="503646"/>
              </a:xfrm>
              <a:prstGeom prst="rect">
                <a:avLst/>
              </a:prstGeom>
              <a:blipFill rotWithShape="1">
                <a:blip r:embed="rId4"/>
                <a:stretch>
                  <a:fillRect l="-2658" t="-8537" b="-207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Zaoblený obdélník 12"/>
          <p:cNvSpPr/>
          <p:nvPr/>
        </p:nvSpPr>
        <p:spPr>
          <a:xfrm>
            <a:off x="258452" y="3400970"/>
            <a:ext cx="8709416" cy="890045"/>
          </a:xfrm>
          <a:prstGeom prst="roundRect">
            <a:avLst>
              <a:gd name="adj" fmla="val 8714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282503" y="3556016"/>
                <a:ext cx="5475919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pc="3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b) 0,000 92 · 100 000 000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pc="30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cs-CZ" b="0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cs-CZ" i="1" spc="30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𝑐𝑚</m:t>
                        </m:r>
                      </m:e>
                      <m:sup>
                        <m:r>
                          <a:rPr lang="cs-CZ" i="1" spc="30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</m:oMath>
                </a14:m>
                <a:endParaRPr lang="cs-CZ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503" y="3556016"/>
                <a:ext cx="5475919" cy="503646"/>
              </a:xfrm>
              <a:prstGeom prst="rect">
                <a:avLst/>
              </a:prstGeom>
              <a:blipFill rotWithShape="1">
                <a:blip r:embed="rId5"/>
                <a:stretch>
                  <a:fillRect l="-1669" t="-8434" b="-192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5475010" y="3594169"/>
                <a:ext cx="3668990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pc="3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= 92 000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cs-CZ" b="0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𝑐𝑚</m:t>
                        </m:r>
                      </m:e>
                      <m:sup>
                        <m:r>
                          <a:rPr lang="cs-CZ" b="0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</m:oMath>
                </a14:m>
                <a:endParaRPr lang="cs-CZ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5010" y="3594169"/>
                <a:ext cx="3668990" cy="503646"/>
              </a:xfrm>
              <a:prstGeom prst="rect">
                <a:avLst/>
              </a:prstGeom>
              <a:blipFill rotWithShape="1">
                <a:blip r:embed="rId6"/>
                <a:stretch>
                  <a:fillRect l="-2492" t="-8537" b="-207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Zaoblený obdélník 15"/>
          <p:cNvSpPr/>
          <p:nvPr/>
        </p:nvSpPr>
        <p:spPr>
          <a:xfrm>
            <a:off x="234885" y="4917432"/>
            <a:ext cx="8709416" cy="890045"/>
          </a:xfrm>
          <a:prstGeom prst="roundRect">
            <a:avLst>
              <a:gd name="adj" fmla="val 8714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234885" y="5109720"/>
                <a:ext cx="4841171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pc="3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c)  0,008 · 1 000 000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cs-CZ" b="0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𝑚</m:t>
                        </m:r>
                        <m:r>
                          <a:rPr lang="cs-CZ" b="0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𝑚</m:t>
                        </m:r>
                      </m:e>
                      <m:sup>
                        <m:r>
                          <a:rPr lang="cs-CZ" b="0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</m:oMath>
                </a14:m>
                <a:endParaRPr lang="cs-CZ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885" y="5109720"/>
                <a:ext cx="4841171" cy="503646"/>
              </a:xfrm>
              <a:prstGeom prst="rect">
                <a:avLst/>
              </a:prstGeom>
              <a:blipFill rotWithShape="1">
                <a:blip r:embed="rId7"/>
                <a:stretch>
                  <a:fillRect l="-2015" t="-8434" b="-192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4661645" y="5109720"/>
                <a:ext cx="3668990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pc="3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= 8 000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cs-CZ" b="0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𝑚𝑚</m:t>
                        </m:r>
                      </m:e>
                      <m:sup>
                        <m:r>
                          <a:rPr lang="cs-CZ" b="0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</m:oMath>
                </a14:m>
                <a:endParaRPr lang="cs-CZ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1645" y="5109720"/>
                <a:ext cx="3668990" cy="503646"/>
              </a:xfrm>
              <a:prstGeom prst="rect">
                <a:avLst/>
              </a:prstGeom>
              <a:blipFill rotWithShape="1">
                <a:blip r:embed="rId8"/>
                <a:stretch>
                  <a:fillRect l="-2658" t="-8434" b="-192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spravce\AppData\Local\Microsoft\Windows\Temporary Internet Files\Content.IE5\AX2KZEMX\MC90043246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372" y="1597484"/>
            <a:ext cx="1978025" cy="190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2297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  <p:bldP spid="10" grpId="0"/>
      <p:bldP spid="14" grpId="0"/>
      <p:bldP spid="15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7" y="-1"/>
            <a:ext cx="9036493" cy="1167137"/>
          </a:xfrm>
          <a:prstGeom prst="roundRect">
            <a:avLst>
              <a:gd name="adj" fmla="val 306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202576" y="76269"/>
                <a:ext cx="8941423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4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Př.2) Převeďte na jednotky uvedené v závorce: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cs-CZ" sz="24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cs-CZ" sz="24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12 000</m:t>
                    </m:r>
                    <m:r>
                      <a:rPr lang="cs-CZ" sz="24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r>
                      <a:rPr lang="cs-CZ" sz="24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𝑐</m:t>
                    </m:r>
                    <m:sSup>
                      <m:sSupPr>
                        <m:ctrlPr>
                          <a:rPr lang="cs-CZ" sz="2400" i="1" dirty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dirty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𝑚</m:t>
                        </m:r>
                      </m:e>
                      <m:sup>
                        <m:r>
                          <a:rPr lang="cs-CZ" sz="2400" b="0" i="1" dirty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  <m:r>
                      <a:rPr lang="cs-CZ" sz="24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d>
                      <m:dPr>
                        <m:ctrlPr>
                          <a:rPr lang="cs-CZ" sz="2400" b="0" i="1" dirty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dirty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h𝑎</m:t>
                        </m:r>
                      </m:e>
                    </m:d>
                  </m:oMath>
                </a14:m>
                <a:r>
                  <a:rPr lang="cs-CZ" sz="24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   b) </a:t>
                </a:r>
                <a14:m>
                  <m:oMath xmlns:m="http://schemas.openxmlformats.org/officeDocument/2006/math">
                    <m:r>
                      <a:rPr lang="cs-CZ" sz="24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80</m:t>
                    </m:r>
                    <m:r>
                      <a:rPr lang="cs-CZ" sz="2400" i="1" dirty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sSup>
                      <m:sSupPr>
                        <m:ctrlPr>
                          <a:rPr lang="cs-CZ" sz="2400" i="1" dirty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dirty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𝑚</m:t>
                        </m:r>
                        <m:r>
                          <a:rPr lang="cs-CZ" sz="2400" i="1" dirty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𝑚</m:t>
                        </m:r>
                      </m:e>
                      <m:sup>
                        <m:r>
                          <a:rPr lang="cs-CZ" sz="2400" b="0" i="1" dirty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  <m:r>
                      <a:rPr lang="cs-CZ" sz="2400" i="1" dirty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d>
                      <m:dPr>
                        <m:ctrlPr>
                          <a:rPr lang="cs-CZ" sz="2400" i="1" dirty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cs-CZ" sz="2400" i="1" dirty="0">
                                <a:solidFill>
                                  <a:schemeClr val="bg1"/>
                                </a:solidFill>
                                <a:latin typeface="Cambria Math"/>
                                <a:cs typeface="Arial" pitchFamily="34" charset="0"/>
                              </a:rPr>
                            </m:ctrlPr>
                          </m:sSupPr>
                          <m:e>
                            <m:r>
                              <a:rPr lang="cs-CZ" sz="2400" i="1" dirty="0">
                                <a:solidFill>
                                  <a:schemeClr val="bg1"/>
                                </a:solidFill>
                                <a:latin typeface="Cambria Math"/>
                                <a:cs typeface="Arial" pitchFamily="34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cs-CZ" sz="2400" b="0" i="1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cs typeface="Arial" pitchFamily="34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cs-CZ" sz="24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   c) </a:t>
                </a:r>
                <a14:m>
                  <m:oMath xmlns:m="http://schemas.openxmlformats.org/officeDocument/2006/math">
                    <m:r>
                      <a:rPr lang="cs-CZ" sz="2400" dirty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4</m:t>
                    </m:r>
                    <m:r>
                      <a:rPr lang="cs-CZ" sz="2400" b="0" i="0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4 00</m:t>
                    </m:r>
                    <m:r>
                      <a:rPr lang="cs-CZ" sz="24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0</m:t>
                    </m:r>
                    <m:r>
                      <a:rPr lang="cs-CZ" sz="24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000</m:t>
                    </m:r>
                    <m:r>
                      <a:rPr lang="cs-CZ" sz="2400" i="1" dirty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sSup>
                      <m:sSupPr>
                        <m:ctrlPr>
                          <a:rPr lang="cs-CZ" sz="2400" i="1" dirty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dirty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𝑐</m:t>
                        </m:r>
                        <m:r>
                          <a:rPr lang="cs-CZ" sz="2400" i="1" dirty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𝑚</m:t>
                        </m:r>
                      </m:e>
                      <m:sup>
                        <m:r>
                          <a:rPr lang="cs-CZ" sz="2400" b="0" i="1" dirty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  <m:r>
                      <a:rPr lang="cs-CZ" sz="2400" i="1" dirty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(</m:t>
                    </m:r>
                    <m:sSup>
                      <m:sSupPr>
                        <m:ctrlPr>
                          <a:rPr lang="cs-CZ" sz="2400" i="1" dirty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dirty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𝑘</m:t>
                        </m:r>
                        <m:r>
                          <a:rPr lang="cs-CZ" sz="2400" i="1" dirty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𝑚</m:t>
                        </m:r>
                      </m:e>
                      <m:sup>
                        <m:r>
                          <a:rPr lang="cs-CZ" sz="2400" b="0" i="1" dirty="0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  <m:r>
                      <a:rPr lang="cs-CZ" sz="2400" i="1" dirty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)</m:t>
                    </m:r>
                  </m:oMath>
                </a14:m>
                <a:endParaRPr lang="cs-CZ" sz="24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576" y="76269"/>
                <a:ext cx="8941423" cy="1015663"/>
              </a:xfrm>
              <a:prstGeom prst="rect">
                <a:avLst/>
              </a:prstGeom>
              <a:blipFill rotWithShape="1">
                <a:blip r:embed="rId2"/>
                <a:stretch>
                  <a:fillRect l="-1022" t="-4217" b="-72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aoblený obdélník 3"/>
          <p:cNvSpPr/>
          <p:nvPr/>
        </p:nvSpPr>
        <p:spPr>
          <a:xfrm>
            <a:off x="0" y="1628800"/>
            <a:ext cx="9143999" cy="5112568"/>
          </a:xfrm>
          <a:prstGeom prst="roundRect">
            <a:avLst>
              <a:gd name="adj" fmla="val 306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Vývojový diagram: postup 4"/>
          <p:cNvSpPr/>
          <p:nvPr/>
        </p:nvSpPr>
        <p:spPr>
          <a:xfrm>
            <a:off x="107507" y="1167136"/>
            <a:ext cx="1509762" cy="461664"/>
          </a:xfrm>
          <a:prstGeom prst="flowChartProces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FF00"/>
                </a:solidFill>
              </a:rPr>
              <a:t>Řešení: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34885" y="2056494"/>
            <a:ext cx="8709416" cy="890045"/>
          </a:xfrm>
          <a:prstGeom prst="roundRect">
            <a:avLst>
              <a:gd name="adj" fmla="val 8714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Zástupný symbol pro obsah 2"/>
              <p:cNvSpPr>
                <a:spLocks noGrp="1"/>
              </p:cNvSpPr>
              <p:nvPr/>
            </p:nvSpPr>
            <p:spPr>
              <a:xfrm>
                <a:off x="258936" y="2211540"/>
                <a:ext cx="5537200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pc="3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a)  12 000 : 100 000 000 </a:t>
                </a:r>
                <a14:m>
                  <m:oMath xmlns:m="http://schemas.openxmlformats.org/officeDocument/2006/math">
                    <m:r>
                      <a:rPr lang="cs-CZ" i="1" spc="300" smtClean="0">
                        <a:solidFill>
                          <a:schemeClr val="bg1"/>
                        </a:solidFill>
                        <a:latin typeface="Cambria Math"/>
                        <a:cs typeface="Arial" panose="020B0604020202020204" pitchFamily="34" charset="0"/>
                      </a:rPr>
                      <m:t>h</m:t>
                    </m:r>
                    <m:r>
                      <a:rPr lang="cs-CZ" b="0" i="1" spc="300" smtClean="0">
                        <a:solidFill>
                          <a:schemeClr val="bg1"/>
                        </a:solidFill>
                        <a:latin typeface="Cambria Math"/>
                        <a:cs typeface="Arial" panose="020B0604020202020204" pitchFamily="34" charset="0"/>
                      </a:rPr>
                      <m:t>𝑎</m:t>
                    </m:r>
                  </m:oMath>
                </a14:m>
                <a:endParaRPr lang="cs-CZ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936" y="2211540"/>
                <a:ext cx="5537200" cy="503646"/>
              </a:xfrm>
              <a:prstGeom prst="rect">
                <a:avLst/>
              </a:prstGeom>
              <a:blipFill rotWithShape="1">
                <a:blip r:embed="rId3"/>
                <a:stretch>
                  <a:fillRect l="-1650" t="-8537" b="-207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2"/>
              <p:cNvSpPr>
                <a:spLocks noGrp="1"/>
              </p:cNvSpPr>
              <p:nvPr/>
            </p:nvSpPr>
            <p:spPr>
              <a:xfrm>
                <a:off x="5475009" y="2208926"/>
                <a:ext cx="3668990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pc="3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= </a:t>
                </a:r>
                <a14:m>
                  <m:oMath xmlns:m="http://schemas.openxmlformats.org/officeDocument/2006/math">
                    <m:r>
                      <a:rPr lang="cs-CZ" b="0" i="0" spc="300" smtClean="0">
                        <a:solidFill>
                          <a:schemeClr val="bg1"/>
                        </a:solidFill>
                        <a:latin typeface="Cambria Math"/>
                        <a:cs typeface="Arial" panose="020B0604020202020204" pitchFamily="34" charset="0"/>
                      </a:rPr>
                      <m:t>0,000 12 </m:t>
                    </m:r>
                    <m:r>
                      <a:rPr lang="cs-CZ" b="0" i="1" spc="300" smtClean="0">
                        <a:solidFill>
                          <a:schemeClr val="bg1"/>
                        </a:solidFill>
                        <a:latin typeface="Cambria Math"/>
                        <a:cs typeface="Arial" panose="020B0604020202020204" pitchFamily="34" charset="0"/>
                      </a:rPr>
                      <m:t>h</m:t>
                    </m:r>
                    <m:r>
                      <a:rPr lang="cs-CZ" i="1" spc="300" smtClean="0">
                        <a:solidFill>
                          <a:schemeClr val="bg1"/>
                        </a:solidFill>
                        <a:latin typeface="Cambria Math"/>
                        <a:cs typeface="Arial" panose="020B0604020202020204" pitchFamily="34" charset="0"/>
                      </a:rPr>
                      <m:t>𝑎</m:t>
                    </m:r>
                  </m:oMath>
                </a14:m>
                <a:endParaRPr lang="cs-CZ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5009" y="2208926"/>
                <a:ext cx="3668990" cy="503646"/>
              </a:xfrm>
              <a:prstGeom prst="rect">
                <a:avLst/>
              </a:prstGeom>
              <a:blipFill rotWithShape="1">
                <a:blip r:embed="rId4"/>
                <a:stretch>
                  <a:fillRect l="-2492" t="-8434" b="-192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Zaoblený obdélník 8"/>
          <p:cNvSpPr/>
          <p:nvPr/>
        </p:nvSpPr>
        <p:spPr>
          <a:xfrm>
            <a:off x="258452" y="3400970"/>
            <a:ext cx="8709416" cy="890045"/>
          </a:xfrm>
          <a:prstGeom prst="roundRect">
            <a:avLst>
              <a:gd name="adj" fmla="val 8714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Zástupný symbol pro obsah 2"/>
              <p:cNvSpPr>
                <a:spLocks noGrp="1"/>
              </p:cNvSpPr>
              <p:nvPr/>
            </p:nvSpPr>
            <p:spPr>
              <a:xfrm>
                <a:off x="282503" y="3556016"/>
                <a:ext cx="4289495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pc="3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b) 80 : 1 000 000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cs-CZ" b="0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𝑚</m:t>
                        </m:r>
                      </m:e>
                      <m:sup>
                        <m:r>
                          <a:rPr lang="cs-CZ" b="0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</m:oMath>
                </a14:m>
                <a:endParaRPr lang="cs-CZ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503" y="3556016"/>
                <a:ext cx="4289495" cy="503646"/>
              </a:xfrm>
              <a:prstGeom prst="rect">
                <a:avLst/>
              </a:prstGeom>
              <a:blipFill rotWithShape="1">
                <a:blip r:embed="rId5"/>
                <a:stretch>
                  <a:fillRect l="-2131" t="-8434" b="-192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obsah 2"/>
              <p:cNvSpPr>
                <a:spLocks noGrp="1"/>
              </p:cNvSpPr>
              <p:nvPr/>
            </p:nvSpPr>
            <p:spPr>
              <a:xfrm>
                <a:off x="4355976" y="3556015"/>
                <a:ext cx="3668990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pc="3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=</a:t>
                </a:r>
                <a14:m>
                  <m:oMath xmlns:m="http://schemas.openxmlformats.org/officeDocument/2006/math">
                    <m:r>
                      <a:rPr lang="cs-CZ" b="0" i="0" spc="300" smtClean="0">
                        <a:solidFill>
                          <a:schemeClr val="bg1"/>
                        </a:solidFill>
                        <a:latin typeface="Cambria Math"/>
                        <a:cs typeface="Arial" panose="020B0604020202020204" pitchFamily="34" charset="0"/>
                      </a:rPr>
                      <m:t>0,000 08 </m:t>
                    </m:r>
                    <m:sSup>
                      <m:sSupPr>
                        <m:ctrlPr>
                          <a:rPr lang="cs-CZ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cs-CZ" b="0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𝑚</m:t>
                        </m:r>
                      </m:e>
                      <m:sup>
                        <m:r>
                          <a:rPr lang="cs-CZ" b="0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</m:oMath>
                </a14:m>
                <a:endParaRPr lang="cs-CZ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5976" y="3556015"/>
                <a:ext cx="3668990" cy="503646"/>
              </a:xfrm>
              <a:prstGeom prst="rect">
                <a:avLst/>
              </a:prstGeom>
              <a:blipFill rotWithShape="1">
                <a:blip r:embed="rId6"/>
                <a:stretch>
                  <a:fillRect l="-2662" t="-8434" b="-192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Zaoblený obdélník 11"/>
          <p:cNvSpPr/>
          <p:nvPr/>
        </p:nvSpPr>
        <p:spPr>
          <a:xfrm>
            <a:off x="234884" y="4917432"/>
            <a:ext cx="8903419" cy="890045"/>
          </a:xfrm>
          <a:prstGeom prst="roundRect">
            <a:avLst>
              <a:gd name="adj" fmla="val 8714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Zástupný symbol pro obsah 2"/>
              <p:cNvSpPr>
                <a:spLocks noGrp="1"/>
              </p:cNvSpPr>
              <p:nvPr/>
            </p:nvSpPr>
            <p:spPr>
              <a:xfrm>
                <a:off x="234885" y="5109720"/>
                <a:ext cx="6713379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pc="3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c)  44 000 000 : 10 000 000 000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cs-CZ" b="0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𝑘</m:t>
                        </m:r>
                        <m:r>
                          <a:rPr lang="cs-CZ" b="0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𝑚</m:t>
                        </m:r>
                      </m:e>
                      <m:sup>
                        <m:r>
                          <a:rPr lang="cs-CZ" b="0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</m:oMath>
                </a14:m>
                <a:endParaRPr lang="cs-CZ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885" y="5109720"/>
                <a:ext cx="6713379" cy="503646"/>
              </a:xfrm>
              <a:prstGeom prst="rect">
                <a:avLst/>
              </a:prstGeom>
              <a:blipFill rotWithShape="1">
                <a:blip r:embed="rId7"/>
                <a:stretch>
                  <a:fillRect l="-1453" t="-8434" b="-192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6559599" y="5110631"/>
                <a:ext cx="2836937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pc="3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= </a:t>
                </a:r>
                <a14:m>
                  <m:oMath xmlns:m="http://schemas.openxmlformats.org/officeDocument/2006/math">
                    <m:r>
                      <a:rPr lang="cs-CZ" b="0" i="0" spc="300" smtClean="0">
                        <a:solidFill>
                          <a:schemeClr val="bg1"/>
                        </a:solidFill>
                        <a:latin typeface="Cambria Math"/>
                        <a:cs typeface="Arial" panose="020B0604020202020204" pitchFamily="34" charset="0"/>
                      </a:rPr>
                      <m:t>0,004 4 </m:t>
                    </m:r>
                    <m:r>
                      <m:rPr>
                        <m:sty m:val="p"/>
                      </m:rPr>
                      <a:rPr lang="cs-CZ" b="0" i="0" spc="300" smtClean="0">
                        <a:solidFill>
                          <a:schemeClr val="bg1"/>
                        </a:solidFill>
                        <a:latin typeface="Cambria Math"/>
                        <a:cs typeface="Arial" panose="020B0604020202020204" pitchFamily="34" charset="0"/>
                      </a:rPr>
                      <m:t>k</m:t>
                    </m:r>
                    <m:sSup>
                      <m:sSupPr>
                        <m:ctrlPr>
                          <a:rPr lang="cs-CZ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cs-CZ" b="0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𝑚</m:t>
                        </m:r>
                      </m:e>
                      <m:sup>
                        <m:r>
                          <a:rPr lang="cs-CZ" b="0" i="1" spc="300" smtClean="0">
                            <a:solidFill>
                              <a:schemeClr val="bg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</m:oMath>
                </a14:m>
                <a:endParaRPr lang="cs-CZ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9599" y="5110631"/>
                <a:ext cx="2836937" cy="503646"/>
              </a:xfrm>
              <a:prstGeom prst="rect">
                <a:avLst/>
              </a:prstGeom>
              <a:blipFill rotWithShape="1">
                <a:blip r:embed="rId8"/>
                <a:stretch>
                  <a:fillRect l="-3226" t="-8434" b="-192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C:\Users\spravce\AppData\Local\Microsoft\Windows\Temporary Internet Files\Content.IE5\8H1P3Q3A\MC90044044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504" y="2834701"/>
            <a:ext cx="1828800" cy="194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4013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0" grpId="0"/>
      <p:bldP spid="11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-1" y="620026"/>
            <a:ext cx="9028859" cy="503522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7124" y="658124"/>
            <a:ext cx="9057027" cy="46542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1) Převeďte na uvedené jednotky: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12107" y="38271"/>
            <a:ext cx="9036601" cy="564755"/>
          </a:xfrm>
          <a:prstGeom prst="roundRect">
            <a:avLst>
              <a:gd name="adj" fmla="val 2614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11000">
                <a:schemeClr val="accent3">
                  <a:lumMod val="60000"/>
                  <a:lumOff val="40000"/>
                </a:schemeClr>
              </a:gs>
              <a:gs pos="94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0"/>
          </a:gradFill>
          <a:ln w="127000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130837" y="46533"/>
            <a:ext cx="6946911" cy="56519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Příklady na samostatné procvičení:</a:t>
            </a:r>
            <a:endParaRPr lang="cs-CZ" sz="28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" y="1123548"/>
            <a:ext cx="4241486" cy="5678988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4241487" y="1123547"/>
            <a:ext cx="4787371" cy="5678989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3074" name="Picture 2" descr="C:\Users\spravce\AppData\Local\Microsoft\Windows\Temporary Internet Files\Content.IE5\KFRZHZFF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55556"/>
            <a:ext cx="879743" cy="123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ontent Placeholder 5"/>
          <p:cNvSpPr txBox="1">
            <a:spLocks/>
          </p:cNvSpPr>
          <p:nvPr/>
        </p:nvSpPr>
        <p:spPr>
          <a:xfrm>
            <a:off x="159613" y="1241376"/>
            <a:ext cx="3888432" cy="5616624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=__mm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350 dm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=__m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0,5 a=__m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0,8 a=__dm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a=__ha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ha=__a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1 800 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=__a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0.32 km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=__m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0,45 km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=__m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50 000 dm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=__a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lphaLcParenR"/>
            </a:pP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lphaLcParenR"/>
            </a:pPr>
            <a:endParaRPr lang="cs-CZ" sz="2800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ontent Placeholder 6"/>
          <p:cNvSpPr txBox="1">
            <a:spLocks/>
          </p:cNvSpPr>
          <p:nvPr/>
        </p:nvSpPr>
        <p:spPr>
          <a:xfrm>
            <a:off x="4492354" y="1241376"/>
            <a:ext cx="4536504" cy="561662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0,02 ha=__dm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38 000 cm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=__m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450 000 cm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=__a</a:t>
            </a:r>
          </a:p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3,2 km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=__a</a:t>
            </a:r>
          </a:p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820 ha=__km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138 000 mm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=__dm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8 250 mm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=__cm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1,974 dm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=__mm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0,0009 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=__mm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cm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=__m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56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2107" y="38271"/>
            <a:ext cx="9024389" cy="711018"/>
          </a:xfrm>
          <a:prstGeom prst="roundRect">
            <a:avLst>
              <a:gd name="adj" fmla="val 2614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11000">
                <a:schemeClr val="accent3">
                  <a:lumMod val="60000"/>
                  <a:lumOff val="40000"/>
                </a:schemeClr>
              </a:gs>
              <a:gs pos="94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0"/>
          </a:gradFill>
          <a:ln w="127000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130838" y="123269"/>
            <a:ext cx="6946911" cy="56519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Řešení</a:t>
            </a:r>
            <a:endParaRPr lang="cs-CZ" sz="28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-9338" y="1123547"/>
            <a:ext cx="4241486" cy="5678988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241487" y="1123547"/>
            <a:ext cx="4787371" cy="5678989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-1" y="620026"/>
            <a:ext cx="9028859" cy="503522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5" name="Zástupný symbol pro obsah 2"/>
          <p:cNvSpPr>
            <a:spLocks noGrp="1"/>
          </p:cNvSpPr>
          <p:nvPr/>
        </p:nvSpPr>
        <p:spPr>
          <a:xfrm>
            <a:off x="67124" y="658124"/>
            <a:ext cx="9057027" cy="46542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1) Převeďte na uvedené jednotky: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2" descr="C:\Users\spravce\AppData\Local\Microsoft\Windows\Temporary Internet Files\Content.IE5\D1R1SU0N\MC900440424[4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4475" y="126345"/>
            <a:ext cx="1960181" cy="1616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Zástupný symbol pro obsah 5"/>
          <p:cNvSpPr txBox="1">
            <a:spLocks/>
          </p:cNvSpPr>
          <p:nvPr/>
        </p:nvSpPr>
        <p:spPr>
          <a:xfrm>
            <a:off x="153882" y="1196752"/>
            <a:ext cx="3657600" cy="54006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90000"/>
              </a:lnSpc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5 000 000 mm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3,5 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 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8 000 dm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0,09 ha</a:t>
            </a:r>
          </a:p>
          <a:p>
            <a:pPr marL="457200" indent="-457200">
              <a:lnSpc>
                <a:spcPct val="90000"/>
              </a:lnSpc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300 a</a:t>
            </a:r>
          </a:p>
          <a:p>
            <a:pPr marL="457200" indent="-457200">
              <a:lnSpc>
                <a:spcPct val="90000"/>
              </a:lnSpc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 a</a:t>
            </a:r>
          </a:p>
          <a:p>
            <a:pPr marL="457200" indent="-457200">
              <a:lnSpc>
                <a:spcPct val="90000"/>
              </a:lnSpc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320 000 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45 000 000 dm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a</a:t>
            </a:r>
            <a:endParaRPr lang="cs-CZ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Zástupný symbol pro obsah 6"/>
          <p:cNvSpPr txBox="1">
            <a:spLocks/>
          </p:cNvSpPr>
          <p:nvPr/>
        </p:nvSpPr>
        <p:spPr>
          <a:xfrm>
            <a:off x="4514428" y="1340768"/>
            <a:ext cx="4003920" cy="525658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20 000 dm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0,8 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0,45 ha</a:t>
            </a:r>
          </a:p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32 000 a</a:t>
            </a:r>
          </a:p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8,2 km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13,8 dm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82,5 cm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19 740 mm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900 mm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LcParenR" startAt="11"/>
            </a:pPr>
            <a:r>
              <a:rPr lang="cs-CZ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0,000 2 m</a:t>
            </a:r>
            <a:r>
              <a:rPr lang="cs-CZ" sz="2800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147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aoblený obdélník 11"/>
          <p:cNvSpPr/>
          <p:nvPr/>
        </p:nvSpPr>
        <p:spPr>
          <a:xfrm>
            <a:off x="281449" y="620689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3" name="Obdélník 12">
            <a:hlinkClick r:id="rId2"/>
          </p:cNvPr>
          <p:cNvSpPr/>
          <p:nvPr/>
        </p:nvSpPr>
        <p:spPr>
          <a:xfrm>
            <a:off x="427796" y="332098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ZŠ Dobřichovice – pracovní listy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Obdélník 13">
            <a:hlinkClick r:id="rId3"/>
          </p:cNvPr>
          <p:cNvSpPr/>
          <p:nvPr/>
        </p:nvSpPr>
        <p:spPr>
          <a:xfrm>
            <a:off x="427796" y="4149080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Matematika pro každého</a:t>
            </a:r>
          </a:p>
        </p:txBody>
      </p:sp>
      <p:sp>
        <p:nvSpPr>
          <p:cNvPr id="15" name="Obdélník 14">
            <a:hlinkClick r:id="rId4"/>
          </p:cNvPr>
          <p:cNvSpPr/>
          <p:nvPr/>
        </p:nvSpPr>
        <p:spPr>
          <a:xfrm>
            <a:off x="427796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Matematické hry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Obdélník 15">
            <a:hlinkClick r:id="rId5"/>
          </p:cNvPr>
          <p:cNvSpPr/>
          <p:nvPr/>
        </p:nvSpPr>
        <p:spPr>
          <a:xfrm>
            <a:off x="427793" y="2528900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Moje škola – matematika B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Obdélník 16">
            <a:hlinkClick r:id="rId6"/>
          </p:cNvPr>
          <p:cNvSpPr/>
          <p:nvPr/>
        </p:nvSpPr>
        <p:spPr>
          <a:xfrm>
            <a:off x="427793" y="169352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Moje škola – matematika A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hlinkClick r:id="rId3"/>
          </p:cNvPr>
          <p:cNvSpPr/>
          <p:nvPr/>
        </p:nvSpPr>
        <p:spPr>
          <a:xfrm>
            <a:off x="427796" y="5013176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Matematika pro základní školy</a:t>
            </a:r>
          </a:p>
        </p:txBody>
      </p:sp>
      <p:sp>
        <p:nvSpPr>
          <p:cNvPr id="19" name="Obdélník 18">
            <a:hlinkClick r:id="rId7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Fyzikální, matematické a chemické tabulky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2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2" y="186681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513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50372" y="476674"/>
            <a:ext cx="8886125" cy="3744416"/>
          </a:xfrm>
          <a:prstGeom prst="roundRect">
            <a:avLst/>
          </a:prstGeom>
          <a:gradFill>
            <a:gsLst>
              <a:gs pos="0">
                <a:schemeClr val="bg2">
                  <a:lumMod val="40000"/>
                  <a:lumOff val="60000"/>
                </a:schemeClr>
              </a:gs>
              <a:gs pos="72000">
                <a:schemeClr val="accent2">
                  <a:tint val="90000"/>
                  <a:satMod val="135000"/>
                </a:schemeClr>
              </a:gs>
              <a:gs pos="100000">
                <a:schemeClr val="accent2">
                  <a:tint val="80000"/>
                  <a:satMod val="155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0683" y="1228287"/>
            <a:ext cx="882179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MOLNÁR, Josef; KOPECKÝ, Milan; LIŠKOVÁ, Hana a kol. Matematika 6.Liberec: </a:t>
            </a:r>
            <a:r>
              <a:rPr lang="cs-CZ" sz="1100" dirty="0" err="1">
                <a:solidFill>
                  <a:schemeClr val="bg1"/>
                </a:solidFill>
              </a:rPr>
              <a:t>Prodos</a:t>
            </a:r>
            <a:r>
              <a:rPr lang="cs-CZ" sz="1100" dirty="0">
                <a:solidFill>
                  <a:schemeClr val="bg1"/>
                </a:solidFill>
              </a:rPr>
              <a:t>, 1998, ISBN 80-85806-98-3.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MULLEROVÁ, Jana; MIKULČÁK, Jiří; KABELE, Jiří a kol. Matematika pro 6. ročník. Praha: Kvarta, 1997, ISBN 80-85570-77-7.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DYTRYCH, Martin; DOBIASOVÁ, Irena; LIVŇANSKÁ, Libuše. Sbírka úloh z matematiky –početní úlohy. Pohořelice: Fortuna, 2001, ISBN 80-7168-766-9.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>
                <a:solidFill>
                  <a:schemeClr val="bg1"/>
                </a:solidFill>
              </a:rPr>
              <a:t>Galerie klipart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>
                <a:solidFill>
                  <a:schemeClr val="bg1"/>
                </a:solidFill>
              </a:rPr>
              <a:t>Vlastní tvorba</a:t>
            </a:r>
            <a:endParaRPr lang="cs-CZ" sz="1100" dirty="0">
              <a:solidFill>
                <a:schemeClr val="bg1"/>
              </a:solidFill>
            </a:endParaRPr>
          </a:p>
          <a:p>
            <a:endParaRPr lang="cs-CZ" sz="1100" dirty="0" smtClean="0">
              <a:solidFill>
                <a:schemeClr val="bg1"/>
              </a:solidFill>
            </a:endParaRPr>
          </a:p>
          <a:p>
            <a:endParaRPr lang="cs-CZ" sz="1100" dirty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 smtClean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 smtClean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49881" y="620688"/>
            <a:ext cx="28896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Použité zdroje:</a:t>
            </a:r>
            <a:endParaRPr lang="cs-CZ" sz="2800" dirty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909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Autumn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TC102455610[[fn=Podzim]]</Template>
  <TotalTime>4205</TotalTime>
  <Words>688</Words>
  <Application>Microsoft Office PowerPoint</Application>
  <PresentationFormat>Předvádění na obrazovce (4:3)</PresentationFormat>
  <Paragraphs>124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Autumn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580</cp:revision>
  <dcterms:created xsi:type="dcterms:W3CDTF">2012-10-07T18:47:53Z</dcterms:created>
  <dcterms:modified xsi:type="dcterms:W3CDTF">2013-09-04T16:26:43Z</dcterms:modified>
</cp:coreProperties>
</file>