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5"/>
  </p:notesMasterIdLst>
  <p:sldIdLst>
    <p:sldId id="256" r:id="rId2"/>
    <p:sldId id="257" r:id="rId3"/>
    <p:sldId id="431" r:id="rId4"/>
    <p:sldId id="432" r:id="rId5"/>
    <p:sldId id="433" r:id="rId6"/>
    <p:sldId id="434" r:id="rId7"/>
    <p:sldId id="435" r:id="rId8"/>
    <p:sldId id="321" r:id="rId9"/>
    <p:sldId id="436" r:id="rId10"/>
    <p:sldId id="422" r:id="rId11"/>
    <p:sldId id="437" r:id="rId12"/>
    <p:sldId id="331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850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3" y="3307357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3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3308581"/>
            <a:ext cx="7117179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4" y="4777381"/>
            <a:ext cx="7117179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6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4" y="1809751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3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7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4" y="2389190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9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2389190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1" y="446087"/>
            <a:ext cx="2660651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6" y="446089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1" y="1631951"/>
            <a:ext cx="2660651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387059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4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436863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3" y="1411793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6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7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2083428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4" y="993077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8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3" y="1060595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4"/>
            <a:ext cx="1472963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4" y="675725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5" y="67572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7" y="5951812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61" y="5951812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2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4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3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3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3" y="4604191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3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VY_32_INOVACE_05_18_M6_Hanak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7" y="2552432"/>
            <a:ext cx="5257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7" y="3561705"/>
            <a:ext cx="43994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Kvádr a krychle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5" y="363193"/>
            <a:ext cx="8953679" cy="20082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1" y="4072225"/>
            <a:ext cx="90642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Duté míry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5" y="801785"/>
            <a:ext cx="1217599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56444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3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7" y="9087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bude ukázán převod mezi jednotkami duté míry. Dále je zde ukázán vztah mezi dutou mírou a objemovými jednotkami.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036498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676" y="0"/>
            <a:ext cx="8924811" cy="76870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56617" y="107329"/>
            <a:ext cx="3725037" cy="453287"/>
          </a:xfrm>
          <a:prstGeom prst="roundRect">
            <a:avLst>
              <a:gd name="adj" fmla="val 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29609" y="72363"/>
                <a:ext cx="791487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Základní jednotkou duté míry: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𝒍𝒊𝒕𝒓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1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𝒍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609" y="72363"/>
                <a:ext cx="7914879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540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1" y="937359"/>
            <a:ext cx="8964485" cy="587497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0" y="768708"/>
            <a:ext cx="8964486" cy="608929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03130" y="1239646"/>
                <a:ext cx="6094928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 hektolitr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 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𝒉𝒍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30" y="1239646"/>
                <a:ext cx="6094928" cy="532966"/>
              </a:xfrm>
              <a:prstGeom prst="rect">
                <a:avLst/>
              </a:prstGeom>
              <a:blipFill rotWithShape="1">
                <a:blip r:embed="rId3"/>
                <a:stretch>
                  <a:fillRect l="-2100" t="-11364" b="-28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19267" y="1755396"/>
            <a:ext cx="8945110" cy="453287"/>
          </a:xfrm>
          <a:prstGeom prst="roundRect">
            <a:avLst>
              <a:gd name="adj" fmla="val 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03130" y="2258569"/>
                <a:ext cx="6018674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 decilitr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𝒅𝒍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30" y="2258569"/>
                <a:ext cx="6018674" cy="532966"/>
              </a:xfrm>
              <a:prstGeom prst="rect">
                <a:avLst/>
              </a:prstGeom>
              <a:blipFill rotWithShape="1">
                <a:blip r:embed="rId4"/>
                <a:stretch>
                  <a:fillRect l="-2128" t="-11494" b="-28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94611" y="3363417"/>
                <a:ext cx="5419663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 centilitr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𝒄𝒍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611" y="3363417"/>
                <a:ext cx="5419663" cy="532966"/>
              </a:xfrm>
              <a:prstGeom prst="rect">
                <a:avLst/>
              </a:prstGeom>
              <a:blipFill rotWithShape="1">
                <a:blip r:embed="rId5"/>
                <a:stretch>
                  <a:fillRect l="-2362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85335" y="1718427"/>
                <a:ext cx="347443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h𝑙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=100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335" y="1718427"/>
                <a:ext cx="347443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778564" y="1689972"/>
                <a:ext cx="347443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 01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h𝑙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8564" y="1689972"/>
                <a:ext cx="347443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63183" y="2791535"/>
            <a:ext cx="8956473" cy="523220"/>
          </a:xfrm>
          <a:prstGeom prst="roundRect">
            <a:avLst>
              <a:gd name="adj" fmla="val 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87781" y="3849704"/>
            <a:ext cx="8898992" cy="1052642"/>
          </a:xfrm>
          <a:prstGeom prst="roundRect">
            <a:avLst>
              <a:gd name="adj" fmla="val 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7957" y="2787891"/>
                <a:ext cx="38658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57" y="2787891"/>
                <a:ext cx="3865806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0300" y="3914374"/>
                <a:ext cx="47399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=100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00" y="3914374"/>
                <a:ext cx="4739948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653110" y="3876498"/>
                <a:ext cx="47399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=0,01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3110" y="3876498"/>
                <a:ext cx="4739948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129609" y="744177"/>
            <a:ext cx="5221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Další jednotky duté míry: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2288" y="4379125"/>
                <a:ext cx="47399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88" y="4379125"/>
                <a:ext cx="4739948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657798" y="4375091"/>
                <a:ext cx="430959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7798" y="4375091"/>
                <a:ext cx="4309599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886233" y="2787891"/>
                <a:ext cx="38658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 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6233" y="2787891"/>
                <a:ext cx="3865806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185" y="937359"/>
            <a:ext cx="1384854" cy="145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6076" y="4874488"/>
                <a:ext cx="5419663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 </a:t>
                </a:r>
                <a:r>
                  <a:rPr lang="cs-CZ" sz="2800" b="1" dirty="0" err="1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militilitr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𝒎𝒍</m:t>
                    </m:r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76" y="4874488"/>
                <a:ext cx="5419663" cy="532966"/>
              </a:xfrm>
              <a:prstGeom prst="rect">
                <a:avLst/>
              </a:prstGeom>
              <a:blipFill rotWithShape="1">
                <a:blip r:embed="rId15"/>
                <a:stretch>
                  <a:fillRect l="-2362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Zaoblený obdélník 39"/>
          <p:cNvSpPr/>
          <p:nvPr/>
        </p:nvSpPr>
        <p:spPr>
          <a:xfrm>
            <a:off x="42326" y="5325654"/>
            <a:ext cx="8898992" cy="1486675"/>
          </a:xfrm>
          <a:prstGeom prst="roundRect">
            <a:avLst>
              <a:gd name="adj" fmla="val 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6076" y="5325654"/>
                <a:ext cx="396876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=1000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𝑚𝑙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76" y="5325654"/>
                <a:ext cx="3968769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602492" y="5325654"/>
                <a:ext cx="36029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𝑚𝑙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=0,001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2492" y="5325654"/>
                <a:ext cx="3602906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4744" y="5807381"/>
                <a:ext cx="393286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=100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𝑚𝑙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44" y="5807381"/>
                <a:ext cx="3932865" cy="5232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664336" y="5755798"/>
                <a:ext cx="430959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𝑚𝑙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=0,01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4336" y="5755798"/>
                <a:ext cx="4309599" cy="52322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2691" y="6279018"/>
                <a:ext cx="393286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𝑚𝑙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91" y="6279018"/>
                <a:ext cx="3932865" cy="52322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681085" y="6279018"/>
                <a:ext cx="430959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𝑚𝑙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1085" y="6279018"/>
                <a:ext cx="4309599" cy="523220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823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23" grpId="0"/>
      <p:bldP spid="28" grpId="0"/>
      <p:bldP spid="30" grpId="0"/>
      <p:bldP spid="31" grpId="0"/>
      <p:bldP spid="17" grpId="0"/>
      <p:bldP spid="32" grpId="0"/>
      <p:bldP spid="34" grpId="0"/>
      <p:bldP spid="36" grpId="0"/>
      <p:bldP spid="39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036498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0" y="937359"/>
            <a:ext cx="8964486" cy="592064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283286" y="1074835"/>
            <a:ext cx="8496457" cy="4018565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9676" y="0"/>
            <a:ext cx="8924811" cy="9373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61690" y="217372"/>
            <a:ext cx="6478740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Tabulka pro převod duté míry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6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3" y="154910"/>
            <a:ext cx="1414673" cy="148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412468" y="2696114"/>
                <a:ext cx="1017870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h𝑙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468" y="2696114"/>
                <a:ext cx="1017870" cy="7200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3032154" y="2687978"/>
                <a:ext cx="1126467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2154" y="2687978"/>
                <a:ext cx="1126467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6099825" y="2696114"/>
                <a:ext cx="1100358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𝑐𝑙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9825" y="2696114"/>
                <a:ext cx="1100358" cy="72008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7612006" y="2696114"/>
                <a:ext cx="1003097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12006" y="2696114"/>
                <a:ext cx="1003097" cy="72008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ahnutá šipka dolů 30"/>
          <p:cNvSpPr/>
          <p:nvPr/>
        </p:nvSpPr>
        <p:spPr>
          <a:xfrm>
            <a:off x="770527" y="1782942"/>
            <a:ext cx="2824860" cy="792088"/>
          </a:xfrm>
          <a:prstGeom prst="curvedDownArrow">
            <a:avLst>
              <a:gd name="adj1" fmla="val 25000"/>
              <a:gd name="adj2" fmla="val 71010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Zahnutá šipka dolů 31"/>
          <p:cNvSpPr/>
          <p:nvPr/>
        </p:nvSpPr>
        <p:spPr>
          <a:xfrm>
            <a:off x="3595387" y="1774806"/>
            <a:ext cx="1484879" cy="792088"/>
          </a:xfrm>
          <a:prstGeom prst="curvedDownArrow">
            <a:avLst>
              <a:gd name="adj1" fmla="val 25000"/>
              <a:gd name="adj2" fmla="val 64546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Zahnutá šipka dolů 33"/>
          <p:cNvSpPr/>
          <p:nvPr/>
        </p:nvSpPr>
        <p:spPr>
          <a:xfrm rot="10800000">
            <a:off x="554504" y="3587478"/>
            <a:ext cx="2736304" cy="792088"/>
          </a:xfrm>
          <a:prstGeom prst="curvedDownArrow">
            <a:avLst>
              <a:gd name="adj1" fmla="val 25000"/>
              <a:gd name="adj2" fmla="val 66262"/>
              <a:gd name="adj3" fmla="val 330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502347" y="1161363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·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859091" y="1161363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·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80493" y="1206349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·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430338" y="4527310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859091" y="4543852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449552" y="4543852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4517033" y="2696114"/>
                <a:ext cx="1126467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𝑑𝑙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7033" y="2696114"/>
                <a:ext cx="1126467" cy="72008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hnutá šipka dolů 24"/>
          <p:cNvSpPr/>
          <p:nvPr/>
        </p:nvSpPr>
        <p:spPr>
          <a:xfrm>
            <a:off x="5241298" y="1793678"/>
            <a:ext cx="1484879" cy="792088"/>
          </a:xfrm>
          <a:prstGeom prst="curvedDownArrow">
            <a:avLst>
              <a:gd name="adj1" fmla="val 25000"/>
              <a:gd name="adj2" fmla="val 64546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Zahnutá šipka dolů 43"/>
          <p:cNvSpPr/>
          <p:nvPr/>
        </p:nvSpPr>
        <p:spPr>
          <a:xfrm>
            <a:off x="6915397" y="1789114"/>
            <a:ext cx="1484879" cy="792088"/>
          </a:xfrm>
          <a:prstGeom prst="curvedDownArrow">
            <a:avLst>
              <a:gd name="adj1" fmla="val 25000"/>
              <a:gd name="adj2" fmla="val 64546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5" name="Zahnutá šipka dolů 44"/>
          <p:cNvSpPr/>
          <p:nvPr/>
        </p:nvSpPr>
        <p:spPr>
          <a:xfrm rot="10800000">
            <a:off x="6869566" y="3587478"/>
            <a:ext cx="1484879" cy="792088"/>
          </a:xfrm>
          <a:prstGeom prst="curvedDownArrow">
            <a:avLst>
              <a:gd name="adj1" fmla="val 25000"/>
              <a:gd name="adj2" fmla="val 64546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Zahnutá šipka dolů 45"/>
          <p:cNvSpPr/>
          <p:nvPr/>
        </p:nvSpPr>
        <p:spPr>
          <a:xfrm rot="10800000">
            <a:off x="5128487" y="3587478"/>
            <a:ext cx="1484879" cy="792088"/>
          </a:xfrm>
          <a:prstGeom prst="curvedDownArrow">
            <a:avLst>
              <a:gd name="adj1" fmla="val 25000"/>
              <a:gd name="adj2" fmla="val 64546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7" name="Zahnutá šipka dolů 46"/>
          <p:cNvSpPr/>
          <p:nvPr/>
        </p:nvSpPr>
        <p:spPr>
          <a:xfrm rot="10800000">
            <a:off x="3416181" y="3587478"/>
            <a:ext cx="1484879" cy="792088"/>
          </a:xfrm>
          <a:prstGeom prst="curvedDownArrow">
            <a:avLst>
              <a:gd name="adj1" fmla="val 25000"/>
              <a:gd name="adj2" fmla="val 64546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019523" y="1206349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·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123651" y="4539990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249174" y="5229200"/>
            <a:ext cx="8496457" cy="14002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548806" y="5569286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806" y="5569286"/>
                <a:ext cx="2867373" cy="72008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Obdélník 51"/>
              <p:cNvSpPr/>
              <p:nvPr/>
            </p:nvSpPr>
            <p:spPr>
              <a:xfrm>
                <a:off x="5030974" y="5569286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2" name="Obdélník 5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0974" y="5569286"/>
                <a:ext cx="2867373" cy="72008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404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4" grpId="0" animBg="1"/>
      <p:bldP spid="37" grpId="0"/>
      <p:bldP spid="38" grpId="0"/>
      <p:bldP spid="39" grpId="0"/>
      <p:bldP spid="40" grpId="0"/>
      <p:bldP spid="41" grpId="0"/>
      <p:bldP spid="42" grpId="0"/>
      <p:bldP spid="25" grpId="0" animBg="1"/>
      <p:bldP spid="44" grpId="0" animBg="1"/>
      <p:bldP spid="45" grpId="0" animBg="1"/>
      <p:bldP spid="46" grpId="0" animBg="1"/>
      <p:bldP spid="47" grpId="0" animBg="1"/>
      <p:bldP spid="48" grpId="0"/>
      <p:bldP spid="49" grpId="0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-1"/>
            <a:ext cx="9036493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202576" y="26619"/>
                <a:ext cx="8836325" cy="11695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Převeďte na jednotky uvedené v závorce: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8,6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𝑑𝑙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𝑐𝑙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  b)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8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,4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     c)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0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,056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h𝑙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𝑚𝑙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26619"/>
                <a:ext cx="8836325" cy="1169551"/>
              </a:xfrm>
              <a:prstGeom prst="rect">
                <a:avLst/>
              </a:prstGeom>
              <a:blipFill rotWithShape="1">
                <a:blip r:embed="rId2"/>
                <a:stretch>
                  <a:fillRect l="-1379" t="-5208" b="-67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628800"/>
            <a:ext cx="9143999" cy="51125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107506" y="1167136"/>
            <a:ext cx="216023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4885" y="2056494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58937" y="2211540"/>
                <a:ext cx="287290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a)  8,6 · 10 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𝑐𝑙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937" y="2211540"/>
                <a:ext cx="2872903" cy="503646"/>
              </a:xfrm>
              <a:prstGeom prst="rect">
                <a:avLst/>
              </a:prstGeom>
              <a:blipFill rotWithShape="1">
                <a:blip r:embed="rId3"/>
                <a:stretch>
                  <a:fillRect l="-4237"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160782" y="2249693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86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𝑐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0782" y="2249693"/>
                <a:ext cx="3668990" cy="503646"/>
              </a:xfrm>
              <a:prstGeom prst="rect">
                <a:avLst/>
              </a:prstGeom>
              <a:blipFill rotWithShape="1">
                <a:blip r:embed="rId4"/>
                <a:stretch>
                  <a:fillRect l="-3494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258452" y="3400970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82504" y="3556016"/>
                <a:ext cx="378544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b) 8,4 · 1 000 </a:t>
                </a:r>
                <a14:m>
                  <m:oMath xmlns:m="http://schemas.openxmlformats.org/officeDocument/2006/math"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𝑚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04" y="3556016"/>
                <a:ext cx="3785440" cy="503646"/>
              </a:xfrm>
              <a:prstGeom prst="rect">
                <a:avLst/>
              </a:prstGeom>
              <a:blipFill rotWithShape="1">
                <a:blip r:embed="rId5"/>
                <a:stretch>
                  <a:fillRect l="-3221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779912" y="3556016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8 400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𝑚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3556016"/>
                <a:ext cx="3668990" cy="503646"/>
              </a:xfrm>
              <a:prstGeom prst="rect">
                <a:avLst/>
              </a:prstGeom>
              <a:blipFill rotWithShape="1">
                <a:blip r:embed="rId6"/>
                <a:stretch>
                  <a:fillRect l="-3322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234885" y="4917432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34886" y="5109720"/>
                <a:ext cx="484117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c)  0,056 · 100 000 </a:t>
                </a:r>
                <a14:m>
                  <m:oMath xmlns:m="http://schemas.openxmlformats.org/officeDocument/2006/math"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𝑚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86" y="5109720"/>
                <a:ext cx="4841170" cy="503646"/>
              </a:xfrm>
              <a:prstGeom prst="rect">
                <a:avLst/>
              </a:prstGeom>
              <a:blipFill rotWithShape="1">
                <a:blip r:embed="rId7"/>
                <a:stretch>
                  <a:fillRect l="-2645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966801" y="5109720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5 600 </a:t>
                </a:r>
                <a14:m>
                  <m:oMath xmlns:m="http://schemas.openxmlformats.org/officeDocument/2006/math"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𝑚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6801" y="5109720"/>
                <a:ext cx="3668990" cy="503646"/>
              </a:xfrm>
              <a:prstGeom prst="rect">
                <a:avLst/>
              </a:prstGeom>
              <a:blipFill rotWithShape="1">
                <a:blip r:embed="rId8"/>
                <a:stretch>
                  <a:fillRect l="-3488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AX2KZEMX\MC9004324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6926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29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  <p:bldP spid="10" grpId="0"/>
      <p:bldP spid="14" grpId="0"/>
      <p:bldP spid="15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-1"/>
            <a:ext cx="9036493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202576" y="76269"/>
                <a:ext cx="8941423" cy="10895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Převeďte na jednotky uvedené v závorce: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𝑑𝑙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b)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89 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d>
                      <m:d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𝑙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c)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560 000 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h𝑙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76269"/>
                <a:ext cx="8941423" cy="1089594"/>
              </a:xfrm>
              <a:prstGeom prst="rect">
                <a:avLst/>
              </a:prstGeom>
              <a:blipFill rotWithShape="1">
                <a:blip r:embed="rId2"/>
                <a:stretch>
                  <a:fillRect l="-1363" t="-5618" b="-15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628800"/>
            <a:ext cx="9143999" cy="51125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107506" y="1167136"/>
            <a:ext cx="180019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4885" y="2056494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58937" y="2211540"/>
                <a:ext cx="294491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a)  45: 10 </a:t>
                </a:r>
                <a14:m>
                  <m:oMath xmlns:m="http://schemas.openxmlformats.org/officeDocument/2006/math"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𝑑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937" y="2211540"/>
                <a:ext cx="2944912" cy="503646"/>
              </a:xfrm>
              <a:prstGeom prst="rect">
                <a:avLst/>
              </a:prstGeom>
              <a:blipFill rotWithShape="1">
                <a:blip r:embed="rId3"/>
                <a:stretch>
                  <a:fillRect l="-4132"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838792" y="2221625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4,5 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𝑑𝑙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8792" y="2221625"/>
                <a:ext cx="3668990" cy="503646"/>
              </a:xfrm>
              <a:prstGeom prst="rect">
                <a:avLst/>
              </a:prstGeom>
              <a:blipFill rotWithShape="1">
                <a:blip r:embed="rId4"/>
                <a:stretch>
                  <a:fillRect l="-3488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258452" y="3400970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82504" y="3556016"/>
                <a:ext cx="34254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b) 89 </a:t>
                </a: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: 1 000 </a:t>
                </a:r>
                <a14:m>
                  <m:oMath xmlns:m="http://schemas.openxmlformats.org/officeDocument/2006/math"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04" y="3556016"/>
                <a:ext cx="3425400" cy="503646"/>
              </a:xfrm>
              <a:prstGeom prst="rect">
                <a:avLst/>
              </a:prstGeom>
              <a:blipFill rotWithShape="1">
                <a:blip r:embed="rId5"/>
                <a:stretch>
                  <a:fillRect l="-3559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216548" y="3580224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0,0</m:t>
                    </m:r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89</m:t>
                    </m:r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6548" y="3580224"/>
                <a:ext cx="3668990" cy="503646"/>
              </a:xfrm>
              <a:prstGeom prst="rect">
                <a:avLst/>
              </a:prstGeom>
              <a:blipFill rotWithShape="1">
                <a:blip r:embed="rId6"/>
                <a:stretch>
                  <a:fillRect l="-3488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234885" y="4917432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34885" y="5109720"/>
                <a:ext cx="520121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c)  560 000: 100 000 </a:t>
                </a:r>
                <a14:m>
                  <m:oMath xmlns:m="http://schemas.openxmlformats.org/officeDocument/2006/math"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𝑚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85" y="5109720"/>
                <a:ext cx="5201211" cy="503646"/>
              </a:xfrm>
              <a:prstGeom prst="rect">
                <a:avLst/>
              </a:prstGeom>
              <a:blipFill rotWithShape="1">
                <a:blip r:embed="rId7"/>
                <a:stretch>
                  <a:fillRect l="-2462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107932" y="5109686"/>
                <a:ext cx="242702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5,6</m:t>
                    </m:r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𝑚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7932" y="5109686"/>
                <a:ext cx="2427021" cy="503646"/>
              </a:xfrm>
              <a:prstGeom prst="rect">
                <a:avLst/>
              </a:prstGeom>
              <a:blipFill rotWithShape="1">
                <a:blip r:embed="rId8"/>
                <a:stretch>
                  <a:fillRect l="-5276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8H1P3Q3A\MC9004404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56494"/>
            <a:ext cx="2144518" cy="2282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01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/>
      <p:bldP spid="10" grpId="0"/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-1"/>
            <a:ext cx="9036493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201952" y="-14188"/>
                <a:ext cx="8941423" cy="11695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Př.3) Převeďte na jednotky uvedené v závorce: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5 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𝑑𝑙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b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89 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𝑐𝑙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d>
                      <m:d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80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𝑐𝑚</m:t>
                            </m:r>
                          </m:e>
                          <m:sup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3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c)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5 600 000 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h𝑙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952" y="-14188"/>
                <a:ext cx="8941423" cy="1169551"/>
              </a:xfrm>
              <a:prstGeom prst="rect">
                <a:avLst/>
              </a:prstGeom>
              <a:blipFill rotWithShape="1">
                <a:blip r:embed="rId2"/>
                <a:stretch>
                  <a:fillRect l="-1363" t="-5208" b="-67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628800"/>
            <a:ext cx="9143999" cy="51125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107506" y="1167136"/>
            <a:ext cx="180019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-1" y="1914207"/>
            <a:ext cx="9143375" cy="867137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84739" y="2060068"/>
                <a:ext cx="263331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r>
                      <a:rPr lang="cs-CZ" sz="280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45</m:t>
                    </m:r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0" i="1" spc="300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sz="2800" b="0" i="1" spc="300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spc="300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  <m:r>
                      <a:rPr lang="cs-CZ" sz="2800" b="0" i="0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=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739" y="2060068"/>
                <a:ext cx="2633312" cy="503646"/>
              </a:xfrm>
              <a:prstGeom prst="rect">
                <a:avLst/>
              </a:prstGeom>
              <a:blipFill rotWithShape="1">
                <a:blip r:embed="rId3"/>
                <a:stretch>
                  <a:fillRect l="-4861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195736" y="2088482"/>
                <a:ext cx="264739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45 000</m:t>
                    </m:r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0" i="1" spc="300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sz="2800" b="0" i="1" spc="300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sz="2800" b="0" i="1" spc="300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2088482"/>
                <a:ext cx="2647392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18975" y="3320455"/>
            <a:ext cx="9124398" cy="1044649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34885" y="3556016"/>
                <a:ext cx="210486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b)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89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𝑐</m:t>
                    </m:r>
                    <m:r>
                      <a:rPr lang="cs-CZ" sz="280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=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85" y="3556016"/>
                <a:ext cx="2104867" cy="503646"/>
              </a:xfrm>
              <a:prstGeom prst="rect">
                <a:avLst/>
              </a:prstGeom>
              <a:blipFill rotWithShape="1">
                <a:blip r:embed="rId5"/>
                <a:stretch>
                  <a:fillRect l="-6087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195736" y="3556016"/>
                <a:ext cx="201622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890</m:t>
                      </m:r>
                      <m:r>
                        <a:rPr lang="cs-CZ" sz="2800" b="0" i="1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 </m:t>
                      </m:r>
                      <m:r>
                        <a:rPr lang="cs-CZ" sz="2800" b="0" i="1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𝑚𝑙</m:t>
                      </m:r>
                      <m:r>
                        <a:rPr lang="cs-CZ" sz="2800" b="0" i="1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556016"/>
                <a:ext cx="2016224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63802" y="4916486"/>
            <a:ext cx="9079571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84739" y="5110631"/>
                <a:ext cx="386732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5 600 000 </m:t>
                    </m:r>
                    <m:sSup>
                      <m:sSupPr>
                        <m:ctrlPr>
                          <a:rPr lang="cs-CZ" sz="2800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sz="2800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𝑚𝑚</m:t>
                        </m:r>
                      </m:e>
                      <m:sup>
                        <m:r>
                          <a:rPr lang="cs-CZ" sz="2800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=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739" y="5110631"/>
                <a:ext cx="3867327" cy="503646"/>
              </a:xfrm>
              <a:prstGeom prst="rect">
                <a:avLst/>
              </a:prstGeom>
              <a:blipFill rotWithShape="1">
                <a:blip r:embed="rId7"/>
                <a:stretch>
                  <a:fillRect l="-3312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655802" y="5110631"/>
                <a:ext cx="222162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5,6</m:t>
                    </m:r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sz="2800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sz="2800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=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5802" y="5110631"/>
                <a:ext cx="2221623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869314" y="2095953"/>
                <a:ext cx="201622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45 000</m:t>
                    </m:r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9314" y="2095953"/>
                <a:ext cx="2016224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961516" y="2069704"/>
                <a:ext cx="201622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45</m:t>
                    </m:r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0</m:t>
                    </m:r>
                    <m:r>
                      <a:rPr lang="cs-CZ" sz="280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000</m:t>
                    </m:r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r>
                      <a:rPr lang="cs-CZ" sz="2800" b="0" i="1" spc="300" dirty="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𝑑𝑙</m:t>
                    </m:r>
                  </m:oMath>
                </a14:m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1516" y="2069704"/>
                <a:ext cx="2016224" cy="503646"/>
              </a:xfrm>
              <a:prstGeom prst="rect">
                <a:avLst/>
              </a:prstGeom>
              <a:blipFill rotWithShape="1">
                <a:blip r:embed="rId10"/>
                <a:stretch>
                  <a:fillRect r="-30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952066" y="3556016"/>
                <a:ext cx="183449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890</m:t>
                      </m:r>
                      <m:r>
                        <a:rPr lang="cs-CZ" sz="2800" b="0" i="1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 </m:t>
                      </m:r>
                      <m:sSup>
                        <m:sSupPr>
                          <m:ctrlPr>
                            <a:rPr lang="cs-CZ" sz="2800" b="0" i="1" spc="30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anose="020B0604020202020204" pitchFamily="34" charset="0"/>
                            </a:rPr>
                          </m:ctrlPr>
                        </m:sSupPr>
                        <m:e>
                          <m:r>
                            <a:rPr lang="cs-CZ" sz="2800" b="0" i="1" spc="30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anose="020B0604020202020204" pitchFamily="34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pc="30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anose="020B0604020202020204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2066" y="3556016"/>
                <a:ext cx="1834495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5652120" y="5110631"/>
                <a:ext cx="1924309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5,6</m:t>
                    </m:r>
                    <m:r>
                      <a:rPr lang="cs-CZ" sz="2800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 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𝑙</m:t>
                    </m:r>
                    <m:r>
                      <a:rPr lang="cs-CZ" sz="2800" b="0" i="1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=</m:t>
                    </m:r>
                  </m:oMath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5110631"/>
                <a:ext cx="1924309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7088951" y="5109616"/>
                <a:ext cx="1924309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0,056</m:t>
                      </m:r>
                      <m:r>
                        <a:rPr lang="cs-CZ" sz="2800" b="0" i="0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h</m:t>
                      </m:r>
                      <m:r>
                        <a:rPr lang="cs-CZ" sz="2800" b="0" i="1" spc="30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𝑙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8951" y="5109616"/>
                <a:ext cx="1924309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AX2KZEMX\MC900440450[3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003463"/>
            <a:ext cx="2351856" cy="177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90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/>
      <p:bldP spid="10" grpId="0"/>
      <p:bldP spid="11" grpId="0"/>
      <p:bldP spid="13" grpId="0"/>
      <p:bldP spid="14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" y="620026"/>
            <a:ext cx="9028859" cy="50352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7124" y="658124"/>
            <a:ext cx="9057027" cy="4654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Převeďte na uvedené jednotky: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107" y="38271"/>
            <a:ext cx="9036601" cy="564755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7" y="46533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" y="1123548"/>
            <a:ext cx="4241486" cy="567898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41487" y="1123547"/>
            <a:ext cx="4787371" cy="567898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55556"/>
            <a:ext cx="879743" cy="123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323528" y="1245196"/>
            <a:ext cx="3826768" cy="554461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8,2 hl=__l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3 hl=__ml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1797 dl=__hl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62 800 cl=__l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15 170 cl=__l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831 293 ml=__cl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0,22 hl=__ml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380 cl=__hl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6 594 ml=__l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53 ml=__hl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Zástupný symbol pro obsah 3"/>
          <p:cNvSpPr txBox="1">
            <a:spLocks/>
          </p:cNvSpPr>
          <p:nvPr/>
        </p:nvSpPr>
        <p:spPr>
          <a:xfrm>
            <a:off x="4569396" y="1270844"/>
            <a:ext cx="3657600" cy="554461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8 111 l=__cl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79 664 cl=__l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8 503,2 hl=__l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679 000 cl=__l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6 615,03 l=__dl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35 hl=__ml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542,6 l=__ml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26 ml=__hl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408,86 l=__cl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5 202 l=__ml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1" y="620026"/>
            <a:ext cx="9028859" cy="50352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7124" y="658124"/>
            <a:ext cx="9057027" cy="4654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Převeďte na uvedené jednotky: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107" y="38271"/>
            <a:ext cx="9036601" cy="564755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0837" y="46533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" y="1123548"/>
            <a:ext cx="4241486" cy="567898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41487" y="1123547"/>
            <a:ext cx="4787371" cy="567898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55556"/>
            <a:ext cx="879743" cy="123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291944" y="1166416"/>
            <a:ext cx="3776000" cy="511256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17,3 hl=__l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90 cm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 ml=__dm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6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 cm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=__ml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5 000 cm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562 ml=__cm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6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687,61 cm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0,5 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8,1 cm</a:t>
            </a:r>
            <a:r>
              <a:rPr lang="cs-CZ" sz="26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buFont typeface="+mj-lt"/>
              <a:buAutoNum type="alphaLcParenR"/>
            </a:pPr>
            <a:endParaRPr lang="cs-CZ" sz="2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Zástupný symbol pro obsah 3"/>
          <p:cNvSpPr txBox="1">
            <a:spLocks/>
          </p:cNvSpPr>
          <p:nvPr/>
        </p:nvSpPr>
        <p:spPr>
          <a:xfrm>
            <a:off x="4270248" y="1196752"/>
            <a:ext cx="4190184" cy="518457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5,4 l=__cm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9,274 l=__m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207,39 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2,8 l=__m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8,3 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0,98 l=__cm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0,799 98 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426,9 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69,7 l=__m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0,2 l=__dm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0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107" y="38271"/>
            <a:ext cx="9024389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-9338" y="1123547"/>
            <a:ext cx="4241486" cy="567898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41487" y="1123547"/>
            <a:ext cx="4787371" cy="567898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-1" y="620026"/>
            <a:ext cx="9028859" cy="50352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67124" y="658124"/>
            <a:ext cx="9057027" cy="4654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Převeďte na uvedené jednotky: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475" y="126345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>
          <a:xfrm>
            <a:off x="282605" y="1298745"/>
            <a:ext cx="3657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820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300 000 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1,797 hl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628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157,1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83 129,3 cl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22 000 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0,038 hl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6,594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0,000 53 hl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7" name="Zástupný symbol pro obsah 3"/>
          <p:cNvSpPr txBox="1">
            <a:spLocks/>
          </p:cNvSpPr>
          <p:nvPr/>
        </p:nvSpPr>
        <p:spPr>
          <a:xfrm>
            <a:off x="4243045" y="1370753"/>
            <a:ext cx="3657600" cy="504745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811 100 cl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796,64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850 320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6 790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66 150,3 dl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3 500 000 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542 600 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0,000 26 hl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40 886 cl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smtClean="0">
                <a:solidFill>
                  <a:schemeClr val="bg1"/>
                </a:solidFill>
              </a:rPr>
              <a:t>5 202 000 ml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14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2107" y="38271"/>
            <a:ext cx="9024389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9338" y="1123547"/>
            <a:ext cx="4241486" cy="567898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41487" y="1123547"/>
            <a:ext cx="4787371" cy="567898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-1" y="620026"/>
            <a:ext cx="9028859" cy="50352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67124" y="658124"/>
            <a:ext cx="9057027" cy="4654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Převeďte na uvedené jednotky: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475" y="126345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268760"/>
            <a:ext cx="3657600" cy="525658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6 000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1 730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0,09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0,052 dm</a:t>
            </a:r>
            <a:r>
              <a:rPr lang="cs-CZ" sz="2800" baseline="30000" smtClean="0">
                <a:solidFill>
                  <a:schemeClr val="bg1"/>
                </a:solidFill>
              </a:rPr>
              <a:t>3</a:t>
            </a:r>
            <a:endParaRPr lang="cs-CZ" sz="28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25 ml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5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562 cm</a:t>
            </a:r>
            <a:r>
              <a:rPr lang="cs-CZ" sz="2800" baseline="30000" smtClean="0">
                <a:solidFill>
                  <a:schemeClr val="bg1"/>
                </a:solidFill>
              </a:rPr>
              <a:t>3</a:t>
            </a:r>
            <a:endParaRPr lang="cs-CZ" sz="280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0,687 61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500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smtClean="0">
                <a:solidFill>
                  <a:schemeClr val="bg1"/>
                </a:solidFill>
              </a:rPr>
              <a:t>0,008 1 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Zástupný symbol pro obsah 3"/>
          <p:cNvSpPr txBox="1">
            <a:spLocks/>
          </p:cNvSpPr>
          <p:nvPr/>
        </p:nvSpPr>
        <p:spPr>
          <a:xfrm>
            <a:off x="4624085" y="1299096"/>
            <a:ext cx="3657600" cy="511256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5 400 cm</a:t>
            </a:r>
            <a:r>
              <a:rPr lang="cs-CZ" sz="2800" baseline="30000" dirty="0" smtClean="0">
                <a:solidFill>
                  <a:schemeClr val="bg1"/>
                </a:solidFill>
              </a:rPr>
              <a:t>3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0,009 274 m</a:t>
            </a:r>
            <a:r>
              <a:rPr lang="cs-CZ" sz="2800" baseline="30000" dirty="0" smtClean="0">
                <a:solidFill>
                  <a:schemeClr val="bg1"/>
                </a:solidFill>
              </a:rPr>
              <a:t>3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207 390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0,002 8 m</a:t>
            </a:r>
            <a:r>
              <a:rPr lang="cs-CZ" sz="2800" baseline="30000" dirty="0" smtClean="0">
                <a:solidFill>
                  <a:schemeClr val="bg1"/>
                </a:solidFill>
              </a:rPr>
              <a:t>3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8 300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980 cm</a:t>
            </a:r>
            <a:r>
              <a:rPr lang="cs-CZ" sz="2800" baseline="30000" dirty="0" smtClean="0">
                <a:solidFill>
                  <a:schemeClr val="bg1"/>
                </a:solidFill>
              </a:rPr>
              <a:t>3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799,98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426 900 l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0,069 7 m</a:t>
            </a:r>
            <a:r>
              <a:rPr lang="cs-CZ" sz="2800" baseline="30000" dirty="0" smtClean="0">
                <a:solidFill>
                  <a:schemeClr val="bg1"/>
                </a:solidFill>
              </a:rPr>
              <a:t>3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</a:rPr>
              <a:t>0,2 dm</a:t>
            </a:r>
            <a:r>
              <a:rPr lang="cs-CZ" sz="2800" baseline="30000" dirty="0" smtClean="0">
                <a:solidFill>
                  <a:schemeClr val="bg1"/>
                </a:solidFill>
              </a:rPr>
              <a:t>3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194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9" y="620689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6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6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6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3" y="2528900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3" y="169352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6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2" y="186681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2" y="476674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3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KOPECKÝ, Milan; LIŠKOVÁ, Hana a kol. Matematika 6.Liberec: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81" y="620688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4222</TotalTime>
  <Words>913</Words>
  <Application>Microsoft Office PowerPoint</Application>
  <PresentationFormat>Předvádění na obrazovce (4:3)</PresentationFormat>
  <Paragraphs>187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581</cp:revision>
  <dcterms:created xsi:type="dcterms:W3CDTF">2012-10-07T18:47:53Z</dcterms:created>
  <dcterms:modified xsi:type="dcterms:W3CDTF">2013-09-04T16:57:39Z</dcterms:modified>
</cp:coreProperties>
</file>