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2"/>
  </p:notesMasterIdLst>
  <p:sldIdLst>
    <p:sldId id="256" r:id="rId2"/>
    <p:sldId id="257" r:id="rId3"/>
    <p:sldId id="438" r:id="rId4"/>
    <p:sldId id="439" r:id="rId5"/>
    <p:sldId id="440" r:id="rId6"/>
    <p:sldId id="321" r:id="rId7"/>
    <p:sldId id="441" r:id="rId8"/>
    <p:sldId id="422" r:id="rId9"/>
    <p:sldId id="33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761" autoAdjust="0"/>
  </p:normalViewPr>
  <p:slideViewPr>
    <p:cSldViewPr>
      <p:cViewPr>
        <p:scale>
          <a:sx n="60" d="100"/>
          <a:sy n="60" d="100"/>
        </p:scale>
        <p:origin x="-1382" y="-106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00A77-475C-468E-9AAC-B362DA550828}" type="datetimeFigureOut">
              <a:rPr lang="cs-CZ" smtClean="0"/>
              <a:t>12.9.2013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237A-DAE5-4C3A-8FBA-434994C47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46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3" y="3307357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3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4" y="3308581"/>
            <a:ext cx="7117179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4" y="4777381"/>
            <a:ext cx="7117179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6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4" y="1809751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3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7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4" y="2389190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9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1" y="2389190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1" y="446087"/>
            <a:ext cx="2660651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6" y="446089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1" y="1631951"/>
            <a:ext cx="2660651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4" y="1387059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4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8" y="1436863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3" y="1411793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6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7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3" y="2083428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4" y="993077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8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3" y="1060595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4"/>
            <a:ext cx="1472963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4" y="675725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5" y="675726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7" y="5951812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61" y="5951812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2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3.wmf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5.jpeg"/><Relationship Id="rId2" Type="http://schemas.openxmlformats.org/officeDocument/2006/relationships/image" Target="../media/image28.png"/><Relationship Id="rId16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5" Type="http://schemas.openxmlformats.org/officeDocument/2006/relationships/image" Target="../media/image4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Relationship Id="rId14" Type="http://schemas.openxmlformats.org/officeDocument/2006/relationships/image" Target="../media/image4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png"/><Relationship Id="rId4" Type="http://schemas.openxmlformats.org/officeDocument/2006/relationships/image" Target="../media/image3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5" Type="http://schemas.openxmlformats.org/officeDocument/2006/relationships/image" Target="../media/image49.wmf"/><Relationship Id="rId4" Type="http://schemas.openxmlformats.org/officeDocument/2006/relationships/image" Target="../media/image4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7243" y="2239898"/>
            <a:ext cx="876724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7243" y="248538"/>
            <a:ext cx="876724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958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6333" y="4604191"/>
            <a:ext cx="83792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ČÍSLO PROJEKTU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CZ.1.07/1.4.00/21.2364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6333" y="3038485"/>
            <a:ext cx="83574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NÁZEV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VY_32_INOVACE_05_19_M6_Hanak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2527" y="2552432"/>
            <a:ext cx="52574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AUTOR</a:t>
            </a:r>
            <a:r>
              <a:rPr lang="cs-CZ" sz="2800" dirty="0">
                <a:solidFill>
                  <a:schemeClr val="bg1"/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0367" y="3561705"/>
            <a:ext cx="43994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TÉMA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Kvádr a krychle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5875" y="363193"/>
            <a:ext cx="8953679" cy="20082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Název projektu: </a:t>
            </a:r>
            <a:r>
              <a:rPr lang="cs-CZ" sz="1600" dirty="0" smtClean="0">
                <a:solidFill>
                  <a:schemeClr val="bg1"/>
                </a:solidFill>
              </a:rPr>
              <a:t>Škola hrou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6331" y="4072225"/>
            <a:ext cx="906422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OBSAH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Objem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355" y="801785"/>
            <a:ext cx="1217599" cy="10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3761" y="356444"/>
            <a:ext cx="8609307" cy="6264696"/>
          </a:xfrm>
          <a:prstGeom prst="roundRect">
            <a:avLst>
              <a:gd name="adj" fmla="val 855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30228" y="89363"/>
            <a:ext cx="288032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75967" y="908722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této hodině je ukázán výpočet objemu krychle a kvádru. Na začátku jsou řešené příklady a v další části jsou příklady na samostatné procvičení. </a:t>
            </a:r>
          </a:p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Inovativnost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aby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36007" y="41917"/>
            <a:ext cx="8964486" cy="3358213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grpSp>
        <p:nvGrpSpPr>
          <p:cNvPr id="65" name="Skupina 64"/>
          <p:cNvGrpSpPr/>
          <p:nvPr/>
        </p:nvGrpSpPr>
        <p:grpSpPr>
          <a:xfrm>
            <a:off x="5191372" y="398471"/>
            <a:ext cx="2631135" cy="2631135"/>
            <a:chOff x="5191372" y="398471"/>
            <a:chExt cx="2631135" cy="2631135"/>
          </a:xfrm>
        </p:grpSpPr>
        <p:sp>
          <p:nvSpPr>
            <p:cNvPr id="32" name="Krychle 31"/>
            <p:cNvSpPr/>
            <p:nvPr/>
          </p:nvSpPr>
          <p:spPr>
            <a:xfrm>
              <a:off x="5191372" y="398471"/>
              <a:ext cx="2631135" cy="2631135"/>
            </a:xfrm>
            <a:prstGeom prst="cube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4" name="Přímá spojnice 43"/>
            <p:cNvCxnSpPr/>
            <p:nvPr/>
          </p:nvCxnSpPr>
          <p:spPr>
            <a:xfrm>
              <a:off x="5891699" y="418464"/>
              <a:ext cx="26309" cy="1950409"/>
            </a:xfrm>
            <a:prstGeom prst="line">
              <a:avLst/>
            </a:prstGeom>
            <a:ln w="19050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/>
            <p:nvPr/>
          </p:nvCxnSpPr>
          <p:spPr>
            <a:xfrm>
              <a:off x="5937381" y="2348880"/>
              <a:ext cx="1885126" cy="0"/>
            </a:xfrm>
            <a:prstGeom prst="line">
              <a:avLst/>
            </a:prstGeom>
            <a:ln w="19050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 flipV="1">
              <a:off x="5191372" y="2348881"/>
              <a:ext cx="734593" cy="680725"/>
            </a:xfrm>
            <a:prstGeom prst="line">
              <a:avLst/>
            </a:prstGeom>
            <a:ln w="19050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Zaoblený obdélník 1"/>
          <p:cNvSpPr/>
          <p:nvPr/>
        </p:nvSpPr>
        <p:spPr>
          <a:xfrm>
            <a:off x="1" y="3356992"/>
            <a:ext cx="9036498" cy="350100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grpSp>
        <p:nvGrpSpPr>
          <p:cNvPr id="64" name="Skupina 63"/>
          <p:cNvGrpSpPr/>
          <p:nvPr/>
        </p:nvGrpSpPr>
        <p:grpSpPr>
          <a:xfrm>
            <a:off x="4522938" y="4506196"/>
            <a:ext cx="4138382" cy="1932426"/>
            <a:chOff x="4522938" y="4506196"/>
            <a:chExt cx="4138382" cy="1932426"/>
          </a:xfrm>
        </p:grpSpPr>
        <p:sp>
          <p:nvSpPr>
            <p:cNvPr id="33" name="Krychle 32"/>
            <p:cNvSpPr/>
            <p:nvPr/>
          </p:nvSpPr>
          <p:spPr>
            <a:xfrm>
              <a:off x="4522938" y="4506196"/>
              <a:ext cx="4138382" cy="1922678"/>
            </a:xfrm>
            <a:prstGeom prst="cube">
              <a:avLst>
                <a:gd name="adj" fmla="val 34928"/>
              </a:avLst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7" name="Přímá spojnice 46"/>
            <p:cNvCxnSpPr/>
            <p:nvPr/>
          </p:nvCxnSpPr>
          <p:spPr>
            <a:xfrm>
              <a:off x="5214298" y="4559172"/>
              <a:ext cx="43242" cy="1198725"/>
            </a:xfrm>
            <a:prstGeom prst="line">
              <a:avLst/>
            </a:prstGeom>
            <a:ln w="19050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 flipV="1">
              <a:off x="5257540" y="5744109"/>
              <a:ext cx="3383145" cy="13788"/>
            </a:xfrm>
            <a:prstGeom prst="line">
              <a:avLst/>
            </a:prstGeom>
            <a:ln w="19050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 flipV="1">
              <a:off x="4522947" y="5757897"/>
              <a:ext cx="734593" cy="680725"/>
            </a:xfrm>
            <a:prstGeom prst="line">
              <a:avLst/>
            </a:prstGeom>
            <a:ln w="19050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aoblený obdélník 4"/>
          <p:cNvSpPr/>
          <p:nvPr/>
        </p:nvSpPr>
        <p:spPr>
          <a:xfrm>
            <a:off x="107504" y="89662"/>
            <a:ext cx="4782739" cy="937359"/>
          </a:xfrm>
          <a:prstGeom prst="roundRect">
            <a:avLst>
              <a:gd name="adj" fmla="val 3065"/>
            </a:avLst>
          </a:prstGeom>
          <a:gradFill>
            <a:gsLst>
              <a:gs pos="0">
                <a:schemeClr val="accent2">
                  <a:tint val="98000"/>
                  <a:satMod val="120000"/>
                  <a:lumMod val="110000"/>
                </a:schemeClr>
              </a:gs>
              <a:gs pos="100000">
                <a:schemeClr val="accent2">
                  <a:shade val="90000"/>
                  <a:lumMod val="9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10457" y="259315"/>
                <a:ext cx="4539207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Objem krychle o hraně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𝑎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: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457" y="259315"/>
                <a:ext cx="4539207" cy="532966"/>
              </a:xfrm>
              <a:prstGeom prst="rect">
                <a:avLst/>
              </a:prstGeom>
              <a:blipFill rotWithShape="1">
                <a:blip r:embed="rId2"/>
                <a:stretch>
                  <a:fillRect l="-2819" t="-11494" b="-298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2" descr="C:\Users\spravce\AppData\Local\Microsoft\Windows\Temporary Internet Files\Content.IE5\BL96J1IA\MC900440428CAFEV2UG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082" y="3029606"/>
            <a:ext cx="1414673" cy="1489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0" name="Obdélník 29"/>
              <p:cNvSpPr/>
              <p:nvPr/>
            </p:nvSpPr>
            <p:spPr>
              <a:xfrm>
                <a:off x="611560" y="1648793"/>
                <a:ext cx="2867373" cy="720080"/>
              </a:xfrm>
              <a:prstGeom prst="rect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0" name="Obdélník 2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1648793"/>
                <a:ext cx="2867373" cy="72008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38100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Obdélník 30"/>
              <p:cNvSpPr/>
              <p:nvPr/>
            </p:nvSpPr>
            <p:spPr>
              <a:xfrm>
                <a:off x="14106328" y="6629452"/>
                <a:ext cx="2867373" cy="720080"/>
              </a:xfrm>
              <a:prstGeom prst="rect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1 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=1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𝑚𝑙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1" name="Obdélník 3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06328" y="6629452"/>
                <a:ext cx="2867373" cy="72008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 w="38100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5950536" y="2515889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0536" y="2515889"/>
                <a:ext cx="480145" cy="53296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7284393" y="2163736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84393" y="2163736"/>
                <a:ext cx="480145" cy="53296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6804248" y="1393668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1393668"/>
                <a:ext cx="480145" cy="53296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Obdélník 37"/>
              <p:cNvSpPr/>
              <p:nvPr/>
            </p:nvSpPr>
            <p:spPr>
              <a:xfrm>
                <a:off x="467544" y="5126297"/>
                <a:ext cx="2867373" cy="720080"/>
              </a:xfrm>
              <a:prstGeom prst="rect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8" name="Obdélník 3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5126297"/>
                <a:ext cx="2867373" cy="72008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 w="38100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Zaoblený obdélník 38"/>
          <p:cNvSpPr/>
          <p:nvPr/>
        </p:nvSpPr>
        <p:spPr>
          <a:xfrm>
            <a:off x="36006" y="3418813"/>
            <a:ext cx="5040050" cy="937359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30921" y="3621009"/>
                <a:ext cx="494513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Objem kvádru o hraně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𝑎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𝑏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: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921" y="3621009"/>
                <a:ext cx="4945135" cy="523220"/>
              </a:xfrm>
              <a:prstGeom prst="rect">
                <a:avLst/>
              </a:prstGeom>
              <a:blipFill rotWithShape="1">
                <a:blip r:embed="rId10"/>
                <a:stretch>
                  <a:fillRect l="-2463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5925965" y="5901712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5965" y="5901712"/>
                <a:ext cx="480145" cy="53296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8004610" y="5657146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𝑏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04610" y="5657146"/>
                <a:ext cx="480145" cy="53296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7582434" y="5124180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82434" y="5124180"/>
                <a:ext cx="480145" cy="53296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85774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1" grpId="0" animBg="1"/>
      <p:bldP spid="34" grpId="0"/>
      <p:bldP spid="35" grpId="0"/>
      <p:bldP spid="36" grpId="0"/>
      <p:bldP spid="38" grpId="0" animBg="1"/>
      <p:bldP spid="40" grpId="0"/>
      <p:bldP spid="41" grpId="0"/>
      <p:bldP spid="4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-1"/>
            <a:ext cx="9144000" cy="116713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02576" y="76269"/>
                <a:ext cx="8941423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Př.1) Kolik hektolitrů vody je v rezervoáru tvaru kvádru, který má délku hran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7,2 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 45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𝑑𝑚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 384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?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76" y="76269"/>
                <a:ext cx="8941423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363" t="-6410" r="-1431" b="-1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aoblený obdélník 3"/>
          <p:cNvSpPr/>
          <p:nvPr/>
        </p:nvSpPr>
        <p:spPr>
          <a:xfrm>
            <a:off x="0" y="1167136"/>
            <a:ext cx="9143999" cy="569086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6246" y="1167136"/>
            <a:ext cx="4545754" cy="4494112"/>
          </a:xfrm>
          <a:prstGeom prst="roundRect">
            <a:avLst>
              <a:gd name="adj" fmla="val 210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108079" y="1738537"/>
                <a:ext cx="2388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𝑎</m:t>
                      </m:r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=7,2 </m:t>
                      </m:r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079" y="1738537"/>
                <a:ext cx="2388343" cy="50364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122987" y="2242183"/>
                <a:ext cx="2388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𝑏</m:t>
                      </m:r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45 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𝑑𝑚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987" y="2242183"/>
                <a:ext cx="2388343" cy="5036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122987" y="2745829"/>
                <a:ext cx="2388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𝑐</m:t>
                      </m:r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384 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𝑐𝑚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987" y="2745829"/>
                <a:ext cx="2388343" cy="5036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1976835" y="1749926"/>
                <a:ext cx="2204247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=72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 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𝑑𝑚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6835" y="1749926"/>
                <a:ext cx="2204247" cy="5036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2377051" y="2792204"/>
                <a:ext cx="2388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38,4 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𝑑𝑚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7051" y="2792204"/>
                <a:ext cx="2388343" cy="5036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20"/>
          <p:cNvCxnSpPr/>
          <p:nvPr/>
        </p:nvCxnSpPr>
        <p:spPr>
          <a:xfrm>
            <a:off x="202576" y="3552249"/>
            <a:ext cx="4170856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221800" y="3702429"/>
                <a:ext cx="2388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800" y="3702429"/>
                <a:ext cx="2388343" cy="5036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202576" y="4292772"/>
                <a:ext cx="4296425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=72·45·38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,4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76" y="4292772"/>
                <a:ext cx="4296425" cy="5036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202575" y="4941168"/>
                <a:ext cx="4296425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=124 416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75" y="4941168"/>
                <a:ext cx="4296425" cy="50364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Zaoblený obdélník 29"/>
          <p:cNvSpPr/>
          <p:nvPr/>
        </p:nvSpPr>
        <p:spPr>
          <a:xfrm>
            <a:off x="4572001" y="3738064"/>
            <a:ext cx="4571998" cy="1923184"/>
          </a:xfrm>
          <a:prstGeom prst="roundRect">
            <a:avLst>
              <a:gd name="adj" fmla="val 210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13232" y="5629589"/>
            <a:ext cx="9143998" cy="895755"/>
          </a:xfrm>
          <a:prstGeom prst="roundRect">
            <a:avLst>
              <a:gd name="adj" fmla="val 210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4592648" y="1167136"/>
            <a:ext cx="4571998" cy="2570928"/>
          </a:xfrm>
          <a:prstGeom prst="roundRect">
            <a:avLst>
              <a:gd name="adj" fmla="val 2100"/>
            </a:avLst>
          </a:prstGeom>
          <a:solidFill>
            <a:schemeClr val="tx1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5031740" y="1510036"/>
            <a:ext cx="3652519" cy="1888023"/>
            <a:chOff x="4522938" y="4506196"/>
            <a:chExt cx="4138382" cy="1932426"/>
          </a:xfr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</p:grpSpPr>
        <p:sp>
          <p:nvSpPr>
            <p:cNvPr id="26" name="Krychle 25"/>
            <p:cNvSpPr/>
            <p:nvPr/>
          </p:nvSpPr>
          <p:spPr>
            <a:xfrm>
              <a:off x="4522938" y="4506196"/>
              <a:ext cx="4138382" cy="1922678"/>
            </a:xfrm>
            <a:prstGeom prst="cube">
              <a:avLst>
                <a:gd name="adj" fmla="val 34928"/>
              </a:avLst>
            </a:prstGeom>
            <a:grp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7" name="Přímá spojnice 26"/>
            <p:cNvCxnSpPr/>
            <p:nvPr/>
          </p:nvCxnSpPr>
          <p:spPr>
            <a:xfrm>
              <a:off x="5214298" y="4559172"/>
              <a:ext cx="43242" cy="1198725"/>
            </a:xfrm>
            <a:prstGeom prst="line">
              <a:avLst/>
            </a:prstGeom>
            <a:grpFill/>
            <a:ln w="19050">
              <a:solidFill>
                <a:srgbClr val="00206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 flipV="1">
              <a:off x="5257540" y="5744109"/>
              <a:ext cx="3383145" cy="13788"/>
            </a:xfrm>
            <a:prstGeom prst="line">
              <a:avLst/>
            </a:prstGeom>
            <a:grpFill/>
            <a:ln w="19050">
              <a:solidFill>
                <a:srgbClr val="00206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 flipV="1">
              <a:off x="4522947" y="5757897"/>
              <a:ext cx="734593" cy="680725"/>
            </a:xfrm>
            <a:prstGeom prst="line">
              <a:avLst/>
            </a:prstGeom>
            <a:grpFill/>
            <a:ln w="19050">
              <a:solidFill>
                <a:srgbClr val="00206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Vývojový diagram: postup 4"/>
          <p:cNvSpPr/>
          <p:nvPr/>
        </p:nvSpPr>
        <p:spPr>
          <a:xfrm>
            <a:off x="1" y="1167136"/>
            <a:ext cx="1800197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FFFF00"/>
                </a:solidFill>
              </a:rPr>
              <a:t>Řešení:</a:t>
            </a:r>
            <a:endParaRPr lang="cs-CZ" sz="28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4740986" y="4278093"/>
                <a:ext cx="270127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=124 416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0986" y="4278093"/>
                <a:ext cx="2701270" cy="50364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4765395" y="4941168"/>
                <a:ext cx="2830942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=1 244,16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h𝑙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5395" y="4941168"/>
                <a:ext cx="2830942" cy="50364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7308304" y="4941168"/>
                <a:ext cx="2314665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1 244 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h𝑙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8304" y="4941168"/>
                <a:ext cx="2314665" cy="50364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XRP5YH2\MC900432481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7" y="3310529"/>
            <a:ext cx="1427569" cy="1485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extovéPole 36"/>
          <p:cNvSpPr txBox="1"/>
          <p:nvPr/>
        </p:nvSpPr>
        <p:spPr>
          <a:xfrm>
            <a:off x="138267" y="5805264"/>
            <a:ext cx="89414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rezervoáru je asi 1 244 hl vody.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2579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6" grpId="0"/>
      <p:bldP spid="17" grpId="0"/>
      <p:bldP spid="18" grpId="0"/>
      <p:bldP spid="19" grpId="0"/>
      <p:bldP spid="22" grpId="0"/>
      <p:bldP spid="23" grpId="0"/>
      <p:bldP spid="24" grpId="0"/>
      <p:bldP spid="5" grpId="0" animBg="1"/>
      <p:bldP spid="33" grpId="0"/>
      <p:bldP spid="34" grpId="0"/>
      <p:bldP spid="35" grpId="0"/>
      <p:bldP spid="3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-1"/>
            <a:ext cx="9144000" cy="116713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28887" y="34859"/>
                <a:ext cx="8941423" cy="10974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Př.2) Kolik váží žulová krychle s hranou délky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2,3 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𝑑𝑚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, je-li hustota krychle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𝜌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=2,6</m:t>
                    </m:r>
                    <m:f>
                      <m:f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𝑔</m:t>
                        </m:r>
                      </m:num>
                      <m:den>
                        <m:sSup>
                          <m:sSupPr>
                            <m:ctrlPr>
                              <a:rPr lang="cs-CZ" sz="2800" b="0" i="1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𝑐𝑚</m:t>
                            </m:r>
                          </m:e>
                          <m:sup>
                            <m:r>
                              <a:rPr lang="cs-CZ" sz="2800" b="0" i="1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3</m:t>
                            </m:r>
                          </m:sup>
                        </m:sSup>
                      </m:den>
                    </m:f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?</m:t>
                    </m:r>
                  </m:oMath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887" y="34859"/>
                <a:ext cx="8941423" cy="1097416"/>
              </a:xfrm>
              <a:prstGeom prst="rect">
                <a:avLst/>
              </a:prstGeom>
              <a:blipFill rotWithShape="1">
                <a:blip r:embed="rId2"/>
                <a:stretch>
                  <a:fillRect l="-1363" t="-5556" r="-1431" b="-5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aoblený obdélník 3"/>
          <p:cNvSpPr/>
          <p:nvPr/>
        </p:nvSpPr>
        <p:spPr>
          <a:xfrm>
            <a:off x="0" y="1167136"/>
            <a:ext cx="9143999" cy="569086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6246" y="1167136"/>
            <a:ext cx="3897682" cy="4494112"/>
          </a:xfrm>
          <a:prstGeom prst="roundRect">
            <a:avLst>
              <a:gd name="adj" fmla="val 210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108079" y="1738537"/>
                <a:ext cx="2388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𝑎</m:t>
                      </m:r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=2,3 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𝑑𝑚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079" y="1738537"/>
                <a:ext cx="2388343" cy="50364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161273" y="2458535"/>
                <a:ext cx="2388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𝜌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=2,6</m:t>
                      </m:r>
                      <m:f>
                        <m:fPr>
                          <m:ctrlP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𝑔</m:t>
                          </m:r>
                        </m:num>
                        <m:den>
                          <m:sSup>
                            <m:sSupPr>
                              <m:ctrlPr>
                                <a:rPr lang="cs-CZ" sz="2800" i="1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sz="2800" i="1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𝑐𝑚</m:t>
                              </m:r>
                            </m:e>
                            <m:sup>
                              <m:r>
                                <a:rPr lang="cs-CZ" sz="2800" i="1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273" y="2458535"/>
                <a:ext cx="2388343" cy="503646"/>
              </a:xfrm>
              <a:prstGeom prst="rect">
                <a:avLst/>
              </a:prstGeom>
              <a:blipFill rotWithShape="1">
                <a:blip r:embed="rId4"/>
                <a:stretch>
                  <a:fillRect b="-542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2266625" y="1738537"/>
                <a:ext cx="2204247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23 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𝑐𝑚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6625" y="1738537"/>
                <a:ext cx="2204247" cy="5036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138267" y="3414192"/>
            <a:ext cx="3785661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202575" y="3538586"/>
                <a:ext cx="2388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75" y="3538586"/>
                <a:ext cx="2388343" cy="5036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179631" y="4278093"/>
                <a:ext cx="4296425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=23·23·23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631" y="4278093"/>
                <a:ext cx="4296425" cy="5036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202575" y="4941168"/>
                <a:ext cx="4296425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=12 167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75" y="4941168"/>
                <a:ext cx="4296425" cy="5036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aoblený obdélník 14"/>
          <p:cNvSpPr/>
          <p:nvPr/>
        </p:nvSpPr>
        <p:spPr>
          <a:xfrm>
            <a:off x="3923928" y="3414192"/>
            <a:ext cx="5220071" cy="2247056"/>
          </a:xfrm>
          <a:prstGeom prst="roundRect">
            <a:avLst>
              <a:gd name="adj" fmla="val 210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3232" y="5629589"/>
            <a:ext cx="9143998" cy="895755"/>
          </a:xfrm>
          <a:prstGeom prst="roundRect">
            <a:avLst>
              <a:gd name="adj" fmla="val 210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923928" y="1167136"/>
            <a:ext cx="5240718" cy="2247056"/>
          </a:xfrm>
          <a:prstGeom prst="roundRect">
            <a:avLst>
              <a:gd name="adj" fmla="val 2100"/>
            </a:avLst>
          </a:prstGeom>
          <a:solidFill>
            <a:schemeClr val="tx1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Vývojový diagram: postup 22"/>
          <p:cNvSpPr/>
          <p:nvPr/>
        </p:nvSpPr>
        <p:spPr>
          <a:xfrm>
            <a:off x="1" y="1167136"/>
            <a:ext cx="1800197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FFFF00"/>
                </a:solidFill>
              </a:rPr>
              <a:t>Řešení:</a:t>
            </a:r>
            <a:endParaRPr lang="cs-CZ" sz="28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3936627" y="3542218"/>
                <a:ext cx="270127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𝜌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6627" y="3542218"/>
                <a:ext cx="2701270" cy="5036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3957587" y="4251466"/>
                <a:ext cx="343141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12 167·2,6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𝑔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7587" y="4251466"/>
                <a:ext cx="3431414" cy="50364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138267" y="5805264"/>
                <a:ext cx="894142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Žulová krychle váží asi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31,6 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𝑘𝑔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267" y="5805264"/>
                <a:ext cx="8941423" cy="523220"/>
              </a:xfrm>
              <a:prstGeom prst="rect">
                <a:avLst/>
              </a:prstGeom>
              <a:blipFill rotWithShape="1">
                <a:blip r:embed="rId11"/>
                <a:stretch>
                  <a:fillRect l="-1432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9" name="Skupina 28"/>
          <p:cNvGrpSpPr/>
          <p:nvPr/>
        </p:nvGrpSpPr>
        <p:grpSpPr>
          <a:xfrm>
            <a:off x="5215446" y="1352426"/>
            <a:ext cx="1929674" cy="1929674"/>
            <a:chOff x="5191372" y="398471"/>
            <a:chExt cx="2631135" cy="2631135"/>
          </a:xfrm>
          <a:blipFill>
            <a:blip r:embed="rId12"/>
            <a:tile tx="0" ty="0" sx="100000" sy="100000" flip="none" algn="tl"/>
          </a:blipFill>
        </p:grpSpPr>
        <p:sp>
          <p:nvSpPr>
            <p:cNvPr id="30" name="Krychle 29"/>
            <p:cNvSpPr/>
            <p:nvPr/>
          </p:nvSpPr>
          <p:spPr>
            <a:xfrm>
              <a:off x="5191372" y="398471"/>
              <a:ext cx="2631135" cy="2631135"/>
            </a:xfrm>
            <a:prstGeom prst="cub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1" name="Přímá spojnice 30"/>
            <p:cNvCxnSpPr/>
            <p:nvPr/>
          </p:nvCxnSpPr>
          <p:spPr>
            <a:xfrm>
              <a:off x="5891699" y="418464"/>
              <a:ext cx="26309" cy="1950409"/>
            </a:xfrm>
            <a:prstGeom prst="line">
              <a:avLst/>
            </a:prstGeom>
            <a:grpFill/>
            <a:ln w="19050">
              <a:solidFill>
                <a:schemeClr val="bg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5937381" y="2348880"/>
              <a:ext cx="1885126" cy="0"/>
            </a:xfrm>
            <a:prstGeom prst="line">
              <a:avLst/>
            </a:prstGeom>
            <a:grpFill/>
            <a:ln w="19050">
              <a:solidFill>
                <a:schemeClr val="bg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 flipV="1">
              <a:off x="5191372" y="2348881"/>
              <a:ext cx="734593" cy="680725"/>
            </a:xfrm>
            <a:prstGeom prst="line">
              <a:avLst/>
            </a:prstGeom>
            <a:grpFill/>
            <a:ln w="19050">
              <a:solidFill>
                <a:schemeClr val="bg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3957586" y="4906737"/>
                <a:ext cx="2943957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31,634 2 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𝑘𝑔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7586" y="4906737"/>
                <a:ext cx="2943957" cy="50364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6901544" y="4286116"/>
                <a:ext cx="270127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31 634,2 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𝑔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1544" y="4286116"/>
                <a:ext cx="2701270" cy="50364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6658857" y="4929336"/>
                <a:ext cx="2943957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31,6 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𝑘𝑔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58857" y="4929336"/>
                <a:ext cx="2943957" cy="50364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BXRP5YH2\MC900440446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9001" y="1628800"/>
            <a:ext cx="1506132" cy="1602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5559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2" grpId="0"/>
      <p:bldP spid="13" grpId="0"/>
      <p:bldP spid="14" grpId="0"/>
      <p:bldP spid="23" grpId="0" animBg="1"/>
      <p:bldP spid="24" grpId="0"/>
      <p:bldP spid="25" grpId="0"/>
      <p:bldP spid="28" grpId="0"/>
      <p:bldP spid="34" grpId="0"/>
      <p:bldP spid="35" grpId="0"/>
      <p:bldP spid="3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0728" y="766539"/>
            <a:ext cx="9144000" cy="597482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10504" y="1004092"/>
            <a:ext cx="8522126" cy="1728854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310504" y="1095149"/>
                <a:ext cx="8460431" cy="15467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1) V bazénu tvaru kvádru o rozměrech dna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12,5 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a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b="0" i="0" dirty="0" smtClean="0">
                    <a:solidFill>
                      <a:schemeClr val="bg1"/>
                    </a:solidFill>
                    <a:latin typeface="Cambria Math"/>
                    <a:cs typeface="Arial" pitchFamily="34" charset="0"/>
                  </a:rPr>
                  <a:t/>
                </a:r>
                <a:br>
                  <a:rPr lang="cs-CZ" sz="2800" b="0" i="0" dirty="0" smtClean="0">
                    <a:solidFill>
                      <a:schemeClr val="bg1"/>
                    </a:solidFill>
                    <a:latin typeface="Cambria Math"/>
                    <a:cs typeface="Arial" pitchFamily="34" charset="0"/>
                  </a:rPr>
                </a:br>
                <a:r>
                  <a:rPr lang="cs-CZ" sz="2800" b="0" i="0" dirty="0" smtClean="0">
                    <a:solidFill>
                      <a:schemeClr val="bg1"/>
                    </a:solidFill>
                    <a:latin typeface="Cambria Math"/>
                    <a:cs typeface="Arial" pitchFamily="34" charset="0"/>
                  </a:rPr>
                  <a:t>    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650 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je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960 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h𝑙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vody. Do jaké výšky v metrech  </a:t>
                </a:r>
                <a:b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 dosahuje hladina vody? 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504" y="1095149"/>
                <a:ext cx="8460431" cy="1546740"/>
              </a:xfrm>
              <a:prstGeom prst="rect">
                <a:avLst/>
              </a:prstGeom>
              <a:blipFill rotWithShape="1">
                <a:blip r:embed="rId2"/>
                <a:stretch>
                  <a:fillRect l="-1513" t="-3953" r="-4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12107" y="38271"/>
            <a:ext cx="9036601" cy="726433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38849" y="118891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Příklady na samostatné procvičení: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10505" y="2825950"/>
            <a:ext cx="8522126" cy="169075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3074" name="Picture 2" descr="C:\Users\spravce\AppData\Local\Microsoft\Windows\Temporary Internet Files\Content.IE5\KFRZHZFF\MC900434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6744" y="1629871"/>
            <a:ext cx="879743" cy="1232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310140" y="2980583"/>
                <a:ext cx="8792344" cy="15467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2) Na jednoho žáka má ve třídě připadnout alespoň</a:t>
                </a:r>
                <a:b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</a:b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  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6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sSup>
                      <m:sSupPr>
                        <m:ctrlP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vzduchu. Může se ve třídě dlouhé 8,4 m,   </a:t>
                </a:r>
                <a:b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široké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6,7 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a vysoké 3,5 m učit 32 žáků?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140" y="2980583"/>
                <a:ext cx="8792344" cy="1546740"/>
              </a:xfrm>
              <a:prstGeom prst="rect">
                <a:avLst/>
              </a:prstGeom>
              <a:blipFill rotWithShape="1">
                <a:blip r:embed="rId4"/>
                <a:stretch>
                  <a:fillRect l="-1456" t="-39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aoblený obdélník 16"/>
          <p:cNvSpPr/>
          <p:nvPr/>
        </p:nvSpPr>
        <p:spPr>
          <a:xfrm>
            <a:off x="310504" y="4684318"/>
            <a:ext cx="8522126" cy="169075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283407" y="4756326"/>
                <a:ext cx="8576320" cy="15467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3) Kolik korun zaplatíme za 65 kusů desek dlouhých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   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4,5 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;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12 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širokých a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20 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𝑚𝑚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tlustých, když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   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1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2800" b="0" i="0" dirty="0" smtClean="0">
                    <a:solidFill>
                      <a:schemeClr val="bg1"/>
                    </a:solidFill>
                    <a:latin typeface="+mj-lt"/>
                    <a:cs typeface="Arial" pitchFamily="34" charset="0"/>
                  </a:rPr>
                  <a:t>desek stojí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4 800 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𝐾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č</m:t>
                    </m:r>
                  </m:oMath>
                </a14:m>
                <a:r>
                  <a:rPr lang="cs-CZ" sz="2800" b="0" i="0" dirty="0" smtClean="0">
                    <a:solidFill>
                      <a:schemeClr val="bg1"/>
                    </a:solidFill>
                    <a:latin typeface="+mj-lt"/>
                    <a:cs typeface="Arial" pitchFamily="34" charset="0"/>
                  </a:rPr>
                  <a:t>?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407" y="4756326"/>
                <a:ext cx="8576320" cy="1546740"/>
              </a:xfrm>
              <a:prstGeom prst="rect">
                <a:avLst/>
              </a:prstGeom>
              <a:blipFill rotWithShape="1">
                <a:blip r:embed="rId5"/>
                <a:stretch>
                  <a:fillRect l="-1421" t="-3937" r="-5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1656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3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0728" y="766539"/>
            <a:ext cx="9144000" cy="597482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10504" y="1004092"/>
            <a:ext cx="8522126" cy="1728854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310504" y="1095149"/>
                <a:ext cx="8460431" cy="15467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4) Ložný prostor nákladního auta má rozměry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4,2 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;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  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2,5 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0,9 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. Jaká je hmotnost nákladu písku, </a:t>
                </a:r>
                <a:b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když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1 </m:t>
                    </m:r>
                    <m:sSup>
                      <m:sSupPr>
                        <m:ctrlPr>
                          <a:rPr lang="cs-CZ" sz="280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má hmotnost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1 500 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𝑘𝑔</m:t>
                    </m:r>
                    <m:r>
                      <a:rPr lang="cs-CZ" sz="2800" b="0" i="0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?</m:t>
                    </m:r>
                  </m:oMath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504" y="1095149"/>
                <a:ext cx="8460431" cy="1546740"/>
              </a:xfrm>
              <a:prstGeom prst="rect">
                <a:avLst/>
              </a:prstGeom>
              <a:blipFill rotWithShape="1">
                <a:blip r:embed="rId2"/>
                <a:stretch>
                  <a:fillRect l="-1513" t="-3953" r="-20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12107" y="38271"/>
            <a:ext cx="9036601" cy="726433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38849" y="118891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Příklady na samostatné procvičení: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10505" y="2825950"/>
            <a:ext cx="8522126" cy="169075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9" name="Picture 2" descr="C:\Users\spravce\AppData\Local\Microsoft\Windows\Temporary Internet Files\Content.IE5\KFRZHZFF\MC900434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9984" y="3371427"/>
            <a:ext cx="879743" cy="1232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10140" y="2980583"/>
                <a:ext cx="8792344" cy="15467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5) Střecha má tvar obdélníku o stranách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12,5 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 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6,8 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. Kolik litrů vody nateklo do jímky, když </a:t>
                </a:r>
                <a:b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napršelo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8 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𝑚𝑚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vody?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140" y="2980583"/>
                <a:ext cx="8792344" cy="1546740"/>
              </a:xfrm>
              <a:prstGeom prst="rect">
                <a:avLst/>
              </a:prstGeom>
              <a:blipFill rotWithShape="1">
                <a:blip r:embed="rId4"/>
                <a:stretch>
                  <a:fillRect l="-1456" t="-39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310504" y="4684318"/>
            <a:ext cx="8522126" cy="169075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283407" y="4756326"/>
                <a:ext cx="8576320" cy="15467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6) Kolik zaplatíme za vykopání jámy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4,3 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dlouhé ,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  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2,9 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široké a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20 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𝑑𝑚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hluboké, jestliže se platí za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  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1 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výkopu 75 Kč? 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407" y="4756326"/>
                <a:ext cx="8576320" cy="1546740"/>
              </a:xfrm>
              <a:prstGeom prst="rect">
                <a:avLst/>
              </a:prstGeom>
              <a:blipFill rotWithShape="1">
                <a:blip r:embed="rId5"/>
                <a:stretch>
                  <a:fillRect l="-1421" t="-39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12271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2107" y="38271"/>
            <a:ext cx="9024389" cy="711018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30838" y="123269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Řešení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Obdélník 11"/>
              <p:cNvSpPr/>
              <p:nvPr/>
            </p:nvSpPr>
            <p:spPr>
              <a:xfrm>
                <a:off x="288009" y="1105184"/>
                <a:ext cx="9028858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1)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𝐻𝑙𝑎𝑑𝑖𝑛𝑎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𝑑𝑜𝑠𝑎h𝑢𝑗𝑒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𝑣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ýš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𝑘𝑦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1,2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.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8009" y="1105184"/>
                <a:ext cx="9028858" cy="50405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8" name="Obdélník 17"/>
              <p:cNvSpPr/>
              <p:nvPr/>
            </p:nvSpPr>
            <p:spPr>
              <a:xfrm>
                <a:off x="256085" y="2960502"/>
                <a:ext cx="9028858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3)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𝑍𝑎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𝑑𝑒𝑠𝑘𝑦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𝑧𝑎𝑝𝑙𝑎𝑡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í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𝑚𝑒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𝑎𝑠𝑖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3 400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𝑘𝑜𝑟𝑢𝑛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085" y="2960502"/>
                <a:ext cx="9028858" cy="50405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Obdélník 18"/>
              <p:cNvSpPr/>
              <p:nvPr/>
            </p:nvSpPr>
            <p:spPr>
              <a:xfrm>
                <a:off x="232917" y="3952663"/>
                <a:ext cx="9028858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4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)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𝐻𝑚𝑜𝑡𝑛𝑜𝑠𝑡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𝑛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á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𝑘𝑙𝑎𝑑𝑢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𝑗𝑒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𝑎𝑠𝑖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14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𝑡𝑢𝑛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.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917" y="3952663"/>
                <a:ext cx="9028858" cy="50405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2" descr="C:\Users\spravce\AppData\Local\Microsoft\Windows\Temporary Internet Files\Content.IE5\D1R1SU0N\MC900440424[4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4475" y="126345"/>
            <a:ext cx="1960181" cy="161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20" name="Obdélník 19"/>
              <p:cNvSpPr/>
              <p:nvPr/>
            </p:nvSpPr>
            <p:spPr>
              <a:xfrm>
                <a:off x="244625" y="4869160"/>
                <a:ext cx="9028858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rgbClr val="FFFF00"/>
                        </a:solidFill>
                        <a:latin typeface="Cambria Math"/>
                      </a:rPr>
                      <m:t>5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𝐷𝑜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𝑗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</a:rPr>
                      <m:t>í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𝑚𝑘𝑦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𝑛𝑎𝑡𝑒𝑘𝑙𝑜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</a:rPr>
                      <m:t> 680 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𝑙𝑖𝑡𝑟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</a:rPr>
                      <m:t>ů 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</a:rPr>
                      <m:t>𝑣𝑜𝑑𝑦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625" y="4869160"/>
                <a:ext cx="9028858" cy="50405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1" name="Obdélník 20"/>
              <p:cNvSpPr/>
              <p:nvPr/>
            </p:nvSpPr>
            <p:spPr>
              <a:xfrm>
                <a:off x="244625" y="5733256"/>
                <a:ext cx="9028858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6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)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𝑍𝑎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𝑣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ý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𝑘𝑜𝑝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𝑧𝑎𝑝𝑙𝑎𝑡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í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𝑚𝑒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   1 871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𝐾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č.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625" y="5733256"/>
                <a:ext cx="9028858" cy="50405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2" name="Obdélník 21"/>
              <p:cNvSpPr/>
              <p:nvPr/>
            </p:nvSpPr>
            <p:spPr>
              <a:xfrm>
                <a:off x="256085" y="2060848"/>
                <a:ext cx="9028858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)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𝐴𝑛𝑜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,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𝑣𝑒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ří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ě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ůž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𝑒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ý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32 žá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𝑘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ů.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085" y="2060848"/>
                <a:ext cx="9028858" cy="50405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36147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281449" y="620689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Obdélník 12">
            <a:hlinkClick r:id="rId2"/>
          </p:cNvPr>
          <p:cNvSpPr/>
          <p:nvPr/>
        </p:nvSpPr>
        <p:spPr>
          <a:xfrm>
            <a:off x="427796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>
            <a:hlinkClick r:id="rId3"/>
          </p:cNvPr>
          <p:cNvSpPr/>
          <p:nvPr/>
        </p:nvSpPr>
        <p:spPr>
          <a:xfrm>
            <a:off x="427796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každého</a:t>
            </a:r>
          </a:p>
        </p:txBody>
      </p:sp>
      <p:sp>
        <p:nvSpPr>
          <p:cNvPr id="15" name="Obdélník 14">
            <a:hlinkClick r:id="rId4"/>
          </p:cNvPr>
          <p:cNvSpPr/>
          <p:nvPr/>
        </p:nvSpPr>
        <p:spPr>
          <a:xfrm>
            <a:off x="427796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Matematické hry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>
            <a:hlinkClick r:id="rId5"/>
          </p:cNvPr>
          <p:cNvSpPr/>
          <p:nvPr/>
        </p:nvSpPr>
        <p:spPr>
          <a:xfrm>
            <a:off x="427793" y="2528900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B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>
            <a:hlinkClick r:id="rId6"/>
          </p:cNvPr>
          <p:cNvSpPr/>
          <p:nvPr/>
        </p:nvSpPr>
        <p:spPr>
          <a:xfrm>
            <a:off x="427793" y="169352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A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>
            <a:hlinkClick r:id="rId3"/>
          </p:cNvPr>
          <p:cNvSpPr/>
          <p:nvPr/>
        </p:nvSpPr>
        <p:spPr>
          <a:xfrm>
            <a:off x="427796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základní školy</a:t>
            </a:r>
          </a:p>
        </p:txBody>
      </p:sp>
      <p:sp>
        <p:nvSpPr>
          <p:cNvPr id="19" name="Obdélník 1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Fyzikální, matematické a chemické tabulky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2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2" y="186681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13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2" y="476674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3" y="1228287"/>
            <a:ext cx="882179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KOPECKÝ, Milan; LIŠKOVÁ, Hana a kol. Matematika 6.Liberec: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1998, ISBN 80-85806-98-3.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MIKULČÁK, Jiří; KABELE, Jiří a kol. Matematika pro 6. ročník.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Vlastní tvorba</a:t>
            </a:r>
            <a:endParaRPr lang="cs-CZ" sz="1100" dirty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81" y="620688"/>
            <a:ext cx="28896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4341</TotalTime>
  <Words>666</Words>
  <Application>Microsoft Office PowerPoint</Application>
  <PresentationFormat>Předvádění na obrazovce (4:3)</PresentationFormat>
  <Paragraphs>85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Autumn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601</cp:revision>
  <dcterms:created xsi:type="dcterms:W3CDTF">2012-10-07T18:47:53Z</dcterms:created>
  <dcterms:modified xsi:type="dcterms:W3CDTF">2013-09-12T15:47:36Z</dcterms:modified>
</cp:coreProperties>
</file>