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93" r:id="rId4"/>
    <p:sldId id="389" r:id="rId5"/>
    <p:sldId id="390" r:id="rId6"/>
    <p:sldId id="394" r:id="rId7"/>
    <p:sldId id="402" r:id="rId8"/>
    <p:sldId id="404" r:id="rId9"/>
    <p:sldId id="40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70" d="100"/>
          <a:sy n="70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7.png"/><Relationship Id="rId26" Type="http://schemas.openxmlformats.org/officeDocument/2006/relationships/image" Target="../media/image65.png"/><Relationship Id="rId3" Type="http://schemas.openxmlformats.org/officeDocument/2006/relationships/image" Target="../media/image42.png"/><Relationship Id="rId21" Type="http://schemas.openxmlformats.org/officeDocument/2006/relationships/image" Target="../media/image60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5" Type="http://schemas.openxmlformats.org/officeDocument/2006/relationships/image" Target="../media/image64.png"/><Relationship Id="rId2" Type="http://schemas.openxmlformats.org/officeDocument/2006/relationships/image" Target="../media/image5.JPG"/><Relationship Id="rId16" Type="http://schemas.openxmlformats.org/officeDocument/2006/relationships/image" Target="../media/image55.png"/><Relationship Id="rId20" Type="http://schemas.openxmlformats.org/officeDocument/2006/relationships/image" Target="../media/image59.png"/><Relationship Id="rId29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24" Type="http://schemas.openxmlformats.org/officeDocument/2006/relationships/image" Target="../media/image63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23" Type="http://schemas.openxmlformats.org/officeDocument/2006/relationships/image" Target="../media/image62.png"/><Relationship Id="rId28" Type="http://schemas.openxmlformats.org/officeDocument/2006/relationships/image" Target="../media/image67.png"/><Relationship Id="rId10" Type="http://schemas.openxmlformats.org/officeDocument/2006/relationships/image" Target="../media/image49.png"/><Relationship Id="rId19" Type="http://schemas.openxmlformats.org/officeDocument/2006/relationships/image" Target="../media/image58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Relationship Id="rId22" Type="http://schemas.openxmlformats.org/officeDocument/2006/relationships/image" Target="../media/image61.png"/><Relationship Id="rId27" Type="http://schemas.openxmlformats.org/officeDocument/2006/relationships/image" Target="../media/image66.png"/><Relationship Id="rId30" Type="http://schemas.openxmlformats.org/officeDocument/2006/relationships/image" Target="../media/image6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VY_32_INOVACE_06_01_M7_Hanak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1117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Racionální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Racionální číslo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89048" y="72963"/>
            <a:ext cx="8578696" cy="907766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196752"/>
            <a:ext cx="8825939" cy="4752527"/>
          </a:xfrm>
          <a:prstGeom prst="roundRect">
            <a:avLst>
              <a:gd name="adj" fmla="val 630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99993" y="-10683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9047" y="1484784"/>
            <a:ext cx="8287409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hodina definuje racionální číslo a ukazuje jeho zobrazení na číselné ose. Na začátku jsou řešené příklady na porovnávání racionálních čísel a na konci příklady na samostatné procvičení, které prověří zda žáci pochopili danou látku</a:t>
            </a:r>
            <a:r>
              <a:rPr lang="cs-CZ" sz="1800">
                <a:solidFill>
                  <a:schemeClr val="tx2">
                    <a:lumMod val="10000"/>
                  </a:schemeClr>
                </a:solidFill>
              </a:rPr>
              <a:t>. </a:t>
            </a:r>
            <a:endParaRPr lang="cs-CZ" sz="180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628801"/>
            <a:ext cx="8712968" cy="446449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05706" y="2052489"/>
            <a:ext cx="8693992" cy="10805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94743" y="2258913"/>
            <a:ext cx="849545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Racionální číslo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číslo, které lze vyjádřit jako zlomek.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5174" y="3719299"/>
            <a:ext cx="6495280" cy="17236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31603" y="3774361"/>
                <a:ext cx="6154835" cy="10225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Racionální číslo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lze zapsat ve tvaru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𝑎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, 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</m:t>
                    </m:r>
                    <m:r>
                      <a:rPr lang="cs-CZ" sz="28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jsou celá čísla, </a:t>
                </a: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𝑏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03" y="3774361"/>
                <a:ext cx="6154835" cy="1022506"/>
              </a:xfrm>
              <a:prstGeom prst="rect">
                <a:avLst/>
              </a:prstGeom>
              <a:blipFill rotWithShape="1">
                <a:blip r:embed="rId2"/>
                <a:stretch>
                  <a:fillRect l="-1980" r="-1980" b="-6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7092280" y="3679287"/>
            <a:ext cx="1728192" cy="1744745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8528" y="3816998"/>
            <a:ext cx="1459411" cy="1434050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209972" y="244366"/>
            <a:ext cx="8712968" cy="116148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3494" y="487261"/>
            <a:ext cx="8096738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28708" y="487261"/>
            <a:ext cx="284357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si!!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2991" y="167785"/>
            <a:ext cx="8712968" cy="6285551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9" name="Vývojový diagram: postup 48"/>
          <p:cNvSpPr/>
          <p:nvPr/>
        </p:nvSpPr>
        <p:spPr>
          <a:xfrm>
            <a:off x="391571" y="293456"/>
            <a:ext cx="8370371" cy="5871847"/>
          </a:xfrm>
          <a:prstGeom prst="flowChartProcess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postup 49"/>
          <p:cNvSpPr/>
          <p:nvPr/>
        </p:nvSpPr>
        <p:spPr>
          <a:xfrm>
            <a:off x="391571" y="281005"/>
            <a:ext cx="6412677" cy="3960442"/>
          </a:xfrm>
          <a:prstGeom prst="flowChartProcess">
            <a:avLst/>
          </a:prstGeom>
          <a:solidFill>
            <a:srgbClr val="FF00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391571" y="293457"/>
            <a:ext cx="3820389" cy="2097851"/>
          </a:xfrm>
          <a:prstGeom prst="flowChartProcess">
            <a:avLst/>
          </a:prstGeom>
          <a:solidFill>
            <a:srgbClr val="FFFF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ový popisek 46"/>
          <p:cNvSpPr/>
          <p:nvPr/>
        </p:nvSpPr>
        <p:spPr>
          <a:xfrm>
            <a:off x="763517" y="1594637"/>
            <a:ext cx="3240360" cy="666589"/>
          </a:xfrm>
          <a:prstGeom prst="wedgeRectCallout">
            <a:avLst>
              <a:gd name="adj1" fmla="val -20833"/>
              <a:gd name="adj2" fmla="val 46333"/>
            </a:avLst>
          </a:prstGeom>
          <a:solidFill>
            <a:srgbClr val="FFFF00"/>
          </a:solidFill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Přirozená čísla N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8" name="Obdélníkový popisek 47"/>
          <p:cNvSpPr/>
          <p:nvPr/>
        </p:nvSpPr>
        <p:spPr>
          <a:xfrm>
            <a:off x="3598157" y="3435808"/>
            <a:ext cx="2993961" cy="666589"/>
          </a:xfrm>
          <a:prstGeom prst="wedgeRectCallout">
            <a:avLst>
              <a:gd name="adj1" fmla="val -20833"/>
              <a:gd name="adj2" fmla="val 46333"/>
            </a:avLst>
          </a:prstGeom>
          <a:solidFill>
            <a:srgbClr val="FF0000"/>
          </a:solidFill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Celá čísla Z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5256123" y="5310848"/>
            <a:ext cx="3168953" cy="666589"/>
          </a:xfrm>
          <a:prstGeom prst="wedgeRectCallout">
            <a:avLst>
              <a:gd name="adj1" fmla="val -20833"/>
              <a:gd name="adj2" fmla="val 46333"/>
            </a:avLst>
          </a:prstGeom>
          <a:solidFill>
            <a:srgbClr val="00B0F0"/>
          </a:solidFill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Racionální čísla </a:t>
            </a: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Q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1261614" y="548680"/>
            <a:ext cx="2660331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1, 2, 3, 4, 5, …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539552" y="2523354"/>
            <a:ext cx="6052566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…, -5, -4, -3, -2, -1, 0, 1, 2, 3, 4, 5, …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735017" y="4532355"/>
                <a:ext cx="796018" cy="57606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−5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017" y="4532355"/>
                <a:ext cx="796018" cy="5760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1273732" y="4894023"/>
                <a:ext cx="871264" cy="910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3732" y="4894023"/>
                <a:ext cx="871264" cy="9105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7325479" y="2261226"/>
                <a:ext cx="1268809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− 4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5479" y="2261226"/>
                <a:ext cx="1268809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7156267" y="1145155"/>
                <a:ext cx="66396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0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19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6267" y="1145155"/>
                <a:ext cx="663964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7192918" y="3213335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11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2918" y="3213335"/>
                <a:ext cx="663964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3266175" y="4485039"/>
                <a:ext cx="7377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,8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6175" y="4485039"/>
                <a:ext cx="73770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663768" y="4466726"/>
                <a:ext cx="86273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58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3768" y="4466726"/>
                <a:ext cx="862737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2610239" y="5349308"/>
                <a:ext cx="160172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26,856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0239" y="5349308"/>
                <a:ext cx="1601721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7959884" y="4297166"/>
                <a:ext cx="46519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9884" y="4297166"/>
                <a:ext cx="46519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528955" y="4450344"/>
                <a:ext cx="663963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8955" y="4450344"/>
                <a:ext cx="663963" cy="8989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9182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8" grpId="0" animBg="1"/>
      <p:bldP spid="24" grpId="0" animBg="1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107504" y="116632"/>
            <a:ext cx="8856984" cy="619268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89000" y="1343023"/>
            <a:ext cx="8693992" cy="10805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288268" y="1353537"/>
            <a:ext cx="849545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Větší číslo je na vodorovné číselné ose znázorněno vpravo od menšího čísla.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89000" y="284312"/>
            <a:ext cx="8631472" cy="8404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39367" y="291456"/>
            <a:ext cx="8838293" cy="6374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Racionální čísla můžeme porovnávat pomocí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číselné osy.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02906" y="2713853"/>
            <a:ext cx="8680085" cy="321810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2454" y="2917107"/>
            <a:ext cx="8400987" cy="281864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5330259" y="4836357"/>
            <a:ext cx="0" cy="35578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23900" y="4760094"/>
            <a:ext cx="0" cy="43204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779170" y="4847306"/>
            <a:ext cx="0" cy="288032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499250" y="4760094"/>
            <a:ext cx="0" cy="43204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425574" y="4977910"/>
            <a:ext cx="8234747" cy="13412"/>
          </a:xfrm>
          <a:prstGeom prst="straightConnector1">
            <a:avLst/>
          </a:prstGeom>
          <a:ln w="38100">
            <a:solidFill>
              <a:schemeClr val="bg1"/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393727" y="5107496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solidFill>
                    <a:schemeClr val="bg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3727" y="5107496"/>
                <a:ext cx="320018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5815230" y="5173562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z="2600" spc="-150" dirty="0" smtClean="0">
                  <a:solidFill>
                    <a:schemeClr val="bg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5230" y="5173562"/>
                <a:ext cx="41733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7286534" y="5192142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z="2600" spc="-150" dirty="0" smtClean="0">
                  <a:solidFill>
                    <a:schemeClr val="bg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6534" y="5192142"/>
                <a:ext cx="417339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>
            <a:off x="3835710" y="4836357"/>
            <a:ext cx="0" cy="308754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088195" y="4760094"/>
            <a:ext cx="0" cy="43204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647248" y="517063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z="2600" spc="-150" dirty="0" smtClean="0">
                  <a:solidFill>
                    <a:schemeClr val="bg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7248" y="5170635"/>
                <a:ext cx="564532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4582312" y="4760094"/>
            <a:ext cx="0" cy="43204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349747" y="4760094"/>
            <a:ext cx="0" cy="38578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602231" y="4760094"/>
            <a:ext cx="0" cy="43204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210545" y="5163020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spc="-150" dirty="0" smtClean="0">
                          <a:solidFill>
                            <a:schemeClr val="bg1"/>
                          </a:solidFill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z="2600" spc="-150" dirty="0" smtClean="0">
                  <a:solidFill>
                    <a:schemeClr val="bg1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0545" y="5163020"/>
                <a:ext cx="564532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854715" y="4836357"/>
            <a:ext cx="0" cy="309523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8245737" y="4836357"/>
            <a:ext cx="0" cy="33720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988110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140510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283874" y="4876263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427890" y="488302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275762" y="486170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428162" y="4861703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571526" y="4868145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715542" y="4874908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720499" y="4863929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872899" y="4863929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016263" y="487037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5160279" y="4877134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5462768" y="4874600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588402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731766" y="487626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875782" y="488302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483674" y="4857166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636074" y="485716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2779438" y="4863608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923454" y="487037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1775077" y="484730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927477" y="484730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070841" y="4853748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2214857" y="486051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6156082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6308482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6451846" y="4876263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595862" y="4883026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6948170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7100570" y="4869821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7243934" y="487626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387950" y="4883026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668103" y="4894999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820650" y="489766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7964014" y="4897662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8108030" y="4903571"/>
            <a:ext cx="0" cy="237675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1043514" y="486170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1195914" y="4861703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1339278" y="4868145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1483294" y="4874908"/>
            <a:ext cx="0" cy="23767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2" name="Čárový popisek 1 91"/>
              <p:cNvSpPr/>
              <p:nvPr/>
            </p:nvSpPr>
            <p:spPr>
              <a:xfrm>
                <a:off x="3932112" y="3142126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2" name="Čárový popisek 1 9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2112" y="3142126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7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3" name="Čárový popisek 1 92"/>
              <p:cNvSpPr/>
              <p:nvPr/>
            </p:nvSpPr>
            <p:spPr>
              <a:xfrm>
                <a:off x="460312" y="3123497"/>
                <a:ext cx="892416" cy="1162117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3" name="Čárový popisek 1 9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12" y="3123497"/>
                <a:ext cx="892416" cy="1162117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8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4" name="Čárový popisek 1 93"/>
              <p:cNvSpPr/>
              <p:nvPr/>
            </p:nvSpPr>
            <p:spPr>
              <a:xfrm>
                <a:off x="7806562" y="3139018"/>
                <a:ext cx="650198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4" name="Čárový popisek 1 9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6562" y="3139018"/>
                <a:ext cx="650198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9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Čárový popisek 1 94"/>
              <p:cNvSpPr/>
              <p:nvPr/>
            </p:nvSpPr>
            <p:spPr>
              <a:xfrm>
                <a:off x="2134248" y="3129583"/>
                <a:ext cx="789206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−1,4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5" name="Čárový popisek 1 9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4248" y="3129583"/>
                <a:ext cx="789206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10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6" name="Čárový popisek 1 95"/>
              <p:cNvSpPr/>
              <p:nvPr/>
            </p:nvSpPr>
            <p:spPr>
              <a:xfrm>
                <a:off x="5150147" y="3112492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0,6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6" name="Čárový popisek 1 9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0147" y="3112492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11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Čárový popisek 1 96"/>
              <p:cNvSpPr/>
              <p:nvPr/>
            </p:nvSpPr>
            <p:spPr>
              <a:xfrm>
                <a:off x="6151323" y="3123497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7" name="Čárový popisek 1 9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1323" y="3123497"/>
                <a:ext cx="725635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12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Čárový popisek 1 97"/>
              <p:cNvSpPr/>
              <p:nvPr/>
            </p:nvSpPr>
            <p:spPr>
              <a:xfrm>
                <a:off x="7100570" y="3123496"/>
                <a:ext cx="603303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1,9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8" name="Čárový popisek 1 9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0570" y="3123496"/>
                <a:ext cx="603303" cy="1183885"/>
              </a:xfrm>
              <a:prstGeom prst="borderCallout1">
                <a:avLst>
                  <a:gd name="adj1" fmla="val 101504"/>
                  <a:gd name="adj2" fmla="val 45265"/>
                  <a:gd name="adj3" fmla="val 143762"/>
                  <a:gd name="adj4" fmla="val 45500"/>
                </a:avLst>
              </a:prstGeom>
              <a:blipFill rotWithShape="1">
                <a:blip r:embed="rId13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9" name="Čárový popisek 1 98"/>
              <p:cNvSpPr/>
              <p:nvPr/>
            </p:nvSpPr>
            <p:spPr>
              <a:xfrm>
                <a:off x="1462949" y="3139018"/>
                <a:ext cx="607891" cy="1157359"/>
              </a:xfrm>
              <a:prstGeom prst="borderCallout1">
                <a:avLst>
                  <a:gd name="adj1" fmla="val 98745"/>
                  <a:gd name="adj2" fmla="val 21835"/>
                  <a:gd name="adj3" fmla="val 133648"/>
                  <a:gd name="adj4" fmla="val 20965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9" name="Čárový popisek 1 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949" y="3139018"/>
                <a:ext cx="607891" cy="1157359"/>
              </a:xfrm>
              <a:prstGeom prst="borderCallout1">
                <a:avLst>
                  <a:gd name="adj1" fmla="val 98745"/>
                  <a:gd name="adj2" fmla="val 21835"/>
                  <a:gd name="adj3" fmla="val 133648"/>
                  <a:gd name="adj4" fmla="val 20965"/>
                </a:avLst>
              </a:prstGeom>
              <a:blipFill rotWithShape="1">
                <a:blip r:embed="rId14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Čárový popisek 1 99"/>
              <p:cNvSpPr/>
              <p:nvPr/>
            </p:nvSpPr>
            <p:spPr>
              <a:xfrm>
                <a:off x="3033558" y="3139018"/>
                <a:ext cx="802151" cy="1183885"/>
              </a:xfrm>
              <a:prstGeom prst="borderCallout1">
                <a:avLst>
                  <a:gd name="adj1" fmla="val 101504"/>
                  <a:gd name="adj2" fmla="val 52050"/>
                  <a:gd name="adj3" fmla="val 142843"/>
                  <a:gd name="adj4" fmla="val 52285"/>
                </a:avLst>
              </a:prstGeom>
              <a:noFill/>
              <a:ln w="25400">
                <a:solidFill>
                  <a:schemeClr val="bg1"/>
                </a:solidFill>
                <a:tailEnd type="triangle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−0,8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0" name="Čárový popisek 1 9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3558" y="3139018"/>
                <a:ext cx="802151" cy="1183885"/>
              </a:xfrm>
              <a:prstGeom prst="borderCallout1">
                <a:avLst>
                  <a:gd name="adj1" fmla="val 101504"/>
                  <a:gd name="adj2" fmla="val 52050"/>
                  <a:gd name="adj3" fmla="val 142843"/>
                  <a:gd name="adj4" fmla="val 52285"/>
                </a:avLst>
              </a:prstGeom>
              <a:blipFill rotWithShape="1">
                <a:blip r:embed="rId15"/>
                <a:stretch>
                  <a:fillRect/>
                </a:stretch>
              </a:blipFill>
              <a:ln w="25400">
                <a:solidFill>
                  <a:schemeClr val="bg1"/>
                </a:solidFill>
                <a:tailEnd type="triangle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94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32" grpId="0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89000" y="1343023"/>
            <a:ext cx="8693992" cy="10805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88268" y="1353537"/>
            <a:ext cx="849545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Racionální číslo zapíšeme jako zlomky se stejnými jmenovateli.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89000" y="284312"/>
            <a:ext cx="8631472" cy="8404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39367" y="291456"/>
            <a:ext cx="8838293" cy="6374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Racionální čísla můžeme porovnávat 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početně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212315" y="2582311"/>
            <a:ext cx="8693992" cy="10805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9" name="Zástupný symbol pro obsah 2"/>
          <p:cNvSpPr>
            <a:spLocks noGrp="1"/>
          </p:cNvSpPr>
          <p:nvPr/>
        </p:nvSpPr>
        <p:spPr>
          <a:xfrm>
            <a:off x="311583" y="2592825"/>
            <a:ext cx="849545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Ze dvou zlomků o stejném kladném jmenovateli je větší ten, který má většího čitatele.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233694" y="4071742"/>
            <a:ext cx="8693992" cy="64895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1" name="Zástupný symbol pro obsah 2"/>
          <p:cNvSpPr>
            <a:spLocks noGrp="1"/>
          </p:cNvSpPr>
          <p:nvPr/>
        </p:nvSpPr>
        <p:spPr>
          <a:xfrm>
            <a:off x="269273" y="4082256"/>
            <a:ext cx="712330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Každé záporné číslo je menší než nula.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2" name="Zaoblený obdélník 81"/>
          <p:cNvSpPr/>
          <p:nvPr/>
        </p:nvSpPr>
        <p:spPr>
          <a:xfrm>
            <a:off x="269273" y="4873097"/>
            <a:ext cx="8625983" cy="64895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3" name="Zástupný symbol pro obsah 2"/>
          <p:cNvSpPr>
            <a:spLocks noGrp="1"/>
          </p:cNvSpPr>
          <p:nvPr/>
        </p:nvSpPr>
        <p:spPr>
          <a:xfrm>
            <a:off x="304852" y="4883611"/>
            <a:ext cx="852788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Každé záporné číslo je menší než kladné číslo.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288268" y="5696809"/>
            <a:ext cx="8606988" cy="64895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5" name="Zástupný symbol pro obsah 2"/>
          <p:cNvSpPr>
            <a:spLocks noGrp="1"/>
          </p:cNvSpPr>
          <p:nvPr/>
        </p:nvSpPr>
        <p:spPr>
          <a:xfrm>
            <a:off x="323847" y="5707323"/>
            <a:ext cx="712330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Každé kladné číslo je větší než nula.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80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79" grpId="0"/>
      <p:bldP spid="81" grpId="0"/>
      <p:bldP spid="83" grpId="0"/>
      <p:bldP spid="8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1668832"/>
            <a:ext cx="9040854" cy="500052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75098" y="1752986"/>
            <a:ext cx="8717382" cy="937499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" y="79129"/>
            <a:ext cx="9040854" cy="1568320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261387" y="164556"/>
                <a:ext cx="8631094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Př.1) Doplňte správné znaménko nerovnosti: </a:t>
                </a: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−3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,2</m:t>
                    </m:r>
                    <m:r>
                      <a:rPr lang="cs-CZ" sz="2800" b="1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b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 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c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1,2         1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387" y="164556"/>
                <a:ext cx="8631094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483" t="-4523" b="-50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619672" y="784160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40268" y="784160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62319" y="784160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59136" y="1901324"/>
                <a:ext cx="2890099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−2,5       −3,2</m:t>
                    </m:r>
                  </m:oMath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36" y="1901324"/>
                <a:ext cx="2890099" cy="622812"/>
              </a:xfrm>
              <a:prstGeom prst="rect">
                <a:avLst/>
              </a:prstGeom>
              <a:blipFill rotWithShape="1">
                <a:blip r:embed="rId3"/>
                <a:stretch>
                  <a:fillRect l="-4430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1715182" y="1936194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3680039" y="1802834"/>
            <a:ext cx="5068607" cy="761602"/>
          </a:xfrm>
          <a:prstGeom prst="wedgeRectCallout">
            <a:avLst>
              <a:gd name="adj1" fmla="val -54457"/>
              <a:gd name="adj2" fmla="val -11122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709785" y="185629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9785" y="1856291"/>
                <a:ext cx="531084" cy="6228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175098" y="2695063"/>
            <a:ext cx="8717381" cy="1810925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47030" y="2772786"/>
                <a:ext cx="273630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 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 −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30" y="2772786"/>
                <a:ext cx="2736304" cy="622812"/>
              </a:xfrm>
              <a:prstGeom prst="rect">
                <a:avLst/>
              </a:prstGeom>
              <a:blipFill rotWithShape="1">
                <a:blip r:embed="rId5"/>
                <a:stretch>
                  <a:fillRect l="-4677" b="-24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81269" y="3557681"/>
                <a:ext cx="273630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 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6 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−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15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269" y="3557681"/>
                <a:ext cx="2736304" cy="622812"/>
              </a:xfrm>
              <a:prstGeom prst="rect">
                <a:avLst/>
              </a:prstGeom>
              <a:blipFill rotWithShape="1">
                <a:blip r:embed="rId6"/>
                <a:stretch>
                  <a:fillRect b="-49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aoblený obdélník 31"/>
          <p:cNvSpPr/>
          <p:nvPr/>
        </p:nvSpPr>
        <p:spPr>
          <a:xfrm>
            <a:off x="175098" y="4565139"/>
            <a:ext cx="8717383" cy="1810925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24434" y="4737725"/>
                <a:ext cx="273630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c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1,2 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1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434" y="4737725"/>
                <a:ext cx="2736304" cy="622812"/>
              </a:xfrm>
              <a:prstGeom prst="rect">
                <a:avLst/>
              </a:prstGeom>
              <a:blipFill rotWithShape="1">
                <a:blip r:embed="rId7"/>
                <a:stretch>
                  <a:fillRect l="-4454" b="-24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974268" y="5510682"/>
                <a:ext cx="273630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4268" y="5510682"/>
                <a:ext cx="2736304" cy="622812"/>
              </a:xfrm>
              <a:prstGeom prst="rect">
                <a:avLst/>
              </a:prstGeom>
              <a:blipFill rotWithShape="1">
                <a:blip r:embed="rId8"/>
                <a:stretch>
                  <a:fillRect b="-49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bdélník 37"/>
          <p:cNvSpPr/>
          <p:nvPr/>
        </p:nvSpPr>
        <p:spPr>
          <a:xfrm>
            <a:off x="1718708" y="2896505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761469" y="4846710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735558" y="3701728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76683" y="5568602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726217" y="5526481"/>
                <a:ext cx="531084" cy="36500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6217" y="5526481"/>
                <a:ext cx="531084" cy="36500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1727165" y="4804669"/>
                <a:ext cx="531084" cy="4193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7165" y="4804669"/>
                <a:ext cx="531084" cy="41936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704758" y="282337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758" y="2823371"/>
                <a:ext cx="531084" cy="62281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704758" y="3649493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spc="-120" dirty="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800" b="1" spc="-12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758" y="3649493"/>
                <a:ext cx="531084" cy="62281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ový popisek 18"/>
          <p:cNvSpPr/>
          <p:nvPr/>
        </p:nvSpPr>
        <p:spPr>
          <a:xfrm>
            <a:off x="3682364" y="3649493"/>
            <a:ext cx="5095910" cy="761602"/>
          </a:xfrm>
          <a:prstGeom prst="wedgeRectCallout">
            <a:avLst>
              <a:gd name="adj1" fmla="val -61084"/>
              <a:gd name="adj2" fmla="val -22556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3711993" y="2796079"/>
            <a:ext cx="5036653" cy="761602"/>
          </a:xfrm>
          <a:prstGeom prst="wedgeRectCallout">
            <a:avLst>
              <a:gd name="adj1" fmla="val -60171"/>
              <a:gd name="adj2" fmla="val -826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Nejdříve převedeme čísla na společný jmenovatel.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Obdélníkový popisek 41"/>
          <p:cNvSpPr/>
          <p:nvPr/>
        </p:nvSpPr>
        <p:spPr>
          <a:xfrm>
            <a:off x="3734643" y="5510682"/>
            <a:ext cx="5095910" cy="761602"/>
          </a:xfrm>
          <a:prstGeom prst="wedgeRectCallout">
            <a:avLst>
              <a:gd name="adj1" fmla="val -61084"/>
              <a:gd name="adj2" fmla="val -22556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3" name="Obdélníkový popisek 42"/>
          <p:cNvSpPr/>
          <p:nvPr/>
        </p:nvSpPr>
        <p:spPr>
          <a:xfrm>
            <a:off x="3764271" y="4699593"/>
            <a:ext cx="5036653" cy="761602"/>
          </a:xfrm>
          <a:prstGeom prst="wedgeRectCallout">
            <a:avLst>
              <a:gd name="adj1" fmla="val -60171"/>
              <a:gd name="adj2" fmla="val -826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Čísla převedeme na zlomky.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16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10" grpId="0"/>
      <p:bldP spid="16" grpId="0" animBg="1"/>
      <p:bldP spid="17" grpId="0" animBg="1"/>
      <p:bldP spid="25" grpId="0"/>
      <p:bldP spid="11" grpId="0"/>
      <p:bldP spid="29" grpId="0"/>
      <p:bldP spid="33" grpId="0"/>
      <p:bldP spid="34" grpId="0"/>
      <p:bldP spid="38" grpId="0" animBg="1"/>
      <p:bldP spid="39" grpId="0" animBg="1"/>
      <p:bldP spid="40" grpId="0" animBg="1"/>
      <p:bldP spid="41" grpId="0" animBg="1"/>
      <p:bldP spid="37" grpId="0"/>
      <p:bldP spid="36" grpId="0"/>
      <p:bldP spid="31" grpId="0"/>
      <p:bldP spid="30" grpId="0"/>
      <p:bldP spid="19" grpId="0" animBg="1"/>
      <p:bldP spid="18" grpId="0" animBg="1"/>
      <p:bldP spid="42" grpId="0" animBg="1"/>
      <p:bldP spid="4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2374" y="968458"/>
            <a:ext cx="8671072" cy="5703010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62847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763284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</a:t>
            </a:r>
            <a:r>
              <a:rPr lang="cs-CZ" sz="2800" b="1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samostatné procvičení</a:t>
            </a: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:</a:t>
            </a:r>
            <a:endParaRPr lang="cs-CZ" sz="2800" dirty="0" smtClean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72103" y="1246436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Doplňte správné znaménko nerovnosti: </a:t>
            </a:r>
            <a:endParaRPr lang="cs-CZ" dirty="0" smtClean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10000" y="982718"/>
            <a:ext cx="2009226" cy="207730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8681" y="1152169"/>
            <a:ext cx="1745808" cy="17458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72103" y="1791276"/>
                <a:ext cx="3168349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2,3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103" y="1791276"/>
                <a:ext cx="3168349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3846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46915" y="2344372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b)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den>
                    </m:f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14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915" y="2344372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487" b="-28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21641" y="3047809"/>
                <a:ext cx="3314255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c) 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3,9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641" y="3047809"/>
                <a:ext cx="3314255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386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30551" y="357996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d)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2,4           2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551" y="3579969"/>
                <a:ext cx="2852971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4274" b="-27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09857" y="4228726"/>
                <a:ext cx="3168349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−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19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21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3,8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857" y="4228726"/>
                <a:ext cx="3168349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4038" b="-28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30551" y="4878541"/>
                <a:ext cx="350435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  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2,5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551" y="4878541"/>
                <a:ext cx="3504351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347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09857" y="5415739"/>
                <a:ext cx="3226569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8,5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8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11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857" y="5415739"/>
                <a:ext cx="3226569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3970" b="-27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971458" y="1765828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5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22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458" y="1765828"/>
                <a:ext cx="2852971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4274" b="-28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971457" y="246906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j)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457" y="2469069"/>
                <a:ext cx="2852971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909421" y="3048945"/>
                <a:ext cx="3148083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4,5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−4,05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21" y="3048945"/>
                <a:ext cx="3148083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3868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909421" y="362150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l)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23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30</m:t>
                        </m:r>
                      </m:den>
                    </m:f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29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21" y="3621506"/>
                <a:ext cx="2852971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4274" b="-27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878837" y="4297673"/>
                <a:ext cx="3696412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m)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,1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0,001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8837" y="4297673"/>
                <a:ext cx="3696412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3295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889464" y="483594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n)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2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 1,4</m:t>
                    </m:r>
                  </m:oMath>
                </a14:m>
                <a:r>
                  <a:rPr lang="cs-CZ" sz="2800" b="1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464" y="4835946"/>
                <a:ext cx="2852971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4274" b="-2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902725" y="5447108"/>
                <a:ext cx="4026367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o)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f>
                      <m:f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den>
                    </m:f>
                  </m:oMath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2725" y="5447108"/>
                <a:ext cx="4026367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3026" b="-292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 27"/>
          <p:cNvSpPr/>
          <p:nvPr/>
        </p:nvSpPr>
        <p:spPr>
          <a:xfrm>
            <a:off x="1835696" y="1854596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835696" y="2484224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835813" y="3060022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835696" y="3691432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850490" y="4331483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850490" y="4928309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876007" y="5533393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181919" y="1854596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189063" y="2505381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189063" y="3097917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189063" y="3691432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189063" y="4297673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189063" y="4928309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196207" y="5533393"/>
            <a:ext cx="432048" cy="467368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146689" y="422544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689" y="4225441"/>
                <a:ext cx="531084" cy="62281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1800972" y="2461273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972" y="2461273"/>
                <a:ext cx="531084" cy="62281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817087" y="548168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7087" y="5481685"/>
                <a:ext cx="531084" cy="62281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5146689" y="302019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689" y="3020195"/>
                <a:ext cx="531084" cy="62281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136461" y="4850587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461" y="4850587"/>
                <a:ext cx="531084" cy="62281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1800972" y="177687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972" y="1776874"/>
                <a:ext cx="531084" cy="62281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793184" y="301998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3184" y="3019984"/>
                <a:ext cx="531084" cy="62281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793184" y="4245140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3184" y="4245140"/>
                <a:ext cx="531084" cy="62281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1805884" y="4850587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5884" y="4850587"/>
                <a:ext cx="531084" cy="62281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124919" y="177687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4919" y="1776874"/>
                <a:ext cx="531084" cy="62281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5171374" y="247069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1374" y="2470694"/>
                <a:ext cx="531084" cy="62281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5136031" y="363243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031" y="3632435"/>
                <a:ext cx="531084" cy="62281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786178" y="363243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6178" y="3632435"/>
                <a:ext cx="531084" cy="62281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5124613" y="545567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4613" y="5455671"/>
                <a:ext cx="531084" cy="622812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735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77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22929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2802</TotalTime>
  <Words>741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440</cp:revision>
  <dcterms:created xsi:type="dcterms:W3CDTF">2012-04-23T18:25:05Z</dcterms:created>
  <dcterms:modified xsi:type="dcterms:W3CDTF">2013-09-29T08:32:22Z</dcterms:modified>
</cp:coreProperties>
</file>