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4" r:id="rId2"/>
    <p:sldId id="269" r:id="rId3"/>
    <p:sldId id="393" r:id="rId4"/>
    <p:sldId id="405" r:id="rId5"/>
    <p:sldId id="406" r:id="rId6"/>
    <p:sldId id="407" r:id="rId7"/>
    <p:sldId id="408" r:id="rId8"/>
    <p:sldId id="409" r:id="rId9"/>
    <p:sldId id="410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FF66"/>
    <a:srgbClr val="CCFF33"/>
    <a:srgbClr val="66FF33"/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5" autoAdjust="0"/>
    <p:restoredTop sz="95378" autoAdjust="0"/>
  </p:normalViewPr>
  <p:slideViewPr>
    <p:cSldViewPr>
      <p:cViewPr>
        <p:scale>
          <a:sx n="60" d="100"/>
          <a:sy n="60" d="100"/>
        </p:scale>
        <p:origin x="-830" y="-11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image" Target="../media/image6.png"/><Relationship Id="rId16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5" Type="http://schemas.openxmlformats.org/officeDocument/2006/relationships/image" Target="../media/image1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png"/><Relationship Id="rId18" Type="http://schemas.openxmlformats.org/officeDocument/2006/relationships/image" Target="../media/image3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png"/><Relationship Id="rId17" Type="http://schemas.openxmlformats.org/officeDocument/2006/relationships/image" Target="../media/image35.png"/><Relationship Id="rId2" Type="http://schemas.openxmlformats.org/officeDocument/2006/relationships/image" Target="../media/image20.png"/><Relationship Id="rId16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5" Type="http://schemas.openxmlformats.org/officeDocument/2006/relationships/image" Target="../media/image3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Relationship Id="rId14" Type="http://schemas.openxmlformats.org/officeDocument/2006/relationships/image" Target="../media/image3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62721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tx2">
                    <a:lumMod val="10000"/>
                  </a:schemeClr>
                </a:solidFill>
              </a:rPr>
              <a:t>VY_32_INOVACE_06_02_M7_Hanak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311174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Racionální čísla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Matematika a </a:t>
            </a:r>
            <a:r>
              <a:rPr lang="cs-CZ" sz="1600" smtClean="0">
                <a:solidFill>
                  <a:schemeClr val="tx2">
                    <a:lumMod val="10000"/>
                  </a:schemeClr>
                </a:solidFill>
              </a:rPr>
              <a:t>její aplikace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81005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Sčítání a odčítání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59966" y="202265"/>
            <a:ext cx="8527119" cy="1066495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11495" y="1484784"/>
            <a:ext cx="8625001" cy="4824535"/>
          </a:xfrm>
          <a:prstGeom prst="roundRect">
            <a:avLst>
              <a:gd name="adj" fmla="val 5022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202265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35780" y="1772816"/>
            <a:ext cx="8451306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Tato hodina ukazuje sčítání a odčítání racionálních čísel. Na začátku jsou řešené příklady a na konci příklady na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samostatné procvičení, které prověří zda žáci pochopili danou látku. </a:t>
            </a:r>
            <a:endParaRPr lang="cs-CZ" sz="1800" dirty="0" smtClean="0">
              <a:solidFill>
                <a:schemeClr val="tx2">
                  <a:lumMod val="10000"/>
                </a:schemeClr>
              </a:solidFill>
            </a:endParaRPr>
          </a:p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Inovativnost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1628801"/>
            <a:ext cx="8712968" cy="4464496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85042" y="2283478"/>
            <a:ext cx="6138502" cy="323375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664378" y="2571510"/>
            <a:ext cx="5587238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Dvě čísla se stejnými znaménky sečteme tak, že sečteme jejich absolutní hodnoty a k součtu připojíme společné znaménko.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092280" y="2859541"/>
            <a:ext cx="1728192" cy="1744745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8528" y="2997252"/>
            <a:ext cx="1459411" cy="143405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162319" y="4187833"/>
            <a:ext cx="8433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Obr</a:t>
            </a:r>
            <a:r>
              <a:rPr lang="en-US" sz="1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r>
              <a:rPr lang="cs-CZ" sz="1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</a:t>
            </a:r>
            <a:endParaRPr lang="cs-CZ" sz="1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09972" y="244366"/>
            <a:ext cx="8712968" cy="1161487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33494" y="487261"/>
            <a:ext cx="8096738" cy="67569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3228708" y="487261"/>
            <a:ext cx="2843572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Zapamatujte si!!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7662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2204864"/>
            <a:ext cx="9144000" cy="4608512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7189" y="2427500"/>
            <a:ext cx="9106809" cy="938009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" y="0"/>
            <a:ext cx="9040854" cy="2204863"/>
          </a:xfrm>
          <a:prstGeom prst="roundRect">
            <a:avLst>
              <a:gd name="adj" fmla="val 4497"/>
            </a:avLst>
          </a:prstGeom>
          <a:gradFill>
            <a:gsLst>
              <a:gs pos="0">
                <a:srgbClr val="0070C0"/>
              </a:gs>
              <a:gs pos="100000">
                <a:srgbClr val="00B0F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218240" y="79128"/>
                <a:ext cx="8631095" cy="121444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Př.1) Vypočítejte</a:t>
                </a:r>
                <a:r>
                  <a:rPr lang="cs-CZ" sz="2800" spc="-15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a)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−2,5</m:t>
                        </m:r>
                      </m:e>
                    </m:d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+( −3,2)</m:t>
                    </m:r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</a:p>
              <a:p>
                <a:pPr marL="0" indent="0" algn="just">
                  <a:buNone/>
                </a:pPr>
                <a:r>
                  <a:rPr lang="cs-CZ" sz="2800" spc="-15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   b)</a:t>
                </a:r>
                <a14:m>
                  <m:oMath xmlns:m="http://schemas.openxmlformats.org/officeDocument/2006/math"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d>
                      <m:dPr>
                        <m:ctrlPr>
                          <a:rPr lang="cs-CZ" sz="280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− </m:t>
                        </m:r>
                        <m:f>
                          <m:fPr>
                            <m:ctrlPr>
                              <a:rPr lang="cs-CZ" sz="280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3</m:t>
                            </m:r>
                          </m:num>
                          <m:den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5</m:t>
                            </m:r>
                          </m:den>
                        </m:f>
                      </m:e>
                    </m:d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+(−</m:t>
                    </m:r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0,7)</m:t>
                    </m:r>
                  </m:oMath>
                </a14:m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</a:t>
                </a:r>
              </a:p>
              <a:p>
                <a:pPr marL="0" indent="0" algn="just">
                  <a:buNone/>
                </a:pPr>
                <a:r>
                  <a:rPr lang="cs-CZ" sz="2800" spc="-15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   c</a:t>
                </a:r>
                <a14:m>
                  <m:oMath xmlns:m="http://schemas.openxmlformats.org/officeDocument/2006/math">
                    <m:r>
                      <a:rPr lang="cs-CZ" sz="2800" spc="-150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) </m:t>
                    </m:r>
                    <m:r>
                      <a:rPr lang="cs-CZ" sz="2800" i="1" spc="-150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(+1,2)+</m:t>
                    </m:r>
                    <m:d>
                      <m:dPr>
                        <m:ctrlPr>
                          <a:rPr lang="cs-CZ" sz="2800" i="1" spc="-150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spc="-150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+1</m:t>
                        </m:r>
                        <m:f>
                          <m:fPr>
                            <m:ctrlPr>
                              <a:rPr lang="cs-CZ" sz="2800" i="1" spc="-150" dirty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i="1" spc="-150" dirty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3</m:t>
                            </m:r>
                          </m:num>
                          <m:den>
                            <m:r>
                              <a:rPr lang="cs-CZ" sz="2800" i="1" spc="-150" dirty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10</m:t>
                            </m:r>
                          </m:den>
                        </m:f>
                      </m:e>
                    </m:d>
                  </m:oMath>
                </a14:m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8240" y="79128"/>
                <a:ext cx="8631095" cy="1214440"/>
              </a:xfrm>
              <a:prstGeom prst="rect">
                <a:avLst/>
              </a:prstGeom>
              <a:blipFill rotWithShape="1">
                <a:blip r:embed="rId2"/>
                <a:stretch>
                  <a:fillRect l="-1483" t="-4523" b="-658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aoblený obdélník 12"/>
          <p:cNvSpPr/>
          <p:nvPr/>
        </p:nvSpPr>
        <p:spPr>
          <a:xfrm>
            <a:off x="41266" y="3604557"/>
            <a:ext cx="9102733" cy="1117790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1267" y="4940035"/>
            <a:ext cx="9118305" cy="1293708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142070" y="2603908"/>
                <a:ext cx="3183039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a)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−2,5</m:t>
                        </m:r>
                      </m:e>
                    </m:d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+( −3,2)</m:t>
                    </m:r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</a:p>
              <a:p>
                <a:pPr marL="0" indent="0" algn="just">
                  <a:buNone/>
                </a:pPr>
                <a:r>
                  <a:rPr lang="cs-CZ" sz="2800" spc="-15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   </a:t>
                </a:r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070" y="2603908"/>
                <a:ext cx="3183039" cy="553256"/>
              </a:xfrm>
              <a:prstGeom prst="rect">
                <a:avLst/>
              </a:prstGeom>
              <a:blipFill rotWithShape="1">
                <a:blip r:embed="rId3"/>
                <a:stretch>
                  <a:fillRect l="-3831" t="-9890" b="-252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2965070" y="2603908"/>
                <a:ext cx="2592288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r>
                      <a:rPr lang="cs-CZ" sz="280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(2,5+3,2)</m:t>
                    </m:r>
                  </m:oMath>
                </a14:m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</a:p>
              <a:p>
                <a:pPr marL="0" indent="0" algn="just">
                  <a:buNone/>
                </a:pPr>
                <a:r>
                  <a:rPr lang="cs-CZ" sz="2800" spc="-15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   </a:t>
                </a:r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65070" y="2603908"/>
                <a:ext cx="2592288" cy="55325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5197317" y="2613983"/>
                <a:ext cx="1584176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1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r>
                      <a:rPr lang="cs-CZ" sz="2800" b="1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1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𝟓</m:t>
                    </m:r>
                    <m:r>
                      <a:rPr lang="cs-CZ" sz="2800" b="1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,</m:t>
                    </m:r>
                    <m:r>
                      <a:rPr lang="cs-CZ" sz="2800" b="1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𝟕</m:t>
                    </m:r>
                  </m:oMath>
                </a14:m>
                <a:r>
                  <a:rPr lang="cs-CZ" sz="2800" b="1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</a:t>
                </a:r>
                <a:endParaRPr lang="cs-CZ" sz="2800" b="1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97317" y="2613983"/>
                <a:ext cx="1584176" cy="55325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187188" y="3783361"/>
                <a:ext cx="2950843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b)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-150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spc="-150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− </m:t>
                        </m:r>
                        <m:f>
                          <m:fPr>
                            <m:ctrlPr>
                              <a:rPr lang="cs-CZ" sz="2800" i="1" spc="-150" dirty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3</m:t>
                            </m:r>
                          </m:num>
                          <m:den>
                            <m:r>
                              <a:rPr lang="cs-CZ" sz="2800" i="1" spc="-150" dirty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5</m:t>
                            </m:r>
                          </m:den>
                        </m:f>
                      </m:e>
                    </m:d>
                    <m:r>
                      <a:rPr lang="cs-CZ" sz="2800" i="1" spc="-150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+(−</m:t>
                    </m:r>
                    <m:r>
                      <a:rPr lang="cs-CZ" sz="2800" spc="-150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0,</m:t>
                    </m:r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7</m:t>
                    </m:r>
                    <m:r>
                      <a:rPr lang="cs-CZ" sz="2800" spc="-150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)</m:t>
                    </m:r>
                  </m:oMath>
                </a14:m>
                <a:r>
                  <a:rPr lang="cs-CZ" sz="2800" spc="-15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</a:t>
                </a: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</a:t>
                </a:r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188" y="3783361"/>
                <a:ext cx="2950843" cy="553256"/>
              </a:xfrm>
              <a:prstGeom prst="rect">
                <a:avLst/>
              </a:prstGeom>
              <a:blipFill rotWithShape="1">
                <a:blip r:embed="rId6"/>
                <a:stretch>
                  <a:fillRect l="-4339" b="-444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2742375" y="3783361"/>
                <a:ext cx="2175068" cy="8123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=−</m:t>
                    </m:r>
                    <m:d>
                      <m:dPr>
                        <m:ctrlPr>
                          <a:rPr lang="cs-CZ" sz="2800" i="1" spc="-150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spc="-150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 </m:t>
                        </m:r>
                        <m:f>
                          <m:fPr>
                            <m:ctrlPr>
                              <a:rPr lang="cs-CZ" sz="2800" i="1" spc="-150" dirty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3</m:t>
                            </m:r>
                          </m:num>
                          <m:den>
                            <m:r>
                              <a:rPr lang="cs-CZ" sz="2800" i="1" spc="-150" dirty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5</m:t>
                            </m:r>
                          </m:den>
                        </m:f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7</m:t>
                            </m:r>
                          </m:num>
                          <m:den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10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2800" spc="-15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</a:t>
                </a: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</a:t>
                </a:r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42375" y="3783361"/>
                <a:ext cx="2175068" cy="81234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4701420" y="3765988"/>
                <a:ext cx="2297391" cy="8123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=−</m:t>
                    </m:r>
                    <m:d>
                      <m:dPr>
                        <m:ctrlPr>
                          <a:rPr lang="cs-CZ" sz="2800" i="1" spc="-150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spc="-150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 </m:t>
                        </m:r>
                        <m:f>
                          <m:fPr>
                            <m:ctrlPr>
                              <a:rPr lang="cs-CZ" sz="2800" i="1" spc="-150" dirty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6</m:t>
                            </m:r>
                          </m:num>
                          <m:den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10</m:t>
                            </m:r>
                          </m:den>
                        </m:f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7</m:t>
                            </m:r>
                          </m:num>
                          <m:den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10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2800" spc="-15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</a:t>
                </a: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</a:t>
                </a:r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01420" y="3765988"/>
                <a:ext cx="2297391" cy="81234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6797065" y="3745776"/>
                <a:ext cx="1368152" cy="8123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=−</m:t>
                      </m:r>
                      <m:f>
                        <m:fPr>
                          <m:ctrlPr>
                            <a:rPr lang="cs-CZ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13</m:t>
                          </m:r>
                        </m:num>
                        <m:den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97065" y="3745776"/>
                <a:ext cx="1368152" cy="81234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214165" y="5155096"/>
                <a:ext cx="3164446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b="1" spc="-150" dirty="0">
                          <a:solidFill>
                            <a:schemeClr val="bg1"/>
                          </a:solidFill>
                          <a:latin typeface="Trebuchet MS" pitchFamily="34" charset="0"/>
                          <a:ea typeface="Cambria Math" pitchFamily="18" charset="0"/>
                        </a:rPr>
                        <m:t>c</m:t>
                      </m:r>
                      <m:r>
                        <a:rPr lang="cs-CZ" b="0" i="0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) </m:t>
                      </m:r>
                      <m:r>
                        <a:rPr lang="cs-CZ" b="0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(+1,2)</m:t>
                      </m:r>
                      <m:r>
                        <a:rPr lang="cs-CZ" i="1" spc="-150" dirty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+</m:t>
                      </m:r>
                      <m:d>
                        <m:dPr>
                          <m:ctrlPr>
                            <a:rPr lang="cs-CZ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+1</m:t>
                          </m:r>
                          <m:f>
                            <m:fPr>
                              <m:ctrlPr>
                                <a:rPr lang="cs-CZ" i="1" spc="-150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b="0" i="1" spc="-150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pc="-150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10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165" y="5155096"/>
                <a:ext cx="3164446" cy="553256"/>
              </a:xfrm>
              <a:prstGeom prst="rect">
                <a:avLst/>
              </a:prstGeom>
              <a:blipFill rotWithShape="1">
                <a:blip r:embed="rId10"/>
                <a:stretch>
                  <a:fillRect b="-577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2711611" y="5115681"/>
                <a:ext cx="2205832" cy="105326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=+</m:t>
                      </m:r>
                      <m:d>
                        <m:dPr>
                          <m:ctrlP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pc="-150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b="0" i="1" spc="-150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12</m:t>
                              </m:r>
                            </m:num>
                            <m:den>
                              <m:r>
                                <a:rPr lang="cs-CZ" b="0" i="1" spc="-150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10</m:t>
                              </m:r>
                            </m:den>
                          </m:f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+</m:t>
                          </m:r>
                          <m:f>
                            <m:fPr>
                              <m:ctrlPr>
                                <a:rPr lang="cs-CZ" b="0" i="1" spc="-150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b="0" i="1" spc="-150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13</m:t>
                              </m:r>
                            </m:num>
                            <m:den>
                              <m:r>
                                <a:rPr lang="cs-CZ" b="0" i="1" spc="-150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10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1611" y="5115681"/>
                <a:ext cx="2205832" cy="105326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4628009" y="5149024"/>
                <a:ext cx="1376968" cy="105326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=+</m:t>
                      </m:r>
                      <m:f>
                        <m:fPr>
                          <m:ctrlP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25</m:t>
                          </m:r>
                        </m:num>
                        <m:den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8009" y="5149024"/>
                <a:ext cx="1376968" cy="105326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5611949" y="5149024"/>
                <a:ext cx="1064351" cy="105326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=+</m:t>
                      </m:r>
                      <m:f>
                        <m:fPr>
                          <m:ctrlP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5</m:t>
                          </m:r>
                        </m:num>
                        <m:den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1949" y="5149024"/>
                <a:ext cx="1064351" cy="105326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6445827" y="5181719"/>
                <a:ext cx="1064351" cy="105326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=+</m:t>
                      </m:r>
                      <m:r>
                        <a:rPr lang="cs-CZ" b="1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𝟐</m:t>
                      </m:r>
                      <m:f>
                        <m:fPr>
                          <m:ctrlPr>
                            <a:rPr lang="cs-CZ" b="1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1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b="1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b="1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5827" y="5181719"/>
                <a:ext cx="1064351" cy="105326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7791420" y="3752264"/>
                <a:ext cx="1368152" cy="8123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0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=−</m:t>
                      </m:r>
                      <m:r>
                        <a:rPr lang="cs-CZ" b="1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b="1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1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b="1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b="1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91420" y="3752264"/>
                <a:ext cx="1368152" cy="812343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XRP5YH2\MC900438000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5538" y="33020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2722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1" grpId="0"/>
      <p:bldP spid="32" grpId="0"/>
      <p:bldP spid="33" grpId="0"/>
      <p:bldP spid="34" grpId="0"/>
      <p:bldP spid="35" grpId="0"/>
      <p:bldP spid="36" grpId="0"/>
      <p:bldP spid="38" grpId="0"/>
      <p:bldP spid="39" grpId="0"/>
      <p:bldP spid="40" grpId="0"/>
      <p:bldP spid="41" grpId="0"/>
      <p:bldP spid="42" grpId="0"/>
      <p:bldP spid="43" grpId="0"/>
      <p:bldP spid="4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404664"/>
            <a:ext cx="8784976" cy="5688632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83340" y="1484147"/>
            <a:ext cx="8437132" cy="446513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79311" y="2612659"/>
            <a:ext cx="8045190" cy="96035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92657" y="3794122"/>
            <a:ext cx="8045190" cy="201114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83340" y="558967"/>
            <a:ext cx="8437132" cy="733834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620378" y="637852"/>
            <a:ext cx="7532930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Číslo kladné se záporným číslem sečteme takto: 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49405" y="1665278"/>
            <a:ext cx="8045190" cy="733834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638604" y="1733396"/>
            <a:ext cx="7532930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určíme absolutní hodnotu obou čísel;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638604" y="2608252"/>
            <a:ext cx="7532930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2. jsou-li absolutní hodnoty stejné, je výsledek součtu čísla nula;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638604" y="3883704"/>
            <a:ext cx="7532930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3. Jestliže se absolutní hodnoty liší, pak od větší z nich odečteme menší a vzniklý rozdíl označíme tím znaménkem, které mělo číslo s větší absolutní hodnotou.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9018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33670" y="1700808"/>
            <a:ext cx="9144000" cy="5180053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1716" y="1721010"/>
            <a:ext cx="9003666" cy="1292420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0" y="1"/>
            <a:ext cx="9089695" cy="1700808"/>
          </a:xfrm>
          <a:prstGeom prst="roundRect">
            <a:avLst>
              <a:gd name="adj" fmla="val 4497"/>
            </a:avLst>
          </a:prstGeom>
          <a:gradFill>
            <a:gsLst>
              <a:gs pos="0">
                <a:srgbClr val="0070C0"/>
              </a:gs>
              <a:gs pos="100000">
                <a:srgbClr val="00B0F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31954" y="79128"/>
                <a:ext cx="9112046" cy="121444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Př.2) Vypočítejte: a)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+0,8</m:t>
                        </m:r>
                      </m:e>
                    </m:d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+( −1,2)</m:t>
                    </m:r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b)</a:t>
                </a:r>
                <a14:m>
                  <m:oMath xmlns:m="http://schemas.openxmlformats.org/officeDocument/2006/math"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d>
                      <m:dPr>
                        <m:ctrlPr>
                          <a:rPr lang="cs-CZ" sz="280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− </m:t>
                        </m:r>
                        <m:r>
                          <a:rPr lang="cs-CZ" sz="280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3</m:t>
                        </m:r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,5</m:t>
                        </m:r>
                      </m:e>
                    </m:d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+</m:t>
                    </m:r>
                    <m:d>
                      <m:dPr>
                        <m:ctrlP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7</m:t>
                            </m:r>
                          </m:num>
                          <m:den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endParaRPr lang="cs-CZ" sz="2800" spc="-150" dirty="0" smtClean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r>
                  <a:rPr lang="cs-CZ" sz="2800" spc="-15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   c</a:t>
                </a:r>
                <a14:m>
                  <m:oMath xmlns:m="http://schemas.openxmlformats.org/officeDocument/2006/math">
                    <m:r>
                      <a:rPr lang="cs-CZ" sz="2800" spc="-150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) </m:t>
                    </m:r>
                    <m:d>
                      <m:dPr>
                        <m:ctrlPr>
                          <a:rPr lang="cs-CZ" sz="280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4</m:t>
                            </m:r>
                          </m:den>
                        </m:f>
                      </m:e>
                    </m:d>
                    <m:r>
                      <a:rPr lang="cs-CZ" sz="2800" i="1" spc="-150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+</m:t>
                    </m:r>
                    <m:d>
                      <m:dPr>
                        <m:ctrlPr>
                          <a:rPr lang="cs-CZ" sz="2800" i="1" spc="-150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spc="-150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+1</m:t>
                        </m:r>
                        <m:f>
                          <m:fPr>
                            <m:ctrlPr>
                              <a:rPr lang="cs-CZ" sz="2800" i="1" spc="-150" dirty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i="1" spc="-150" dirty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3</m:t>
                            </m:r>
                          </m:num>
                          <m:den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4</m:t>
                            </m:r>
                          </m:den>
                        </m:f>
                      </m:e>
                    </m:d>
                  </m:oMath>
                </a14:m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54" y="79128"/>
                <a:ext cx="9112046" cy="1214440"/>
              </a:xfrm>
              <a:prstGeom prst="rect">
                <a:avLst/>
              </a:prstGeom>
              <a:blipFill rotWithShape="1">
                <a:blip r:embed="rId2"/>
                <a:stretch>
                  <a:fillRect l="-1338" b="-246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aoblený obdélník 6"/>
          <p:cNvSpPr/>
          <p:nvPr/>
        </p:nvSpPr>
        <p:spPr>
          <a:xfrm>
            <a:off x="-17163" y="3013430"/>
            <a:ext cx="9102733" cy="1393988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-7975" y="4407418"/>
            <a:ext cx="9118305" cy="2450582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119437" y="1963346"/>
                <a:ext cx="3183039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a)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-150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spc="-150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+0,8</m:t>
                        </m:r>
                      </m:e>
                    </m:d>
                    <m:r>
                      <a:rPr lang="cs-CZ" sz="2800" i="1" spc="-150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+( −1,2)</m:t>
                    </m:r>
                    <m:r>
                      <a:rPr lang="cs-CZ" sz="2800" spc="-150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endParaRPr lang="cs-CZ" sz="2800" spc="-150" dirty="0" smtClean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r>
                  <a:rPr lang="cs-CZ" sz="2800" spc="-15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   </a:t>
                </a:r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437" y="1963346"/>
                <a:ext cx="3183039" cy="553256"/>
              </a:xfrm>
              <a:prstGeom prst="rect">
                <a:avLst/>
              </a:prstGeom>
              <a:blipFill rotWithShape="1">
                <a:blip r:embed="rId3"/>
                <a:stretch>
                  <a:fillRect l="-4023" t="-9890" b="-252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70439" y="3190024"/>
                <a:ext cx="2950843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b)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0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−3,5</m:t>
                        </m:r>
                      </m:e>
                    </m:d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+</m:t>
                    </m:r>
                    <m:d>
                      <m:dPr>
                        <m:ctrlP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7</m:t>
                            </m:r>
                          </m:num>
                          <m:den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439" y="3190024"/>
                <a:ext cx="2950843" cy="553256"/>
              </a:xfrm>
              <a:prstGeom prst="rect">
                <a:avLst/>
              </a:prstGeom>
              <a:blipFill rotWithShape="1">
                <a:blip r:embed="rId4"/>
                <a:stretch>
                  <a:fillRect l="-4339" b="-428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124395" y="4588457"/>
                <a:ext cx="2559258" cy="94089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pc="-150" dirty="0" smtClean="0">
                          <a:solidFill>
                            <a:schemeClr val="bg1"/>
                          </a:solidFill>
                          <a:latin typeface="Trebuchet MS" pitchFamily="34" charset="0"/>
                          <a:ea typeface="Cambria Math" pitchFamily="18" charset="0"/>
                        </a:rPr>
                        <m:t>c</m:t>
                      </m:r>
                      <m:r>
                        <a:rPr lang="cs-CZ" b="0" i="0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)</m:t>
                      </m:r>
                      <m:d>
                        <m:dPr>
                          <m:ctrlPr>
                            <a:rPr lang="cs-CZ" i="1" spc="-150" dirty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i="1" spc="-150" dirty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cs-CZ" i="1" spc="-150" dirty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i="1" spc="-150" dirty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pc="-150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4</m:t>
                              </m:r>
                            </m:den>
                          </m:f>
                        </m:e>
                      </m:d>
                      <m:r>
                        <a:rPr lang="cs-CZ" i="1" spc="-150" dirty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+</m:t>
                      </m:r>
                      <m:d>
                        <m:dPr>
                          <m:ctrlPr>
                            <a:rPr lang="cs-CZ" i="1" spc="-150" dirty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i="1" spc="-150" dirty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+1</m:t>
                          </m:r>
                          <m:f>
                            <m:fPr>
                              <m:ctrlPr>
                                <a:rPr lang="cs-CZ" i="1" spc="-150" dirty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i="1" spc="-150" dirty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i="1" spc="-150" dirty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4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395" y="4588457"/>
                <a:ext cx="2559258" cy="94089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3023118" y="1973483"/>
                <a:ext cx="2592288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pc="-15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=−</m:t>
                      </m:r>
                      <m:r>
                        <a:rPr lang="cs-CZ" sz="2800" b="1" i="1" spc="-15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𝟎</m:t>
                      </m:r>
                      <m:r>
                        <a:rPr lang="cs-CZ" sz="2800" b="1" i="1" spc="-15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,</m:t>
                      </m:r>
                      <m:r>
                        <a:rPr lang="cs-CZ" sz="2800" b="1" i="1" spc="-15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𝟒</m:t>
                      </m:r>
                    </m:oMath>
                  </m:oMathPara>
                </a14:m>
                <a:endParaRPr lang="cs-CZ" sz="2800" b="1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23118" y="1973483"/>
                <a:ext cx="2592288" cy="55325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2648291" y="3277306"/>
                <a:ext cx="2950843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0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d>
                        <m:dPr>
                          <m:ctrlPr>
                            <a:rPr lang="cs-CZ" sz="2800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0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−3,5</m:t>
                          </m:r>
                        </m:e>
                      </m:d>
                      <m:r>
                        <a:rPr lang="cs-CZ" sz="2800" b="0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+</m:t>
                      </m:r>
                      <m:d>
                        <m:dPr>
                          <m:ctrlPr>
                            <a:rPr lang="cs-CZ" sz="2800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+3,5</m:t>
                          </m:r>
                        </m:e>
                      </m:d>
                    </m:oMath>
                  </m:oMathPara>
                </a14:m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8291" y="3277306"/>
                <a:ext cx="2950843" cy="55325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5401735" y="3255423"/>
                <a:ext cx="943789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1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𝟎</m:t>
                      </m:r>
                    </m:oMath>
                  </m:oMathPara>
                </a14:m>
                <a:endParaRPr lang="cs-CZ" sz="2800" b="1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1735" y="3255423"/>
                <a:ext cx="943789" cy="55325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2558413" y="4609947"/>
                <a:ext cx="2843322" cy="94089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d>
                        <m:dPr>
                          <m:ctrlPr>
                            <a:rPr lang="cs-CZ" i="1" spc="-150" dirty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i="1" spc="-150" dirty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cs-CZ" i="1" spc="-150" dirty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i="1" spc="-150" dirty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pc="-150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4</m:t>
                              </m:r>
                            </m:den>
                          </m:f>
                        </m:e>
                      </m:d>
                      <m:r>
                        <a:rPr lang="cs-CZ" i="1" spc="-150" dirty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+</m:t>
                      </m:r>
                      <m:d>
                        <m:dPr>
                          <m:ctrlPr>
                            <a:rPr lang="cs-CZ" i="1" spc="-150" dirty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i="1" spc="-150" dirty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+</m:t>
                          </m:r>
                          <m:f>
                            <m:fPr>
                              <m:ctrlPr>
                                <a:rPr lang="cs-CZ" i="1" spc="-150" dirty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b="0" i="1" spc="-150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i="1" spc="-150" dirty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4</m:t>
                              </m:r>
                            </m:den>
                          </m:f>
                        </m:e>
                      </m:d>
                      <m:r>
                        <a:rPr lang="cs-CZ" b="0" i="0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8413" y="4609947"/>
                <a:ext cx="2843322" cy="94089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404542" y="5732442"/>
                <a:ext cx="994825" cy="94089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5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=+</m:t>
                      </m:r>
                      <m:f>
                        <m:fPr>
                          <m:ctrlPr>
                            <a:rPr lang="cs-CZ" b="0" i="1" spc="-15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6</m:t>
                          </m:r>
                        </m:num>
                        <m:den>
                          <m:r>
                            <a:rPr lang="cs-CZ" b="0" i="1" spc="-15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542" y="5732442"/>
                <a:ext cx="994825" cy="94089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1223110" y="5732442"/>
                <a:ext cx="994825" cy="94089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5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=+</m:t>
                      </m:r>
                      <m:f>
                        <m:fPr>
                          <m:ctrlPr>
                            <a:rPr lang="cs-CZ" b="0" i="1" spc="-15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3</m:t>
                          </m:r>
                        </m:num>
                        <m:den>
                          <m:r>
                            <a:rPr lang="cs-CZ" b="0" i="1" spc="-15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3110" y="5732442"/>
                <a:ext cx="994825" cy="940894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2026457" y="5732442"/>
                <a:ext cx="994825" cy="94089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pc="-15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=+</m:t>
                      </m:r>
                      <m:r>
                        <a:rPr lang="cs-CZ" b="1" i="1" spc="-15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b="1" i="1" spc="-15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1" i="1" spc="-15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b="1" i="1" spc="-15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b="1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6457" y="5732442"/>
                <a:ext cx="994825" cy="940894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Vývojový diagram: postup 38"/>
          <p:cNvSpPr/>
          <p:nvPr/>
        </p:nvSpPr>
        <p:spPr>
          <a:xfrm>
            <a:off x="6212189" y="1789993"/>
            <a:ext cx="2749827" cy="1096621"/>
          </a:xfrm>
          <a:prstGeom prst="flowChartProcess">
            <a:avLst/>
          </a:prstGeom>
          <a:solidFill>
            <a:srgbClr val="FFFF00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6369730" y="1789993"/>
                <a:ext cx="2592288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spc="-15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+0,8</m:t>
                        </m:r>
                      </m:e>
                    </m:d>
                    <m:r>
                      <a:rPr lang="cs-CZ" sz="2800" i="1" spc="-150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&lt;</m:t>
                    </m:r>
                    <m:d>
                      <m:dPr>
                        <m:begChr m:val="|"/>
                        <m:endChr m:val="|"/>
                        <m:ctrlPr>
                          <a:rPr lang="cs-CZ" sz="2800" i="1" spc="-150" smtClean="0">
                            <a:solidFill>
                              <a:schemeClr val="bg1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b="0" i="1" spc="-150" smtClean="0">
                            <a:solidFill>
                              <a:schemeClr val="bg1"/>
                            </a:solidFill>
                            <a:latin typeface="Cambria Math"/>
                            <a:ea typeface="Cambria Math"/>
                          </a:rPr>
                          <m:t>−1,2</m:t>
                        </m:r>
                      </m:e>
                    </m:d>
                  </m:oMath>
                </a14:m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    </a:t>
                </a:r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69730" y="1789993"/>
                <a:ext cx="2592288" cy="55325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6409013" y="2333358"/>
                <a:ext cx="2592288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-15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1</m:t>
                      </m:r>
                      <m:r>
                        <a:rPr lang="cs-CZ" sz="2800" b="0" i="1" spc="-15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,2−0,8=0,4</m:t>
                      </m:r>
                    </m:oMath>
                  </m:oMathPara>
                </a14:m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09013" y="2333358"/>
                <a:ext cx="2592288" cy="55325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Vývojový diagram: postup 39"/>
          <p:cNvSpPr/>
          <p:nvPr/>
        </p:nvSpPr>
        <p:spPr>
          <a:xfrm>
            <a:off x="6197587" y="3123860"/>
            <a:ext cx="2764430" cy="1194932"/>
          </a:xfrm>
          <a:prstGeom prst="flowChartProcess">
            <a:avLst/>
          </a:prstGeom>
          <a:solidFill>
            <a:srgbClr val="FFFF00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6543937" y="3158628"/>
                <a:ext cx="2592288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spc="-15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−3,5</m:t>
                        </m:r>
                      </m:e>
                    </m:d>
                    <m:r>
                      <a:rPr lang="cs-CZ" sz="2800" b="0" i="1" spc="-15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cs-CZ" sz="2800" i="1" spc="-150" smtClean="0">
                            <a:solidFill>
                              <a:schemeClr val="bg1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b="0" i="1" spc="-150" smtClean="0">
                            <a:solidFill>
                              <a:schemeClr val="bg1"/>
                            </a:solidFill>
                            <a:latin typeface="Cambria Math"/>
                            <a:ea typeface="Cambria Math"/>
                          </a:rPr>
                          <m:t>+3,5</m:t>
                        </m:r>
                      </m:e>
                    </m:d>
                  </m:oMath>
                </a14:m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    </a:t>
                </a:r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3937" y="3158628"/>
                <a:ext cx="2592288" cy="55325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6345524" y="3699394"/>
                <a:ext cx="2950843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3,5−3,5=0</m:t>
                      </m:r>
                    </m:oMath>
                  </m:oMathPara>
                </a14:m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5524" y="3699394"/>
                <a:ext cx="2950843" cy="55325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1" name="Vývojový diagram: postup 40"/>
          <p:cNvSpPr/>
          <p:nvPr/>
        </p:nvSpPr>
        <p:spPr>
          <a:xfrm>
            <a:off x="6197587" y="4496059"/>
            <a:ext cx="2764430" cy="2177277"/>
          </a:xfrm>
          <a:prstGeom prst="flowChartProcess">
            <a:avLst/>
          </a:prstGeom>
          <a:solidFill>
            <a:srgbClr val="FFFF00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6756456" y="4606016"/>
                <a:ext cx="2244845" cy="94089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pc="-15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b="0" i="1" spc="-15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− </m:t>
                          </m:r>
                          <m:f>
                            <m:fPr>
                              <m:ctrlPr>
                                <a:rPr lang="cs-CZ" i="1" spc="-150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b="0" i="1" spc="-150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pc="-150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4</m:t>
                              </m:r>
                            </m:den>
                          </m:f>
                        </m:e>
                      </m:d>
                      <m:r>
                        <a:rPr lang="cs-CZ" i="1" spc="-150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  <m:d>
                        <m:dPr>
                          <m:begChr m:val="|"/>
                          <m:endChr m:val="|"/>
                          <m:ctrlPr>
                            <a:rPr lang="cs-CZ" i="1" spc="-15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pc="-15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+ </m:t>
                          </m:r>
                          <m:f>
                            <m:fPr>
                              <m:ctrlPr>
                                <a:rPr lang="cs-CZ" i="1" spc="-150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pc="-150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b="0" i="1" spc="-150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b="0" i="1" spc="-15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</a:rPr>
                            <m:t> </m:t>
                          </m:r>
                        </m:e>
                      </m:d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56456" y="4606016"/>
                <a:ext cx="2244845" cy="940894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6923825" y="5626618"/>
                <a:ext cx="1562664" cy="94089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pc="-15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7</m:t>
                          </m:r>
                        </m:num>
                        <m:den>
                          <m:r>
                            <a:rPr lang="cs-CZ" b="0" i="1" spc="-15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4</m:t>
                          </m:r>
                        </m:den>
                      </m:f>
                      <m:r>
                        <a:rPr lang="cs-CZ" b="0" i="1" spc="-15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− </m:t>
                      </m:r>
                      <m:f>
                        <m:fPr>
                          <m:ctrlPr>
                            <a:rPr lang="cs-CZ" b="0" i="1" spc="-15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b="0" i="1" spc="-15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4</m:t>
                          </m:r>
                        </m:den>
                      </m:f>
                      <m:r>
                        <a:rPr lang="cs-CZ" b="0" i="1" spc="-15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pc="-15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6</m:t>
                          </m:r>
                        </m:num>
                        <m:den>
                          <m:r>
                            <a:rPr lang="cs-CZ" b="0" i="1" spc="-15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23825" y="5626618"/>
                <a:ext cx="1562664" cy="940894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ový popisek 5"/>
          <p:cNvSpPr/>
          <p:nvPr/>
        </p:nvSpPr>
        <p:spPr>
          <a:xfrm>
            <a:off x="1245046" y="2516602"/>
            <a:ext cx="5068607" cy="706387"/>
          </a:xfrm>
          <a:prstGeom prst="wedgeRectCallout">
            <a:avLst>
              <a:gd name="adj1" fmla="val 49776"/>
              <a:gd name="adj2" fmla="val -98278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Porovnáme absolutní hodnoty čísel.</a:t>
            </a:r>
            <a:endParaRPr lang="cs-CZ" sz="2400" b="1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2" name="Obdélníkový popisek 41"/>
          <p:cNvSpPr/>
          <p:nvPr/>
        </p:nvSpPr>
        <p:spPr>
          <a:xfrm>
            <a:off x="1475330" y="3965598"/>
            <a:ext cx="5068607" cy="706387"/>
          </a:xfrm>
          <a:prstGeom prst="wedgeRectCallout">
            <a:avLst>
              <a:gd name="adj1" fmla="val 51029"/>
              <a:gd name="adj2" fmla="val -100076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Porovnáme absolutní hodnoty čísel.</a:t>
            </a:r>
            <a:endParaRPr lang="cs-CZ" sz="2400" b="1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3" name="Obdélníkový popisek 42"/>
          <p:cNvSpPr/>
          <p:nvPr/>
        </p:nvSpPr>
        <p:spPr>
          <a:xfrm>
            <a:off x="1276917" y="5732442"/>
            <a:ext cx="5068607" cy="706387"/>
          </a:xfrm>
          <a:prstGeom prst="wedgeRectCallout">
            <a:avLst>
              <a:gd name="adj1" fmla="val 56040"/>
              <a:gd name="adj2" fmla="val -112662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Porovnáme absolutní hodnoty čísel.</a:t>
            </a:r>
            <a:endParaRPr lang="cs-CZ" sz="2400" b="1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2146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/>
      <p:bldP spid="16" grpId="0"/>
      <p:bldP spid="20" grpId="0"/>
      <p:bldP spid="27" grpId="0"/>
      <p:bldP spid="29" grpId="0"/>
      <p:bldP spid="32" grpId="0"/>
      <p:bldP spid="33" grpId="0"/>
      <p:bldP spid="36" grpId="0"/>
      <p:bldP spid="37" grpId="0"/>
      <p:bldP spid="38" grpId="0"/>
      <p:bldP spid="14" grpId="0"/>
      <p:bldP spid="26" grpId="0"/>
      <p:bldP spid="30" grpId="0"/>
      <p:bldP spid="31" grpId="0"/>
      <p:bldP spid="34" grpId="0"/>
      <p:bldP spid="35" grpId="0"/>
      <p:bldP spid="6" grpId="0" animBg="1"/>
      <p:bldP spid="6" grpId="1" animBg="1"/>
      <p:bldP spid="42" grpId="0" animBg="1"/>
      <p:bldP spid="42" grpId="1" animBg="1"/>
      <p:bldP spid="43" grpId="0" animBg="1"/>
      <p:bldP spid="43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1628800"/>
            <a:ext cx="8712968" cy="4896543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70749" y="3388941"/>
            <a:ext cx="8191414" cy="269737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00B0F0"/>
              </a:gs>
              <a:gs pos="100000">
                <a:srgbClr val="0070C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50085" y="3715511"/>
            <a:ext cx="7724046" cy="93772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FFFF00"/>
              </a:gs>
              <a:gs pos="100000">
                <a:srgbClr val="99FF33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70749" y="1897679"/>
            <a:ext cx="8191414" cy="121753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650085" y="2037296"/>
            <a:ext cx="7724046" cy="10015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Odčítání racionálního čísla nahradíme přičítáním čísla opačného k tomuto číslu.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09972" y="244366"/>
            <a:ext cx="8712968" cy="1161487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33494" y="487261"/>
            <a:ext cx="8096738" cy="67569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3228708" y="487261"/>
            <a:ext cx="2843572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Zapamatujte si!!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815131" y="3907744"/>
                <a:ext cx="3183039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a)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−5,5</m:t>
                        </m:r>
                      </m:e>
                    </m:d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−( +3,3)</m:t>
                    </m:r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</a:p>
              <a:p>
                <a:pPr marL="0" indent="0" algn="just">
                  <a:buNone/>
                </a:pPr>
                <a:r>
                  <a:rPr lang="cs-CZ" sz="2800" spc="-15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   </a:t>
                </a:r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5131" y="3907744"/>
                <a:ext cx="3183039" cy="553256"/>
              </a:xfrm>
              <a:prstGeom prst="rect">
                <a:avLst/>
              </a:prstGeom>
              <a:blipFill rotWithShape="1">
                <a:blip r:embed="rId2"/>
                <a:stretch>
                  <a:fillRect l="-4023" t="-9890" b="-252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3695450" y="3907744"/>
                <a:ext cx="3183039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d>
                      <m:dPr>
                        <m:ctrlPr>
                          <a:rPr lang="cs-CZ" sz="280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−5,5</m:t>
                        </m:r>
                      </m:e>
                    </m:d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+( −3,3)</m:t>
                    </m:r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</a:p>
              <a:p>
                <a:pPr marL="0" indent="0" algn="just">
                  <a:buNone/>
                </a:pPr>
                <a:r>
                  <a:rPr lang="cs-CZ" sz="2800" spc="-15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   </a:t>
                </a:r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95450" y="3907744"/>
                <a:ext cx="3183039" cy="55325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6503763" y="3907744"/>
                <a:ext cx="1339810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1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=−</m:t>
                    </m:r>
                    <m:r>
                      <a:rPr lang="cs-CZ" sz="2800" b="1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𝟖</m:t>
                    </m:r>
                    <m:r>
                      <a:rPr lang="cs-CZ" sz="2800" b="1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,</m:t>
                    </m:r>
                    <m:r>
                      <a:rPr lang="cs-CZ" sz="2800" b="1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𝟖</m:t>
                    </m:r>
                  </m:oMath>
                </a14:m>
                <a:r>
                  <a:rPr lang="cs-CZ" sz="2800" b="1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</a:t>
                </a:r>
                <a:endParaRPr lang="cs-CZ" sz="2800" b="1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03763" y="3907744"/>
                <a:ext cx="1339810" cy="55325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aoblený obdélník 14"/>
          <p:cNvSpPr/>
          <p:nvPr/>
        </p:nvSpPr>
        <p:spPr>
          <a:xfrm>
            <a:off x="650085" y="4817145"/>
            <a:ext cx="7724046" cy="1132135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FFFF00"/>
              </a:gs>
              <a:gs pos="100000">
                <a:srgbClr val="99FF33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758463" y="5005212"/>
                <a:ext cx="3030563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b)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− </m:t>
                        </m:r>
                        <m:f>
                          <m:fPr>
                            <m:ctrlP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5</m:t>
                            </m:r>
                          </m:num>
                          <m:den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12</m:t>
                            </m:r>
                          </m:den>
                        </m:f>
                      </m:e>
                    </m:d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d>
                      <m:dPr>
                        <m:ctrlP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3</m:t>
                            </m:r>
                          </m:num>
                          <m:den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12</m:t>
                            </m:r>
                          </m:den>
                        </m:f>
                      </m:e>
                    </m:d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</a:p>
              <a:p>
                <a:pPr marL="0" indent="0" algn="just">
                  <a:buNone/>
                </a:pPr>
                <a:r>
                  <a:rPr lang="cs-CZ" sz="2800" spc="-15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   </a:t>
                </a:r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8463" y="5005212"/>
                <a:ext cx="3030563" cy="553256"/>
              </a:xfrm>
              <a:prstGeom prst="rect">
                <a:avLst/>
              </a:prstGeom>
              <a:blipFill rotWithShape="1">
                <a:blip r:embed="rId5"/>
                <a:stretch>
                  <a:fillRect l="-4016" b="-428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3416532" y="4980040"/>
                <a:ext cx="3030563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d>
                      <m:dPr>
                        <m:ctrlPr>
                          <a:rPr lang="cs-CZ" sz="280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− </m:t>
                        </m:r>
                        <m:f>
                          <m:fPr>
                            <m:ctrlP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5</m:t>
                            </m:r>
                          </m:num>
                          <m:den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12</m:t>
                            </m:r>
                          </m:den>
                        </m:f>
                      </m:e>
                    </m:d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+</m:t>
                    </m:r>
                    <m:d>
                      <m:dPr>
                        <m:ctrlP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− </m:t>
                        </m:r>
                        <m:f>
                          <m:fPr>
                            <m:ctrlP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3</m:t>
                            </m:r>
                          </m:num>
                          <m:den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12</m:t>
                            </m:r>
                          </m:den>
                        </m:f>
                      </m:e>
                    </m:d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</a:p>
              <a:p>
                <a:pPr marL="0" indent="0" algn="just">
                  <a:buNone/>
                </a:pPr>
                <a:r>
                  <a:rPr lang="cs-CZ" sz="2800" spc="-15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   </a:t>
                </a:r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6532" y="4980040"/>
                <a:ext cx="3030563" cy="553256"/>
              </a:xfrm>
              <a:prstGeom prst="rect">
                <a:avLst/>
              </a:prstGeom>
              <a:blipFill rotWithShape="1">
                <a:blip r:embed="rId6"/>
                <a:stretch>
                  <a:fillRect b="-230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6237298" y="5023218"/>
                <a:ext cx="1359181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=−</m:t>
                    </m:r>
                    <m:f>
                      <m:fPr>
                        <m:ctrlP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8</m:t>
                        </m:r>
                      </m:num>
                      <m:den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</a:t>
                </a:r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7298" y="5023218"/>
                <a:ext cx="1359181" cy="553256"/>
              </a:xfrm>
              <a:prstGeom prst="rect">
                <a:avLst/>
              </a:prstGeom>
              <a:blipFill rotWithShape="1">
                <a:blip r:embed="rId7"/>
                <a:stretch>
                  <a:fillRect b="-175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7320596" y="4997186"/>
                <a:ext cx="1359181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1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=−</m:t>
                    </m:r>
                    <m:f>
                      <m:fPr>
                        <m:ctrlPr>
                          <a:rPr lang="cs-CZ" sz="2800" b="1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1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𝟐</m:t>
                        </m:r>
                      </m:num>
                      <m:den>
                        <m:r>
                          <a:rPr lang="cs-CZ" sz="2800" b="1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800" b="1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</a:t>
                </a:r>
                <a:endParaRPr lang="cs-CZ" sz="2800" b="1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20596" y="4997186"/>
                <a:ext cx="1359181" cy="553256"/>
              </a:xfrm>
              <a:prstGeom prst="rect">
                <a:avLst/>
              </a:prstGeom>
              <a:blipFill rotWithShape="1">
                <a:blip r:embed="rId8"/>
                <a:stretch>
                  <a:fillRect b="-186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67478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0"/>
      <p:bldP spid="12" grpId="0"/>
      <p:bldP spid="13" grpId="0"/>
      <p:bldP spid="16" grpId="0"/>
      <p:bldP spid="20" grpId="0"/>
      <p:bldP spid="21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04223" y="786512"/>
            <a:ext cx="8712968" cy="588284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89687" y="800577"/>
            <a:ext cx="8727504" cy="279424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354729" y="839071"/>
                <a:ext cx="8346437" cy="265463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1. Vypočítejte:</a:t>
                </a:r>
              </a:p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−2,6</m:t>
                        </m:r>
                      </m:e>
                    </m:d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+</m:t>
                    </m:r>
                    <m:d>
                      <m:dPr>
                        <m:ctrlP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−3,2</m:t>
                        </m:r>
                      </m:e>
                    </m:d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	b)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7,2</m:t>
                        </m:r>
                      </m:e>
                    </m:d>
                    <m:r>
                      <a:rPr lang="cs-CZ" sz="2800" i="1" spc="-12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+</m:t>
                    </m:r>
                    <m:d>
                      <m:d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  <m: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3,2</m:t>
                        </m:r>
                      </m:e>
                    </m:d>
                  </m:oMath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c)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+35,42</m:t>
                        </m:r>
                      </m:e>
                    </m:d>
                    <m:r>
                      <a:rPr lang="cs-CZ" sz="2800" i="1" spc="-12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+</m:t>
                    </m:r>
                    <m:d>
                      <m:d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42</m:t>
                        </m:r>
                        <m: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,</m:t>
                        </m:r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5</m:t>
                        </m:r>
                        <m: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e>
                    </m:d>
                  </m:oMath>
                </a14:m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d)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cs-CZ" sz="280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sz="2800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  <m:r>
                      <a:rPr lang="cs-CZ" sz="2800" i="1" spc="-12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+</m:t>
                    </m:r>
                    <m:d>
                      <m:d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cs-CZ" sz="280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3</m:t>
                            </m:r>
                          </m:num>
                          <m:den>
                            <m:r>
                              <a:rPr lang="cs-CZ" sz="2800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e)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+6</m:t>
                        </m:r>
                        <m:f>
                          <m:fPr>
                            <m:ctrlPr>
                              <a:rPr lang="cs-CZ" sz="280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5</m:t>
                            </m:r>
                          </m:num>
                          <m:den>
                            <m:r>
                              <a:rPr lang="cs-CZ" sz="2800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6</m:t>
                            </m:r>
                          </m:den>
                        </m:f>
                      </m:e>
                    </m:d>
                    <m:r>
                      <a:rPr lang="cs-CZ" sz="2800" i="1" spc="-12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+</m:t>
                    </m:r>
                    <m:d>
                      <m:d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  <m:f>
                          <m:fPr>
                            <m:ctrlPr>
                              <a:rPr lang="cs-CZ" sz="280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3</m:t>
                            </m:r>
                          </m:num>
                          <m:den>
                            <m:r>
                              <a:rPr lang="cs-CZ" sz="2800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10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f)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  <m:f>
                          <m:fPr>
                            <m:ctrlPr>
                              <a:rPr lang="cs-CZ" sz="2800" i="1" spc="-12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3</m:t>
                            </m:r>
                          </m:num>
                          <m:den>
                            <m:r>
                              <a:rPr lang="cs-CZ" sz="2800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8</m:t>
                            </m:r>
                          </m:den>
                        </m:f>
                      </m:e>
                    </m:d>
                    <m:r>
                      <a:rPr lang="cs-CZ" sz="2800" i="1" spc="-12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+</m:t>
                    </m:r>
                    <m:d>
                      <m:d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+</m:t>
                        </m:r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3</m:t>
                        </m:r>
                        <m:f>
                          <m:fPr>
                            <m:ctrlPr>
                              <a:rPr lang="cs-CZ" sz="2800" i="1" spc="-12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5</m:t>
                            </m:r>
                          </m:num>
                          <m:den>
                            <m:r>
                              <a:rPr lang="cs-CZ" sz="2800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</m:t>
                            </m:r>
                            <m:r>
                              <a:rPr lang="cs-CZ" sz="2800" i="1" spc="-12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4729" y="839071"/>
                <a:ext cx="8346437" cy="2654630"/>
              </a:xfrm>
              <a:prstGeom prst="rect">
                <a:avLst/>
              </a:prstGeom>
              <a:blipFill rotWithShape="1">
                <a:blip r:embed="rId2"/>
                <a:stretch>
                  <a:fillRect l="-1461" t="-20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aoblený obdélník 7"/>
          <p:cNvSpPr/>
          <p:nvPr/>
        </p:nvSpPr>
        <p:spPr>
          <a:xfrm>
            <a:off x="189687" y="110814"/>
            <a:ext cx="8727503" cy="67569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20466" y="115367"/>
            <a:ext cx="7903382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Příklady na samostatné procvičení: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04223" y="3626990"/>
            <a:ext cx="8727504" cy="279424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354728" y="3696799"/>
                <a:ext cx="8346437" cy="265463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2. Vypočítejte:</a:t>
                </a:r>
              </a:p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−5,2</m:t>
                        </m:r>
                      </m:e>
                    </m:d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d>
                      <m:dPr>
                        <m:ctrlP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+8,1</m:t>
                        </m:r>
                      </m:e>
                    </m:d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	b)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17,2</m:t>
                        </m:r>
                      </m:e>
                    </m:d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d>
                      <m:d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−3</m:t>
                        </m:r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  <m: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,2</m:t>
                        </m:r>
                      </m:e>
                    </m:d>
                  </m:oMath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c)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+52,22</m:t>
                        </m:r>
                      </m:e>
                    </m:d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d>
                      <m:d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+23</m:t>
                        </m:r>
                        <m: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,2</m:t>
                        </m:r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8</m:t>
                        </m:r>
                      </m:e>
                    </m:d>
                  </m:oMath>
                </a14:m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d)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cs-CZ" sz="280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sz="2800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9</m:t>
                            </m:r>
                          </m:den>
                        </m:f>
                      </m:e>
                    </m:d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d>
                      <m:d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cs-CZ" sz="280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3</m:t>
                            </m:r>
                          </m:num>
                          <m:den>
                            <m:r>
                              <a:rPr lang="cs-CZ" sz="2800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9</m:t>
                            </m:r>
                          </m:den>
                        </m:f>
                      </m:e>
                    </m:d>
                  </m:oMath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e)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+3</m:t>
                        </m:r>
                        <m:f>
                          <m:fPr>
                            <m:ctrlPr>
                              <a:rPr lang="cs-CZ" sz="280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5</m:t>
                            </m:r>
                          </m:num>
                          <m:den>
                            <m:r>
                              <a:rPr lang="cs-CZ" sz="2800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7</m:t>
                            </m:r>
                          </m:den>
                        </m:f>
                      </m:e>
                    </m:d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d>
                      <m:d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  <m:f>
                          <m:fPr>
                            <m:ctrlPr>
                              <a:rPr lang="cs-CZ" sz="280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3</m:t>
                            </m:r>
                          </m:num>
                          <m:den>
                            <m:r>
                              <a:rPr lang="cs-CZ" sz="2800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15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f)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3</m:t>
                        </m:r>
                        <m:f>
                          <m:fPr>
                            <m:ctrlPr>
                              <a:rPr lang="cs-CZ" sz="2800" i="1" spc="-12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3</m:t>
                            </m:r>
                          </m:num>
                          <m:den>
                            <m:r>
                              <a:rPr lang="cs-CZ" sz="2800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5</m:t>
                            </m:r>
                          </m:den>
                        </m:f>
                      </m:e>
                    </m:d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d>
                      <m:d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+</m:t>
                        </m:r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4</m:t>
                        </m:r>
                        <m:f>
                          <m:fPr>
                            <m:ctrlPr>
                              <a:rPr lang="cs-CZ" sz="2800" i="1" spc="-12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5</m:t>
                            </m:r>
                          </m:num>
                          <m:den>
                            <m:r>
                              <a:rPr lang="cs-CZ" sz="2800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10</m:t>
                            </m:r>
                          </m:den>
                        </m:f>
                      </m:e>
                    </m:d>
                  </m:oMath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4728" y="3696799"/>
                <a:ext cx="8346437" cy="2654630"/>
              </a:xfrm>
              <a:prstGeom prst="rect">
                <a:avLst/>
              </a:prstGeom>
              <a:blipFill rotWithShape="1">
                <a:blip r:embed="rId3"/>
                <a:stretch>
                  <a:fillRect l="-1461" t="-20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11645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374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8289449" cy="22929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2938</TotalTime>
  <Words>733</Words>
  <Application>Microsoft Office PowerPoint</Application>
  <PresentationFormat>Předvádění na obrazovce (4:3)</PresentationFormat>
  <Paragraphs>108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Horizont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457</cp:revision>
  <dcterms:created xsi:type="dcterms:W3CDTF">2012-04-23T18:25:05Z</dcterms:created>
  <dcterms:modified xsi:type="dcterms:W3CDTF">2013-09-29T08:28:10Z</dcterms:modified>
</cp:coreProperties>
</file>