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4" r:id="rId2"/>
    <p:sldId id="269" r:id="rId3"/>
    <p:sldId id="393" r:id="rId4"/>
    <p:sldId id="410" r:id="rId5"/>
    <p:sldId id="405" r:id="rId6"/>
    <p:sldId id="411" r:id="rId7"/>
    <p:sldId id="409" r:id="rId8"/>
    <p:sldId id="413" r:id="rId9"/>
    <p:sldId id="414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FF66"/>
    <a:srgbClr val="CCFF33"/>
    <a:srgbClr val="66FF33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5378" autoAdjust="0"/>
  </p:normalViewPr>
  <p:slideViewPr>
    <p:cSldViewPr>
      <p:cViewPr>
        <p:scale>
          <a:sx n="60" d="100"/>
          <a:sy n="60" d="100"/>
        </p:scale>
        <p:origin x="-830" y="-11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29.9.2013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5.wmf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6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png"/><Relationship Id="rId16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3001" y="2222227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41293" y="230867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32" y="5305456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9406" y="4586520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9406" y="3020814"/>
            <a:ext cx="6272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NÁZEV</a:t>
            </a:r>
            <a:r>
              <a:rPr lang="cs-CZ" sz="280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smtClean="0">
                <a:solidFill>
                  <a:schemeClr val="tx2">
                    <a:lumMod val="10000"/>
                  </a:schemeClr>
                </a:solidFill>
              </a:rPr>
              <a:t>VY_32_INOVACE_06_04_M7_Hanak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05601" y="2534761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703442" y="3544034"/>
            <a:ext cx="3111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Racionální čísla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5028" y="230867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Název projektu: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Škola hrou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Vzdělávací oblast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Matematika a </a:t>
            </a:r>
            <a:r>
              <a:rPr lang="cs-CZ" sz="1600" smtClean="0">
                <a:solidFill>
                  <a:schemeClr val="tx2">
                    <a:lumMod val="10000"/>
                  </a:schemeClr>
                </a:solidFill>
              </a:rPr>
              <a:t>její aplikace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9406" y="4054554"/>
            <a:ext cx="81005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Násobení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502" y="603017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59966" y="202265"/>
            <a:ext cx="8527119" cy="994487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0557" y="1556792"/>
            <a:ext cx="8676528" cy="4896543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81028" y="202265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24352" y="1988840"/>
            <a:ext cx="8048937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tx2">
                    <a:lumMod val="10000"/>
                  </a:schemeClr>
                </a:solidFill>
              </a:rPr>
              <a:t>Tato 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hodina ukazuje násobení racionálních čísel. Na začátku jsou řešené příklady a na konci příklady na samostatné procvičení, které prověří zda žáci pochopili danou látku</a:t>
            </a:r>
            <a:r>
              <a:rPr lang="cs-CZ" sz="1800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  <a:p>
            <a:pPr algn="just"/>
            <a:r>
              <a:rPr lang="cs-CZ" sz="1800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mohla být odučena v multimediální učebně nebo v počítačové učebně, které mají připojení k internetu. </a:t>
            </a: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38460" y="1027584"/>
            <a:ext cx="8853760" cy="5641776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70828" y="1143764"/>
            <a:ext cx="8536784" cy="86409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89928" y="1287778"/>
            <a:ext cx="8990278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1. Násobení racionálních čísel je </a:t>
            </a: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komutativní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.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12340" y="85053"/>
            <a:ext cx="8853760" cy="823667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70828" y="192686"/>
            <a:ext cx="8493912" cy="60840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699874" y="127426"/>
            <a:ext cx="6696744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Vlastnosti násobení racionálních čísel: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96948" y="2233256"/>
            <a:ext cx="8536784" cy="86409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316048" y="2377270"/>
            <a:ext cx="8990278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2. Násobení racionálních čísel je </a:t>
            </a: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asociativní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.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96948" y="3320557"/>
            <a:ext cx="8536784" cy="86409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316048" y="3464571"/>
            <a:ext cx="8990278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3. Násobení racionálních čísel je </a:t>
            </a: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distributivní</a:t>
            </a: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.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35148" y="4481066"/>
            <a:ext cx="8536784" cy="86409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354248" y="4625080"/>
            <a:ext cx="8990278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4. Je-li v součinu nula, potom je součin roven nule.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09276" y="5508722"/>
            <a:ext cx="8536784" cy="86409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328376" y="5652736"/>
            <a:ext cx="8990278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5. Číslo se nezmění, jestliže ho vynásobíme číslem 1.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pic>
        <p:nvPicPr>
          <p:cNvPr id="1026" name="Picture 2" descr="C:\Users\spravce\AppData\Local\Microsoft\Windows\Temporary Internet Files\Content.IE5\KFRZHZFF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785" y="703489"/>
            <a:ext cx="1410147" cy="148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66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/>
      <p:bldP spid="16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51512" y="116234"/>
            <a:ext cx="8983025" cy="6553126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716016" y="4293096"/>
            <a:ext cx="4090980" cy="2208421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97244" y="1124385"/>
            <a:ext cx="8509753" cy="1512527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97243" y="205339"/>
            <a:ext cx="8509753" cy="807840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587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395537" y="205338"/>
            <a:ext cx="8151354" cy="7275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Pravidla pro násobení racionálních čísel.</a:t>
            </a:r>
            <a:endParaRPr lang="cs-CZ" sz="2800" dirty="0">
              <a:solidFill>
                <a:schemeClr val="bg1"/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557348" y="1244796"/>
            <a:ext cx="7989543" cy="139211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Násobíme-li dvě čísla se </a:t>
            </a:r>
            <a:r>
              <a:rPr lang="cs-CZ" sz="2600" b="1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stejnými</a:t>
            </a:r>
            <a:r>
              <a:rPr lang="cs-CZ" sz="2600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 znaménky, vynásobíme absolutní hodnoty činitelů a výsledkem je </a:t>
            </a:r>
            <a:r>
              <a:rPr lang="cs-CZ" sz="2600" b="1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číslo</a:t>
            </a:r>
            <a:r>
              <a:rPr lang="cs-CZ" sz="2600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 </a:t>
            </a:r>
            <a:r>
              <a:rPr lang="cs-CZ" sz="2600" b="1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kladné</a:t>
            </a:r>
            <a:r>
              <a:rPr lang="cs-CZ" sz="2600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 (+).</a:t>
            </a:r>
            <a:endParaRPr lang="cs-CZ" sz="2600" b="1" dirty="0">
              <a:solidFill>
                <a:schemeClr val="bg1"/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97244" y="2614764"/>
            <a:ext cx="8509753" cy="1512527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557348" y="2735175"/>
            <a:ext cx="7989543" cy="139211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Násobíme-li dvě čísla se </a:t>
            </a:r>
            <a:r>
              <a:rPr lang="cs-CZ" sz="2600" b="1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různými </a:t>
            </a:r>
            <a:r>
              <a:rPr lang="cs-CZ" sz="2600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znaménky, vynásobíme absolutní hodnoty činitelů a výsledkem je </a:t>
            </a:r>
            <a:r>
              <a:rPr lang="cs-CZ" sz="2600" b="1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číslo</a:t>
            </a:r>
            <a:r>
              <a:rPr lang="cs-CZ" sz="2600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 </a:t>
            </a:r>
            <a:r>
              <a:rPr lang="cs-CZ" sz="2600" b="1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záporné </a:t>
            </a:r>
            <a:r>
              <a:rPr lang="cs-CZ" sz="2600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(-).</a:t>
            </a:r>
            <a:endParaRPr lang="cs-CZ" sz="2600" b="1" dirty="0">
              <a:solidFill>
                <a:schemeClr val="bg1"/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97244" y="4294909"/>
            <a:ext cx="3986724" cy="2208421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1006950" y="4584531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   · +   =  </m:t>
                      </m:r>
                      <m:r>
                        <a:rPr lang="cs-CZ" sz="2800" b="1" i="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4584531"/>
                <a:ext cx="2512819" cy="319708"/>
              </a:xfrm>
              <a:prstGeom prst="rect">
                <a:avLst/>
              </a:prstGeom>
              <a:blipFill rotWithShape="1">
                <a:blip r:embed="rId2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997409" y="5469881"/>
                <a:ext cx="2710247" cy="36283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   · −   =   +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409" y="5469881"/>
                <a:ext cx="2710247" cy="362837"/>
              </a:xfrm>
              <a:prstGeom prst="rect">
                <a:avLst/>
              </a:prstGeom>
              <a:blipFill rotWithShape="1">
                <a:blip r:embed="rId3"/>
                <a:stretch>
                  <a:fillRect b="-11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5398812" y="4715924"/>
                <a:ext cx="2815748" cy="3463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   · −   =   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8812" y="4715924"/>
                <a:ext cx="2815748" cy="346372"/>
              </a:xfrm>
              <a:prstGeom prst="rect">
                <a:avLst/>
              </a:prstGeom>
              <a:blipFill rotWithShape="1">
                <a:blip r:embed="rId4"/>
                <a:stretch>
                  <a:fillRect b="-17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5393784" y="5540076"/>
                <a:ext cx="2748965" cy="43204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   · 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   =   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784" y="5540076"/>
                <a:ext cx="2748965" cy="43204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1006950" y="4617292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4617292"/>
                <a:ext cx="432047" cy="52814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1006950" y="546988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5469881"/>
                <a:ext cx="432047" cy="52814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1920485" y="4626850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485" y="4626850"/>
                <a:ext cx="432047" cy="52814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5414575" y="4712900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4575" y="4712900"/>
                <a:ext cx="432047" cy="52814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6329250" y="5540076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9250" y="5540076"/>
                <a:ext cx="432047" cy="52814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1920485" y="546988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485" y="5469881"/>
                <a:ext cx="432047" cy="52814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6329251" y="473864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9251" y="4738641"/>
                <a:ext cx="432047" cy="52814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5398163" y="5540075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8163" y="5540075"/>
                <a:ext cx="432047" cy="52814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7271020" y="4774059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1020" y="4774059"/>
                <a:ext cx="432047" cy="52814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7271020" y="5540074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1020" y="5540074"/>
                <a:ext cx="432047" cy="52814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2843560" y="4640166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560" y="4640166"/>
                <a:ext cx="432047" cy="52814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2843560" y="5469881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560" y="5469881"/>
                <a:ext cx="432047" cy="52814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KFRZHZFF\MC900440428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978" y="5086284"/>
            <a:ext cx="1343980" cy="141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49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2204864"/>
            <a:ext cx="9144000" cy="4608512"/>
          </a:xfrm>
          <a:prstGeom prst="roundRect">
            <a:avLst>
              <a:gd name="adj" fmla="val 9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7189" y="2427500"/>
            <a:ext cx="9106809" cy="938009"/>
          </a:xfrm>
          <a:prstGeom prst="roundRect">
            <a:avLst>
              <a:gd name="adj" fmla="val 9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0" y="0"/>
            <a:ext cx="9143999" cy="2204863"/>
          </a:xfrm>
          <a:prstGeom prst="roundRect">
            <a:avLst>
              <a:gd name="adj" fmla="val 4497"/>
            </a:avLst>
          </a:prstGeom>
          <a:gradFill>
            <a:gsLst>
              <a:gs pos="0">
                <a:srgbClr val="0070C0"/>
              </a:gs>
              <a:gs pos="100000">
                <a:srgbClr val="00B0F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218240" y="79128"/>
                <a:ext cx="8631095" cy="121444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Př.1) Vypočítejte</a:t>
                </a: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a)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−2,5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·( −0,5)</m:t>
                    </m:r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  <a:p>
                <a:pPr marL="0" indent="0" algn="just">
                  <a:buNone/>
                </a:pP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   b)</a:t>
                </a:r>
                <a14:m>
                  <m:oMath xmlns:m="http://schemas.openxmlformats.org/officeDocument/2006/math"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d>
                      <m:dPr>
                        <m:ctrlPr>
                          <a:rPr lang="cs-CZ" sz="280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 </m:t>
                        </m:r>
                        <m:f>
                          <m:fPr>
                            <m:ctrlPr>
                              <a:rPr lang="cs-CZ" sz="280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·(−2</m:t>
                    </m:r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</a:t>
                </a:r>
              </a:p>
              <a:p>
                <a:pPr marL="0" indent="0" algn="just">
                  <a:buNone/>
                </a:pP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   c</a:t>
                </a:r>
                <a14:m>
                  <m:oMath xmlns:m="http://schemas.openxmlformats.org/officeDocument/2006/math">
                    <m:r>
                      <a:rPr lang="cs-CZ" sz="2800" spc="-150" dirty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)</m:t>
                    </m:r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2,5·</m:t>
                    </m:r>
                    <m:d>
                      <m:dPr>
                        <m:ctrlP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−3</m:t>
                        </m:r>
                        <m:f>
                          <m:fPr>
                            <m:ctrlP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den>
                        </m:f>
                      </m:e>
                    </m:d>
                  </m:oMath>
                </a14:m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40" y="79128"/>
                <a:ext cx="8631095" cy="1214440"/>
              </a:xfrm>
              <a:prstGeom prst="rect">
                <a:avLst/>
              </a:prstGeom>
              <a:blipFill rotWithShape="1">
                <a:blip r:embed="rId2"/>
                <a:stretch>
                  <a:fillRect l="-1483" t="-4523" b="-658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Zaoblený obdélník 12"/>
          <p:cNvSpPr/>
          <p:nvPr/>
        </p:nvSpPr>
        <p:spPr>
          <a:xfrm>
            <a:off x="41266" y="3604557"/>
            <a:ext cx="9102733" cy="1117790"/>
          </a:xfrm>
          <a:prstGeom prst="roundRect">
            <a:avLst>
              <a:gd name="adj" fmla="val 9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7645" y="4940035"/>
            <a:ext cx="9118305" cy="1293708"/>
          </a:xfrm>
          <a:prstGeom prst="roundRect">
            <a:avLst>
              <a:gd name="adj" fmla="val 9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142070" y="2603908"/>
                <a:ext cx="3183039" cy="5532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−2,5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·( −0,5)</m:t>
                    </m:r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  <a:p>
                <a:pPr marL="0" indent="0" algn="just">
                  <a:buNone/>
                </a:pP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   </a:t>
                </a:r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070" y="2603908"/>
                <a:ext cx="3183039" cy="553256"/>
              </a:xfrm>
              <a:prstGeom prst="rect">
                <a:avLst/>
              </a:prstGeom>
              <a:blipFill rotWithShape="1">
                <a:blip r:embed="rId3"/>
                <a:stretch>
                  <a:fillRect l="-3831" t="-9890" b="-252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2742375" y="2619876"/>
                <a:ext cx="1584176" cy="5532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2800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𝟏</m:t>
                      </m:r>
                      <m:r>
                        <a:rPr lang="cs-CZ" sz="2800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,</m:t>
                      </m:r>
                      <m:r>
                        <a:rPr lang="cs-CZ" sz="2800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𝟐𝟓</m:t>
                      </m:r>
                    </m:oMath>
                  </m:oMathPara>
                </a14:m>
                <a:endParaRPr lang="cs-CZ" sz="2800" b="1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2375" y="2619876"/>
                <a:ext cx="1584176" cy="55325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224764" y="3783360"/>
                <a:ext cx="2950843" cy="72575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b)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 </m:t>
                        </m:r>
                        <m:f>
                          <m:fPr>
                            <m:ctrlP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r>
                      <a:rPr lang="cs-CZ" sz="2800" i="1" spc="-150" dirty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(−</m:t>
                    </m:r>
                    <m:r>
                      <a:rPr lang="cs-CZ" sz="280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2</m:t>
                    </m:r>
                    <m:r>
                      <a:rPr lang="cs-CZ" sz="2800" spc="-150" dirty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)</m:t>
                    </m:r>
                  </m:oMath>
                </a14:m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</a:t>
                </a:r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764" y="3783360"/>
                <a:ext cx="2950843" cy="725759"/>
              </a:xfrm>
              <a:prstGeom prst="rect">
                <a:avLst/>
              </a:prstGeom>
              <a:blipFill rotWithShape="1">
                <a:blip r:embed="rId5"/>
                <a:stretch>
                  <a:fillRect l="-4339" b="-92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ástupný symbol pro obsah 2"/>
              <p:cNvSpPr>
                <a:spLocks noGrp="1"/>
              </p:cNvSpPr>
              <p:nvPr/>
            </p:nvSpPr>
            <p:spPr>
              <a:xfrm>
                <a:off x="2458794" y="3757280"/>
                <a:ext cx="2869574" cy="8123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d>
                      <m:dPr>
                        <m:ctrlP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 </m:t>
                        </m:r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 </m:t>
                        </m:r>
                        <m:f>
                          <m:fPr>
                            <m:ctrlP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 </m:t>
                        </m:r>
                        <m:f>
                          <m:fPr>
                            <m:ctrlP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</a:t>
                </a:r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794" y="3757280"/>
                <a:ext cx="2869574" cy="81234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4917443" y="3696776"/>
                <a:ext cx="1442704" cy="8123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1·2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4·1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7443" y="3696776"/>
                <a:ext cx="1442704" cy="81234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6144124" y="3696777"/>
                <a:ext cx="1236188" cy="8123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1·1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2·1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4124" y="3696777"/>
                <a:ext cx="1236188" cy="81234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214165" y="5155096"/>
                <a:ext cx="2053579" cy="86619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b="1" spc="-150" dirty="0" smtClean="0">
                          <a:solidFill>
                            <a:schemeClr val="bg1"/>
                          </a:solidFill>
                          <a:latin typeface="Trebuchet MS" pitchFamily="34" charset="0"/>
                          <a:ea typeface="Cambria Math" pitchFamily="18" charset="0"/>
                        </a:rPr>
                        <m:t>c</m:t>
                      </m:r>
                      <m:r>
                        <a:rPr lang="cs-CZ" b="0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)   2,5·</m:t>
                      </m:r>
                      <m:d>
                        <m:dPr>
                          <m:ctrlPr>
                            <a:rPr lang="cs-CZ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−3</m:t>
                          </m:r>
                          <m:f>
                            <m:fPr>
                              <m:ctrlPr>
                                <a:rPr lang="cs-CZ" i="1" spc="-150" dirty="0" smtClean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pc="-150" dirty="0" smtClean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pc="-150" dirty="0" smtClean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165" y="5155096"/>
                <a:ext cx="2053579" cy="86619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2120719" y="5122304"/>
                <a:ext cx="2205832" cy="105326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 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25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10</m:t>
                          </m:r>
                        </m:den>
                      </m:f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 ·</m:t>
                      </m:r>
                      <m:d>
                        <m:d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− </m:t>
                          </m:r>
                          <m:f>
                            <m:fPr>
                              <m:ctrlPr>
                                <a:rPr lang="cs-CZ" b="0" i="1" spc="-150" dirty="0" smtClean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pc="-150" dirty="0" smtClean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16</m:t>
                              </m:r>
                            </m:num>
                            <m:den>
                              <m:r>
                                <a:rPr lang="cs-CZ" b="0" i="1" spc="-150" dirty="0" smtClean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0719" y="5122304"/>
                <a:ext cx="2205832" cy="105326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4084588" y="5155096"/>
                <a:ext cx="1376968" cy="105326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=−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25·16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10·5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4588" y="5155096"/>
                <a:ext cx="1376968" cy="1053266"/>
              </a:xfrm>
              <a:prstGeom prst="rect">
                <a:avLst/>
              </a:prstGeom>
              <a:blipFill rotWithShape="1">
                <a:blip r:embed="rId11"/>
                <a:stretch>
                  <a:fillRect r="-5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5611949" y="5149024"/>
                <a:ext cx="1064351" cy="105326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=−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5·8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5·1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1949" y="5149024"/>
                <a:ext cx="1064351" cy="1053266"/>
              </a:xfrm>
              <a:prstGeom prst="rect">
                <a:avLst/>
              </a:prstGeom>
              <a:blipFill rotWithShape="1">
                <a:blip r:embed="rId12"/>
                <a:stretch>
                  <a:fillRect r="-80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Zástupný symbol pro obsah 2"/>
              <p:cNvSpPr>
                <a:spLocks noGrp="1"/>
              </p:cNvSpPr>
              <p:nvPr/>
            </p:nvSpPr>
            <p:spPr>
              <a:xfrm>
                <a:off x="8062839" y="5323572"/>
                <a:ext cx="1064351" cy="52663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=−</m:t>
                      </m:r>
                      <m:r>
                        <a:rPr lang="cs-CZ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𝟖</m:t>
                      </m:r>
                    </m:oMath>
                  </m:oMathPara>
                </a14:m>
                <a:endParaRPr lang="cs-CZ" b="1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2839" y="5323572"/>
                <a:ext cx="1064351" cy="52663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Zástupný symbol pro obsah 2"/>
              <p:cNvSpPr>
                <a:spLocks noGrp="1"/>
              </p:cNvSpPr>
              <p:nvPr/>
            </p:nvSpPr>
            <p:spPr>
              <a:xfrm>
                <a:off x="7107344" y="3696777"/>
                <a:ext cx="1368152" cy="8123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1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cs-CZ" b="1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b="1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7344" y="3696777"/>
                <a:ext cx="1368152" cy="812343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6848136" y="5149024"/>
                <a:ext cx="1064351" cy="105326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=−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1·8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1·1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8136" y="5149024"/>
                <a:ext cx="1064351" cy="1053266"/>
              </a:xfrm>
              <a:prstGeom prst="rect">
                <a:avLst/>
              </a:prstGeom>
              <a:blipFill rotWithShape="1">
                <a:blip r:embed="rId15"/>
                <a:stretch>
                  <a:fillRect r="-8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AX2KZEMX\MC900432481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812" y="266965"/>
            <a:ext cx="1605349" cy="167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72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1" grpId="0"/>
      <p:bldP spid="33" grpId="0"/>
      <p:bldP spid="34" grpId="0"/>
      <p:bldP spid="35" grpId="0"/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2204864"/>
            <a:ext cx="9144000" cy="4608512"/>
          </a:xfrm>
          <a:prstGeom prst="roundRect">
            <a:avLst>
              <a:gd name="adj" fmla="val 9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7189" y="2427500"/>
            <a:ext cx="9106809" cy="938009"/>
          </a:xfrm>
          <a:prstGeom prst="roundRect">
            <a:avLst>
              <a:gd name="adj" fmla="val 9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0" y="0"/>
            <a:ext cx="9143997" cy="2204863"/>
          </a:xfrm>
          <a:prstGeom prst="roundRect">
            <a:avLst>
              <a:gd name="adj" fmla="val 4497"/>
            </a:avLst>
          </a:prstGeom>
          <a:gradFill>
            <a:gsLst>
              <a:gs pos="0">
                <a:srgbClr val="0070C0"/>
              </a:gs>
              <a:gs pos="100000">
                <a:srgbClr val="00B0F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218240" y="79128"/>
                <a:ext cx="8631095" cy="19817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Př.2) Vypočítejte</a:t>
                </a: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a)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−1,2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 −0,5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−10</m:t>
                        </m:r>
                      </m:e>
                    </m:d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  <a:p>
                <a:pPr marL="0" indent="0" algn="just">
                  <a:buNone/>
                </a:pP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   b)</a:t>
                </a:r>
                <a14:m>
                  <m:oMath xmlns:m="http://schemas.openxmlformats.org/officeDocument/2006/math"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d>
                      <m:dPr>
                        <m:ctrlPr>
                          <a:rPr lang="cs-CZ" sz="280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 </m:t>
                        </m:r>
                        <m:f>
                          <m:fPr>
                            <m:ctrlPr>
                              <a:rPr lang="cs-CZ" sz="280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+2</m:t>
                        </m:r>
                      </m:e>
                    </m:d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−3</m:t>
                        </m:r>
                        <m:f>
                          <m:fPr>
                            <m:ctrlP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</a:t>
                </a:r>
              </a:p>
              <a:p>
                <a:pPr marL="0" indent="0" algn="just">
                  <a:buNone/>
                </a:pP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   c</a:t>
                </a:r>
                <a14:m>
                  <m:oMath xmlns:m="http://schemas.openxmlformats.org/officeDocument/2006/math">
                    <m:r>
                      <a:rPr lang="cs-CZ" sz="2800" spc="-150" dirty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)</m:t>
                    </m:r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1,5·</m:t>
                    </m:r>
                    <m:d>
                      <m:dPr>
                        <m:ctrlP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−3</m:t>
                        </m:r>
                        <m:f>
                          <m:fPr>
                            <m:ctrlP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pc="-150" dirty="0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−2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f>
                      <m:fPr>
                        <m:ctrlP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num>
                      <m:den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40" y="79128"/>
                <a:ext cx="8631095" cy="1981720"/>
              </a:xfrm>
              <a:prstGeom prst="rect">
                <a:avLst/>
              </a:prstGeom>
              <a:blipFill rotWithShape="1">
                <a:blip r:embed="rId2"/>
                <a:stretch>
                  <a:fillRect l="-1483" t="-2769" b="-1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aoblený obdélník 5"/>
          <p:cNvSpPr/>
          <p:nvPr/>
        </p:nvSpPr>
        <p:spPr>
          <a:xfrm>
            <a:off x="41266" y="3604557"/>
            <a:ext cx="9102733" cy="1117790"/>
          </a:xfrm>
          <a:prstGeom prst="roundRect">
            <a:avLst>
              <a:gd name="adj" fmla="val 9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7645" y="4940035"/>
            <a:ext cx="9118305" cy="1293708"/>
          </a:xfrm>
          <a:prstGeom prst="roundRect">
            <a:avLst>
              <a:gd name="adj" fmla="val 9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142070" y="2603908"/>
                <a:ext cx="3942518" cy="5532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−1,2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 −0,5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·(−10)</m:t>
                    </m:r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  <a:p>
                <a:pPr marL="0" indent="0" algn="just">
                  <a:buNone/>
                </a:pP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   </a:t>
                </a:r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070" y="2603908"/>
                <a:ext cx="3942518" cy="553256"/>
              </a:xfrm>
              <a:prstGeom prst="rect">
                <a:avLst/>
              </a:prstGeom>
              <a:blipFill rotWithShape="1">
                <a:blip r:embed="rId3"/>
                <a:stretch>
                  <a:fillRect l="-3091" t="-9890" b="-252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6144124" y="2603908"/>
                <a:ext cx="1584176" cy="5532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  <m:r>
                        <a:rPr lang="cs-CZ" sz="2800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𝟔</m:t>
                      </m:r>
                    </m:oMath>
                  </m:oMathPara>
                </a14:m>
                <a:endParaRPr lang="cs-CZ" sz="2800" b="1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4124" y="2603908"/>
                <a:ext cx="1584176" cy="55325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224765" y="3783360"/>
                <a:ext cx="3555147" cy="72575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b</a:t>
                </a:r>
                <a:r>
                  <a:rPr lang="cs-CZ" sz="2800" spc="-150" dirty="0">
                    <a:solidFill>
                      <a:schemeClr val="bg1"/>
                    </a:solidFill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 </m:t>
                        </m:r>
                        <m:f>
                          <m:fPr>
                            <m:ctrlP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cs-CZ" sz="2800" i="1" spc="-150" dirty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+2</m:t>
                        </m:r>
                      </m:e>
                    </m:d>
                    <m:r>
                      <a:rPr lang="cs-CZ" sz="2800" spc="-150" dirty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sz="2800" i="1" spc="-150" dirty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  <m:f>
                          <m:fPr>
                            <m:ctrlP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cs-CZ" sz="2800" i="1" spc="-150" dirty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765" y="3783360"/>
                <a:ext cx="3555147" cy="725759"/>
              </a:xfrm>
              <a:prstGeom prst="rect">
                <a:avLst/>
              </a:prstGeom>
              <a:blipFill rotWithShape="1">
                <a:blip r:embed="rId5"/>
                <a:stretch>
                  <a:fillRect l="-3602" b="-92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3563888" y="3728215"/>
                <a:ext cx="2048061" cy="8123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=+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4</m:t>
                          </m:r>
                        </m:den>
                      </m:f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</m:t>
                          </m:r>
                        </m:den>
                      </m:f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20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888" y="3728215"/>
                <a:ext cx="2048061" cy="81234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5233595" y="3728215"/>
                <a:ext cx="1702617" cy="8123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1·1·20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2·1·2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3595" y="3728215"/>
                <a:ext cx="1702617" cy="81234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6715429" y="3696776"/>
                <a:ext cx="1236188" cy="81234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20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5429" y="3696776"/>
                <a:ext cx="1236188" cy="81234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214165" y="5155096"/>
                <a:ext cx="3349723" cy="86619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b="1" spc="-150" dirty="0" smtClean="0">
                          <a:solidFill>
                            <a:schemeClr val="bg1"/>
                          </a:solidFill>
                          <a:latin typeface="Trebuchet MS" pitchFamily="34" charset="0"/>
                          <a:ea typeface="Cambria Math" pitchFamily="18" charset="0"/>
                        </a:rPr>
                        <m:t>c</m:t>
                      </m:r>
                      <m:r>
                        <a:rPr lang="cs-CZ" b="0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)</m:t>
                      </m:r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i="1" spc="-150" dirty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1,5·</m:t>
                      </m:r>
                      <m:d>
                        <m:dPr>
                          <m:ctrlPr>
                            <a:rPr lang="cs-CZ" i="1" spc="-150" dirty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i="1" spc="-150" dirty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−3</m:t>
                          </m:r>
                          <m:f>
                            <m:fPr>
                              <m:ctrlPr>
                                <a:rPr lang="cs-CZ" i="1" spc="-150" dirty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 spc="-150" dirty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i="1" spc="-150" dirty="0">
                                  <a:solidFill>
                                    <a:schemeClr val="bg1"/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i="1" spc="-150" dirty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d>
                        <m:dPr>
                          <m:ctrlPr>
                            <a:rPr lang="cs-CZ" i="1" spc="-150" dirty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i="1" spc="-150" dirty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−2</m:t>
                          </m:r>
                        </m:e>
                      </m:d>
                      <m:r>
                        <a:rPr lang="cs-CZ" i="1" spc="-150" dirty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f>
                        <m:fPr>
                          <m:ctrlPr>
                            <a:rPr lang="cs-CZ" i="1" spc="-150" dirty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i="1" spc="-150" dirty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cs-CZ" i="1" spc="-150" dirty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165" y="5155096"/>
                <a:ext cx="3349723" cy="86619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3417512" y="5168912"/>
                <a:ext cx="2726612" cy="105326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 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15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10</m:t>
                          </m:r>
                        </m:den>
                      </m:f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 ·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16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den>
                      </m:f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</m:t>
                          </m:r>
                        </m:den>
                      </m:f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7512" y="5168912"/>
                <a:ext cx="2726612" cy="105326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5455640" y="5155096"/>
                <a:ext cx="1376968" cy="105326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3·2·2·1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2·1·1·1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640" y="5155096"/>
                <a:ext cx="1376968" cy="1053266"/>
              </a:xfrm>
              <a:prstGeom prst="rect">
                <a:avLst/>
              </a:prstGeom>
              <a:blipFill rotWithShape="1">
                <a:blip r:embed="rId11"/>
                <a:stretch>
                  <a:fillRect r="-150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7196124" y="5130812"/>
                <a:ext cx="1064351" cy="105326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cs-CZ" b="0" i="1" spc="-150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6124" y="5130812"/>
                <a:ext cx="1064351" cy="105326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7951617" y="5324875"/>
                <a:ext cx="1064351" cy="526633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𝟔</m:t>
                      </m:r>
                    </m:oMath>
                  </m:oMathPara>
                </a14:m>
                <a:endParaRPr lang="cs-CZ" b="1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1617" y="5324875"/>
                <a:ext cx="1064351" cy="52663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7470002" y="3886625"/>
                <a:ext cx="1125012" cy="55365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0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b="1" i="1" spc="-150" dirty="0" smtClean="0">
                          <a:solidFill>
                            <a:schemeClr val="bg1"/>
                          </a:solidFill>
                          <a:latin typeface="Cambria Math"/>
                          <a:ea typeface="Cambria Math" pitchFamily="18" charset="0"/>
                        </a:rPr>
                        <m:t>𝟓</m:t>
                      </m:r>
                    </m:oMath>
                  </m:oMathPara>
                </a14:m>
                <a:endParaRPr lang="cs-CZ" b="1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0002" y="3886625"/>
                <a:ext cx="1125012" cy="553654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4120321" y="2603908"/>
                <a:ext cx="2555979" cy="55325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0,</m:t>
                    </m:r>
                    <m:r>
                      <a:rPr lang="cs-CZ" sz="280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6</m:t>
                    </m:r>
                    <m:r>
                      <a:rPr lang="cs-CZ" sz="2800" b="0" i="1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·(−10)</m:t>
                    </m:r>
                    <m:r>
                      <a:rPr lang="cs-CZ" sz="2800" b="0" i="0" spc="-150" dirty="0" smtClean="0">
                        <a:solidFill>
                          <a:schemeClr val="bg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  <a:p>
                <a:pPr marL="0" indent="0" algn="just">
                  <a:buNone/>
                </a:pPr>
                <a:r>
                  <a:rPr lang="cs-CZ" sz="2800" spc="-150" dirty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spc="-150" dirty="0" smtClean="0">
                    <a:solidFill>
                      <a:schemeClr val="bg1"/>
                    </a:solidFill>
                    <a:latin typeface="Trebuchet MS" pitchFamily="34" charset="0"/>
                    <a:ea typeface="Cambria Math" pitchFamily="18" charset="0"/>
                  </a:rPr>
                  <a:t>                              </a:t>
                </a:r>
                <a:endParaRPr lang="cs-CZ" sz="2800" spc="-150" dirty="0">
                  <a:solidFill>
                    <a:schemeClr val="bg1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0321" y="2603908"/>
                <a:ext cx="2555979" cy="553256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spravce\AppData\Local\Microsoft\Windows\Temporary Internet Files\Content.IE5\8H1P3Q3A\MC900440450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39738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94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699453"/>
            <a:ext cx="9143999" cy="6158547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80440" y="699452"/>
            <a:ext cx="8963559" cy="316159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345483" y="737946"/>
                <a:ext cx="8346437" cy="33258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b="1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1. Vypočítejte:</a:t>
                </a:r>
              </a:p>
              <a:p>
                <a:pPr marL="0" indent="0" algn="just">
                  <a:buNone/>
                </a:pP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−2</m:t>
                        </m:r>
                      </m:e>
                    </m:d>
                    <m:r>
                      <a:rPr lang="cs-CZ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−3,2</m:t>
                        </m:r>
                      </m:e>
                    </m:d>
                  </m:oMath>
                </a14:m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	b) </a:t>
                </a:r>
                <a14:m>
                  <m:oMath xmlns:m="http://schemas.openxmlformats.org/officeDocument/2006/math">
                    <m:r>
                      <a:rPr lang="cs-CZ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7</m:t>
                    </m:r>
                    <m:r>
                      <a:rPr lang="cs-CZ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,2</m:t>
                    </m:r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</m:e>
                    </m:d>
                  </m:oMath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+3,4</m:t>
                        </m:r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,2</m:t>
                        </m:r>
                      </m:e>
                    </m:d>
                  </m:oMath>
                </a14:m>
                <a:r>
                  <a:rPr lang="cs-CZ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d)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e>
                    </m:d>
                  </m:oMath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e)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0</m:t>
                        </m:r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,3</m:t>
                        </m:r>
                      </m:e>
                    </m:d>
                  </m:oMath>
                </a14:m>
                <a:r>
                  <a:rPr lang="cs-CZ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	f)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8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  <m: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g)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+6</m:t>
                        </m:r>
                        <m:f>
                          <m:fPr>
                            <m:ctrlP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4</m:t>
                            </m:r>
                          </m:num>
                          <m:den>
                            <m: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−2</m:t>
                        </m:r>
                        <m:f>
                          <m:fPr>
                            <m:ctrlP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4</m:t>
                            </m:r>
                          </m:num>
                          <m:den>
                            <m: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10</m:t>
                            </m:r>
                          </m:den>
                        </m:f>
                      </m:e>
                    </m:d>
                  </m:oMath>
                </a14:m>
                <a:r>
                  <a:rPr lang="cs-CZ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 	</a:t>
                </a: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h)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−2</m:t>
                        </m:r>
                        <m:f>
                          <m:fPr>
                            <m:ctrlP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8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</m:t>
                        </m:r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  <m:f>
                          <m:fPr>
                            <m:ctrlP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9</m:t>
                            </m:r>
                          </m:den>
                        </m:f>
                      </m:e>
                    </m:d>
                  </m:oMath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483" y="737946"/>
                <a:ext cx="8346437" cy="3325805"/>
              </a:xfrm>
              <a:prstGeom prst="rect">
                <a:avLst/>
              </a:prstGeom>
              <a:blipFill rotWithShape="1">
                <a:blip r:embed="rId2"/>
                <a:stretch>
                  <a:fillRect l="-1169" t="-14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aoblený obdélník 7"/>
          <p:cNvSpPr/>
          <p:nvPr/>
        </p:nvSpPr>
        <p:spPr>
          <a:xfrm>
            <a:off x="0" y="9690"/>
            <a:ext cx="9143999" cy="675698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311220" y="59507"/>
            <a:ext cx="7903382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Příklady na samostatné procvičení:</a:t>
            </a:r>
            <a:endParaRPr lang="cs-CZ" sz="2800" dirty="0">
              <a:solidFill>
                <a:schemeClr val="bg1"/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154948" y="3833190"/>
            <a:ext cx="8989051" cy="3024809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305454" y="3903000"/>
                <a:ext cx="8346437" cy="265463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b="1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2. Vypočítejte:</a:t>
                </a:r>
              </a:p>
              <a:p>
                <a:pPr marL="0" indent="0" algn="just">
                  <a:buNone/>
                </a:pP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−5</m:t>
                        </m:r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+8,1</m:t>
                        </m:r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−2</m:t>
                        </m:r>
                      </m:e>
                    </m:d>
                  </m:oMath>
                </a14:m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b)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17,2</m:t>
                        </m:r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−3</m:t>
                        </m:r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r>
                      <a:rPr lang="cs-CZ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(+5)</m:t>
                    </m:r>
                  </m:oMath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+2,2</m:t>
                        </m:r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−2</m:t>
                        </m:r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den>
                        </m:f>
                      </m:e>
                    </m:d>
                  </m:oMath>
                </a14:m>
                <a:r>
                  <a:rPr lang="cs-CZ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d)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9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1,8</m:t>
                        </m:r>
                      </m:e>
                    </m:d>
                  </m:oMath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e)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+2</m:t>
                        </m:r>
                        <m:f>
                          <m:fPr>
                            <m:ctrlPr>
                              <a:rPr lang="cs-CZ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4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7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  <m:f>
                          <m:fPr>
                            <m:ctrlPr>
                              <a:rPr lang="cs-CZ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−10</m:t>
                        </m:r>
                      </m:e>
                    </m:d>
                  </m:oMath>
                </a14:m>
                <a:r>
                  <a:rPr lang="cs-CZ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f)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  <m:f>
                          <m:fPr>
                            <m:ctrlP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i="1" spc="-12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+</m:t>
                        </m:r>
                        <m:r>
                          <a:rPr lang="cs-CZ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4</m:t>
                        </m:r>
                        <m:f>
                          <m:fPr>
                            <m:ctrlPr>
                              <a:rPr lang="cs-CZ" i="1" spc="-12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10</m:t>
                            </m:r>
                          </m:den>
                        </m:f>
                      </m:e>
                    </m:d>
                    <m:r>
                      <a:rPr lang="cs-CZ" i="1" spc="-12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fPr>
                          <m:num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20</m:t>
                            </m:r>
                          </m:num>
                          <m:den>
                            <m:r>
                              <a:rPr lang="cs-CZ" b="0" i="1" spc="-120" smtClean="0">
                                <a:solidFill>
                                  <a:schemeClr val="bg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27</m:t>
                            </m:r>
                          </m:den>
                        </m:f>
                      </m:e>
                    </m:d>
                  </m:oMath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454" y="3903000"/>
                <a:ext cx="8346437" cy="2654630"/>
              </a:xfrm>
              <a:prstGeom prst="rect">
                <a:avLst/>
              </a:prstGeom>
              <a:blipFill rotWithShape="1">
                <a:blip r:embed="rId3"/>
                <a:stretch>
                  <a:fillRect l="-1096" t="-18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1164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0" y="8662"/>
            <a:ext cx="9144000" cy="675698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137675" y="108297"/>
            <a:ext cx="7903382" cy="44038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Řešení:</a:t>
            </a:r>
            <a:endParaRPr lang="cs-CZ" sz="2800" dirty="0">
              <a:solidFill>
                <a:schemeClr val="bg1"/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0" y="699453"/>
            <a:ext cx="9143999" cy="6158547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80440" y="699452"/>
            <a:ext cx="8963559" cy="316159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489000" y="737946"/>
                <a:ext cx="8346437" cy="332580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1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1. Vypočítejte:</a:t>
                </a:r>
              </a:p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6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,4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		b)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21,6</m:t>
                    </m:r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7,48</m:t>
                    </m:r>
                  </m:oMath>
                </a14:m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d)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num>
                      <m:den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e)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num>
                      <m:den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		f) </a:t>
                </a:r>
                <a14:m>
                  <m:oMath xmlns:m="http://schemas.openxmlformats.org/officeDocument/2006/math">
                    <m:r>
                      <a:rPr lang="cs-CZ" sz="2800" b="0" i="0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f>
                      <m:fPr>
                        <m:ctrlPr>
                          <a:rPr lang="cs-CZ" sz="280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num>
                      <m:den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32</m:t>
                        </m:r>
                      </m:den>
                    </m:f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g)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16</m:t>
                    </m:r>
                  </m:oMath>
                </a14:m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 </a:t>
                </a: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h)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</m:t>
                    </m:r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000" y="737946"/>
                <a:ext cx="8346437" cy="3325805"/>
              </a:xfrm>
              <a:prstGeom prst="rect">
                <a:avLst/>
              </a:prstGeom>
              <a:blipFill rotWithShape="1">
                <a:blip r:embed="rId2"/>
                <a:stretch>
                  <a:fillRect l="-1461" t="-16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aoblený obdélník 9"/>
          <p:cNvSpPr/>
          <p:nvPr/>
        </p:nvSpPr>
        <p:spPr>
          <a:xfrm>
            <a:off x="154948" y="3833190"/>
            <a:ext cx="8989051" cy="3024809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398780" y="4039219"/>
                <a:ext cx="8346437" cy="265463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1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2. Vypočítejte:</a:t>
                </a:r>
              </a:p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8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1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z="2800" spc="-12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b</a:t>
                </a: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2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58</m:t>
                    </m:r>
                  </m:oMath>
                </a14:m>
                <a:endParaRPr lang="cs-CZ" sz="2800" spc="-12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44</m:t>
                        </m:r>
                      </m:num>
                      <m:den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d)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</m:num>
                      <m:den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e)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6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0</m:t>
                    </m:r>
                  </m:oMath>
                </a14:m>
                <a:r>
                  <a:rPr lang="cs-CZ" sz="2800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</a:t>
                </a: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		f) </a:t>
                </a:r>
                <a14:m>
                  <m:oMath xmlns:m="http://schemas.openxmlformats.org/officeDocument/2006/math"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12</m:t>
                    </m:r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780" y="4039219"/>
                <a:ext cx="8346437" cy="2654630"/>
              </a:xfrm>
              <a:prstGeom prst="rect">
                <a:avLst/>
              </a:prstGeom>
              <a:blipFill rotWithShape="1">
                <a:blip r:embed="rId3"/>
                <a:stretch>
                  <a:fillRect l="-1460" t="-20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840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49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0" y="1228110"/>
            <a:ext cx="8289449" cy="22929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7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1999, ISBN 80-7230-032-6.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TAIŠL, Jan a kol. </a:t>
            </a:r>
            <a:r>
              <a:rPr lang="cs-CZ" sz="1100" i="1" dirty="0"/>
              <a:t>Matematika pro 7. ročník</a:t>
            </a:r>
            <a:r>
              <a:rPr lang="cs-CZ" sz="1100" dirty="0"/>
              <a:t>. Praha: Kvarta, 1999, ISBN 80-85510-85-8.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  <a:p>
            <a:endParaRPr lang="cs-CZ" sz="11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3057</TotalTime>
  <Words>693</Words>
  <Application>Microsoft Office PowerPoint</Application>
  <PresentationFormat>Předvádění na obrazovce (4:3)</PresentationFormat>
  <Paragraphs>114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Horizont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473</cp:revision>
  <dcterms:created xsi:type="dcterms:W3CDTF">2012-04-23T18:25:05Z</dcterms:created>
  <dcterms:modified xsi:type="dcterms:W3CDTF">2013-09-29T08:35:12Z</dcterms:modified>
</cp:coreProperties>
</file>