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4" r:id="rId2"/>
    <p:sldId id="269" r:id="rId3"/>
    <p:sldId id="393" r:id="rId4"/>
    <p:sldId id="410" r:id="rId5"/>
    <p:sldId id="405" r:id="rId6"/>
    <p:sldId id="411" r:id="rId7"/>
    <p:sldId id="416" r:id="rId8"/>
    <p:sldId id="417" r:id="rId9"/>
    <p:sldId id="418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FF66"/>
    <a:srgbClr val="CCFF33"/>
    <a:srgbClr val="66FF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5378" autoAdjust="0"/>
  </p:normalViewPr>
  <p:slideViewPr>
    <p:cSldViewPr>
      <p:cViewPr>
        <p:scale>
          <a:sx n="60" d="100"/>
          <a:sy n="60" d="100"/>
        </p:scale>
        <p:origin x="-830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29.9.2013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0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17" Type="http://schemas.openxmlformats.org/officeDocument/2006/relationships/image" Target="../media/image5.wmf"/><Relationship Id="rId2" Type="http://schemas.openxmlformats.org/officeDocument/2006/relationships/image" Target="../media/image52.png"/><Relationship Id="rId16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5" Type="http://schemas.openxmlformats.org/officeDocument/2006/relationships/image" Target="../media/image1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image" Target="../media/image20.png"/><Relationship Id="rId16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png"/><Relationship Id="rId18" Type="http://schemas.openxmlformats.org/officeDocument/2006/relationships/image" Target="../media/image50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17" Type="http://schemas.openxmlformats.org/officeDocument/2006/relationships/image" Target="../media/image49.png"/><Relationship Id="rId2" Type="http://schemas.openxmlformats.org/officeDocument/2006/relationships/image" Target="../media/image34.png"/><Relationship Id="rId16" Type="http://schemas.openxmlformats.org/officeDocument/2006/relationships/image" Target="../media/image4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5" Type="http://schemas.openxmlformats.org/officeDocument/2006/relationships/image" Target="../media/image47.png"/><Relationship Id="rId10" Type="http://schemas.openxmlformats.org/officeDocument/2006/relationships/image" Target="../media/image42.png"/><Relationship Id="rId19" Type="http://schemas.openxmlformats.org/officeDocument/2006/relationships/image" Target="../media/image7.wmf"/><Relationship Id="rId4" Type="http://schemas.openxmlformats.org/officeDocument/2006/relationships/image" Target="../media/image36.png"/><Relationship Id="rId9" Type="http://schemas.openxmlformats.org/officeDocument/2006/relationships/image" Target="../media/image41.png"/><Relationship Id="rId14" Type="http://schemas.openxmlformats.org/officeDocument/2006/relationships/image" Target="../media/image4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62721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VY_32_INOVACE_06_05_M7_Hanak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31117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Racionální čísla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</a:t>
            </a:r>
            <a:r>
              <a:rPr lang="cs-CZ" sz="1600" smtClean="0">
                <a:solidFill>
                  <a:schemeClr val="tx2">
                    <a:lumMod val="10000"/>
                  </a:schemeClr>
                </a:solidFill>
              </a:rPr>
              <a:t>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Dělení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8439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556793"/>
            <a:ext cx="8825939" cy="4752527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17528" y="15944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27049" y="1916832"/>
            <a:ext cx="8192953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hodina ukazuje dělení racionálních čísel. Na začátku jsou řešené příklady a na konci příklady na samostatné procvičení, které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prověří zda žáci pochopili danou látku</a:t>
            </a:r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.</a:t>
            </a:r>
          </a:p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22236" y="1268760"/>
            <a:ext cx="8853760" cy="520972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90620" y="1566726"/>
            <a:ext cx="8536784" cy="70106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22520" y="1599643"/>
                <a:ext cx="8990278" cy="48503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1. Racionální číslo dělené</a:t>
                </a:r>
                <a14:m>
                  <m:oMath xmlns:m="http://schemas.openxmlformats.org/officeDocument/2006/math">
                    <m:r>
                      <a:rPr lang="cs-CZ" sz="2800" b="0" i="0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b="1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r>
                      <a:rPr lang="cs-CZ" sz="2800" b="1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𝟏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se nezmění.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520" y="1599643"/>
                <a:ext cx="8990278" cy="485038"/>
              </a:xfrm>
              <a:prstGeom prst="rect">
                <a:avLst/>
              </a:prstGeom>
              <a:blipFill rotWithShape="1">
                <a:blip r:embed="rId2"/>
                <a:stretch>
                  <a:fillRect l="-1424" t="-11250" b="-4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122236" y="0"/>
            <a:ext cx="8853760" cy="112474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80724" y="284915"/>
            <a:ext cx="8493912" cy="60840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709770" y="219655"/>
            <a:ext cx="6696744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Vlastnosti dělení racionálních čísel: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54604" y="2586226"/>
            <a:ext cx="8536784" cy="69758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26564" y="2694236"/>
                <a:ext cx="8990278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2. Racionální číslo dělené </a:t>
                </a:r>
                <a14:m>
                  <m:oMath xmlns:m="http://schemas.openxmlformats.org/officeDocument/2006/math">
                    <m:r>
                      <a:rPr lang="cs-CZ" sz="2800" b="1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sz="2800" b="1" i="1" spc="-12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𝟏</m:t>
                    </m:r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se změní na opačné číslo.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564" y="2694236"/>
                <a:ext cx="8990278" cy="481559"/>
              </a:xfrm>
              <a:prstGeom prst="rect">
                <a:avLst/>
              </a:prstGeom>
              <a:blipFill rotWithShape="1">
                <a:blip r:embed="rId3"/>
                <a:stretch>
                  <a:fillRect l="-1425" t="-11392" b="-443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233168" y="3601313"/>
            <a:ext cx="8536784" cy="1260569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52268" y="3745327"/>
            <a:ext cx="8013688" cy="111655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3. Podíl nuly a libovolného racionálního čísla různého od nuly je nula.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14068" y="5116713"/>
            <a:ext cx="8536784" cy="86409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233168" y="5260727"/>
            <a:ext cx="8990278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4. Žádné racionální číslo nelze dělit nulou.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BXRP5YH2\MC900440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127" y="255881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66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4" grpId="0"/>
      <p:bldP spid="16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1512" y="116234"/>
            <a:ext cx="8983025" cy="655312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716016" y="4293096"/>
            <a:ext cx="4090980" cy="220842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97244" y="1124385"/>
            <a:ext cx="8509753" cy="151252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97243" y="205339"/>
            <a:ext cx="8509753" cy="80784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95537" y="205338"/>
            <a:ext cx="8151354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Pravidla pro dělení racionálních čísel.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557348" y="1244796"/>
            <a:ext cx="7989543" cy="13921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Dělíme-li dvě čísla se </a:t>
            </a:r>
            <a:r>
              <a:rPr lang="cs-CZ" sz="26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stejnými</a:t>
            </a:r>
            <a:r>
              <a:rPr lang="cs-CZ" sz="26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znaménky, dělíme absolutní hodnoty činitelů a výsledkem je </a:t>
            </a:r>
            <a:r>
              <a:rPr lang="cs-CZ" sz="26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číslo</a:t>
            </a:r>
            <a:r>
              <a:rPr lang="cs-CZ" sz="26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6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kladné</a:t>
            </a:r>
            <a:r>
              <a:rPr lang="cs-CZ" sz="26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(+).</a:t>
            </a:r>
            <a:endParaRPr lang="cs-CZ" sz="26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97244" y="2614764"/>
            <a:ext cx="8509753" cy="151252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557348" y="2735175"/>
            <a:ext cx="7989543" cy="13921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Dělíme-li dvě čísla se </a:t>
            </a:r>
            <a:r>
              <a:rPr lang="cs-CZ" sz="26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různými </a:t>
            </a:r>
            <a:r>
              <a:rPr lang="cs-CZ" sz="26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znaménky, dělíme absolutní hodnoty činitelů a výsledkem je </a:t>
            </a:r>
            <a:r>
              <a:rPr lang="cs-CZ" sz="26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číslo</a:t>
            </a:r>
            <a:r>
              <a:rPr lang="cs-CZ" sz="26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6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záporné </a:t>
            </a:r>
            <a:r>
              <a:rPr lang="cs-CZ" sz="26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(-).</a:t>
            </a:r>
            <a:endParaRPr lang="cs-CZ" sz="26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97244" y="4294909"/>
            <a:ext cx="3986724" cy="2208421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1006950" y="4584531"/>
                <a:ext cx="2512819" cy="3197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   · +   =  </m:t>
                      </m:r>
                      <m:r>
                        <a:rPr lang="cs-CZ" sz="2800" b="1" i="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6950" y="4584531"/>
                <a:ext cx="2512819" cy="319708"/>
              </a:xfrm>
              <a:prstGeom prst="rect">
                <a:avLst/>
              </a:prstGeom>
              <a:blipFill rotWithShape="1">
                <a:blip r:embed="rId2"/>
                <a:stretch>
                  <a:fillRect b="-264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997409" y="5469881"/>
                <a:ext cx="2710247" cy="36283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   · −   =   +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7409" y="5469881"/>
                <a:ext cx="2710247" cy="362837"/>
              </a:xfrm>
              <a:prstGeom prst="rect">
                <a:avLst/>
              </a:prstGeom>
              <a:blipFill rotWithShape="1">
                <a:blip r:embed="rId3"/>
                <a:stretch>
                  <a:fillRect b="-11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5398812" y="4715924"/>
                <a:ext cx="2815748" cy="3463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   · −   =  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8812" y="4715924"/>
                <a:ext cx="2815748" cy="346372"/>
              </a:xfrm>
              <a:prstGeom prst="rect">
                <a:avLst/>
              </a:prstGeom>
              <a:blipFill rotWithShape="1">
                <a:blip r:embed="rId4"/>
                <a:stretch>
                  <a:fillRect b="-17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393784" y="5540076"/>
                <a:ext cx="2748965" cy="43204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   ·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  <m:r>
                        <a:rPr lang="cs-CZ" sz="28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   =   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3784" y="5540076"/>
                <a:ext cx="2748965" cy="43204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1006950" y="4617292"/>
                <a:ext cx="432047" cy="528145"/>
              </a:xfrm>
              <a:prstGeom prst="rect">
                <a:avLst/>
              </a:prstGeom>
              <a:solidFill>
                <a:srgbClr val="0070C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6950" y="4617292"/>
                <a:ext cx="432047" cy="52814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1006950" y="5469881"/>
                <a:ext cx="432047" cy="528145"/>
              </a:xfrm>
              <a:prstGeom prst="rect">
                <a:avLst/>
              </a:prstGeom>
              <a:solidFill>
                <a:srgbClr val="0070C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6950" y="5469881"/>
                <a:ext cx="432047" cy="52814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920485" y="4626850"/>
                <a:ext cx="432047" cy="528145"/>
              </a:xfrm>
              <a:prstGeom prst="rect">
                <a:avLst/>
              </a:prstGeom>
              <a:solidFill>
                <a:srgbClr val="0070C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0485" y="4626850"/>
                <a:ext cx="432047" cy="528145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414575" y="4712900"/>
                <a:ext cx="432047" cy="528145"/>
              </a:xfrm>
              <a:prstGeom prst="rect">
                <a:avLst/>
              </a:prstGeom>
              <a:solidFill>
                <a:srgbClr val="0070C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14575" y="4712900"/>
                <a:ext cx="432047" cy="52814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6329250" y="5540076"/>
                <a:ext cx="432047" cy="528145"/>
              </a:xfrm>
              <a:prstGeom prst="rect">
                <a:avLst/>
              </a:prstGeom>
              <a:solidFill>
                <a:srgbClr val="0070C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9250" y="5540076"/>
                <a:ext cx="432047" cy="52814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1920485" y="5469881"/>
                <a:ext cx="432047" cy="528145"/>
              </a:xfrm>
              <a:prstGeom prst="rect">
                <a:avLst/>
              </a:prstGeom>
              <a:solidFill>
                <a:srgbClr val="0070C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0485" y="5469881"/>
                <a:ext cx="432047" cy="52814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329251" y="4738641"/>
                <a:ext cx="432047" cy="528145"/>
              </a:xfrm>
              <a:prstGeom prst="rect">
                <a:avLst/>
              </a:prstGeom>
              <a:solidFill>
                <a:srgbClr val="0070C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9251" y="4738641"/>
                <a:ext cx="432047" cy="52814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5398163" y="5540075"/>
                <a:ext cx="432047" cy="528145"/>
              </a:xfrm>
              <a:prstGeom prst="rect">
                <a:avLst/>
              </a:prstGeom>
              <a:solidFill>
                <a:srgbClr val="0070C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8163" y="5540075"/>
                <a:ext cx="432047" cy="52814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7271020" y="4774059"/>
                <a:ext cx="432047" cy="528145"/>
              </a:xfrm>
              <a:prstGeom prst="rect">
                <a:avLst/>
              </a:prstGeom>
              <a:solidFill>
                <a:srgbClr val="FF00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1020" y="4774059"/>
                <a:ext cx="432047" cy="52814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7271020" y="5540074"/>
                <a:ext cx="432047" cy="528145"/>
              </a:xfrm>
              <a:prstGeom prst="rect">
                <a:avLst/>
              </a:prstGeom>
              <a:solidFill>
                <a:srgbClr val="FF00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71020" y="5540074"/>
                <a:ext cx="432047" cy="528145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2843560" y="4640166"/>
                <a:ext cx="432047" cy="528145"/>
              </a:xfrm>
              <a:prstGeom prst="rect">
                <a:avLst/>
              </a:prstGeom>
              <a:solidFill>
                <a:srgbClr val="FF00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560" y="4640166"/>
                <a:ext cx="432047" cy="528145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2843560" y="5469881"/>
                <a:ext cx="432047" cy="528145"/>
              </a:xfrm>
              <a:prstGeom prst="rect">
                <a:avLst/>
              </a:prstGeom>
              <a:solidFill>
                <a:srgbClr val="FF00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</m:t>
                      </m:r>
                    </m:oMath>
                  </m:oMathPara>
                </a14:m>
                <a:endParaRPr lang="cs-CZ" sz="2800" b="1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560" y="5469881"/>
                <a:ext cx="432047" cy="52814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XRP5YH2\MC900440428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769" y="4894539"/>
            <a:ext cx="1537207" cy="1618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249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1" grpId="0"/>
      <p:bldP spid="12" grpId="0"/>
      <p:bldP spid="13" grpId="0"/>
      <p:bldP spid="14" grpId="0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2204864"/>
            <a:ext cx="9144000" cy="4608512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7189" y="2427500"/>
            <a:ext cx="9106809" cy="938009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0" y="0"/>
            <a:ext cx="9143999" cy="2204863"/>
          </a:xfrm>
          <a:prstGeom prst="roundRect">
            <a:avLst>
              <a:gd name="adj" fmla="val 4497"/>
            </a:avLst>
          </a:prstGeom>
          <a:gradFill>
            <a:gsLst>
              <a:gs pos="0">
                <a:srgbClr val="0070C0"/>
              </a:gs>
              <a:gs pos="100000">
                <a:srgbClr val="00B0F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18240" y="79128"/>
                <a:ext cx="8631095" cy="12144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Př.1) Vypočítejte</a:t>
                </a: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−2,5</m:t>
                        </m:r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:( − 5)</m:t>
                    </m:r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b)</a:t>
                </a:r>
                <a14:m>
                  <m:oMath xmlns:m="http://schemas.openxmlformats.org/officeDocument/2006/math"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 </m:t>
                        </m:r>
                        <m:f>
                          <m:fPr>
                            <m:ctrlPr>
                              <a:rPr lang="cs-CZ" sz="280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12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15</m:t>
                            </m:r>
                          </m:den>
                        </m:f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:(−24</m:t>
                    </m:r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)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c</a:t>
                </a:r>
                <a14:m>
                  <m:oMath xmlns:m="http://schemas.openxmlformats.org/officeDocument/2006/math">
                    <m:r>
                      <a:rPr lang="cs-CZ" sz="2800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)</m:t>
                    </m:r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12:</m:t>
                    </m:r>
                    <m:d>
                      <m:dPr>
                        <m:ctrlP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−3</m:t>
                        </m:r>
                        <m:f>
                          <m:fPr>
                            <m:ctrlP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den>
                        </m:f>
                      </m:e>
                    </m:d>
                  </m:oMath>
                </a14:m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240" y="79128"/>
                <a:ext cx="8631095" cy="1214440"/>
              </a:xfrm>
              <a:prstGeom prst="rect">
                <a:avLst/>
              </a:prstGeom>
              <a:blipFill rotWithShape="1">
                <a:blip r:embed="rId2"/>
                <a:stretch>
                  <a:fillRect l="-1483" t="-4523" b="-658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41266" y="3604557"/>
            <a:ext cx="9102733" cy="1117790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7645" y="4940035"/>
            <a:ext cx="9118305" cy="1293708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142070" y="2603908"/>
                <a:ext cx="3183039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−2,5</m:t>
                        </m:r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:( − 5)</m:t>
                    </m:r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070" y="2603908"/>
                <a:ext cx="3183039" cy="553256"/>
              </a:xfrm>
              <a:prstGeom prst="rect">
                <a:avLst/>
              </a:prstGeom>
              <a:blipFill rotWithShape="1">
                <a:blip r:embed="rId3"/>
                <a:stretch>
                  <a:fillRect l="-3831" t="-9890" b="-252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2742375" y="2619876"/>
                <a:ext cx="1584176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+ </m:t>
                      </m:r>
                      <m:r>
                        <a:rPr lang="cs-CZ" sz="2800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𝟎</m:t>
                      </m:r>
                      <m:r>
                        <a:rPr lang="cs-CZ" sz="2800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,</m:t>
                      </m:r>
                      <m:r>
                        <a:rPr lang="cs-CZ" sz="2800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𝟓</m:t>
                      </m:r>
                    </m:oMath>
                  </m:oMathPara>
                </a14:m>
                <a:endParaRPr lang="cs-CZ" sz="2800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2375" y="2619876"/>
                <a:ext cx="1584176" cy="55325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224764" y="3783360"/>
                <a:ext cx="2950843" cy="7257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b)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 </m:t>
                        </m:r>
                        <m:f>
                          <m:fPr>
                            <m:ctrlP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12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15</m:t>
                            </m:r>
                          </m:den>
                        </m:f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r>
                      <a:rPr lang="cs-CZ" sz="2800" i="1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(−</m:t>
                    </m:r>
                    <m:r>
                      <a:rPr lang="cs-CZ" sz="280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4</m:t>
                    </m:r>
                    <m:r>
                      <a:rPr lang="cs-CZ" sz="2800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)</m:t>
                    </m:r>
                  </m:oMath>
                </a14:m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764" y="3783360"/>
                <a:ext cx="2950843" cy="725759"/>
              </a:xfrm>
              <a:prstGeom prst="rect">
                <a:avLst/>
              </a:prstGeom>
              <a:blipFill rotWithShape="1">
                <a:blip r:embed="rId5"/>
                <a:stretch>
                  <a:fillRect l="-4339" b="-92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2742375" y="3757280"/>
                <a:ext cx="1584176" cy="8123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 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12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15</m:t>
                          </m:r>
                        </m:den>
                      </m:f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: 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24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2375" y="3757280"/>
                <a:ext cx="1584176" cy="81234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3972564" y="3740067"/>
                <a:ext cx="1442704" cy="8123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12·1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15·24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2564" y="3740067"/>
                <a:ext cx="1442704" cy="8123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5220072" y="3757280"/>
                <a:ext cx="1236188" cy="8123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1·1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15·2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0072" y="3757280"/>
                <a:ext cx="1236188" cy="81234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214165" y="5155096"/>
                <a:ext cx="2053579" cy="8661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1" spc="-150" dirty="0" smtClean="0">
                          <a:solidFill>
                            <a:schemeClr val="bg1"/>
                          </a:solidFill>
                          <a:latin typeface="Trebuchet MS" pitchFamily="34" charset="0"/>
                          <a:ea typeface="Cambria Math" pitchFamily="18" charset="0"/>
                        </a:rPr>
                        <m:t>c</m:t>
                      </m:r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)   12 :</m:t>
                      </m:r>
                      <m:d>
                        <m:dPr>
                          <m:ctrlPr>
                            <a:rPr lang="cs-CZ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−3</m:t>
                          </m:r>
                          <m:f>
                            <m:fPr>
                              <m:ctrlPr>
                                <a:rPr lang="cs-CZ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b="0" i="1" spc="-150" dirty="0" smtClean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5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165" y="5155096"/>
                <a:ext cx="2053579" cy="86619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2120719" y="5149024"/>
                <a:ext cx="1963869" cy="105326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 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12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den>
                      </m:f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 : 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16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0719" y="5149024"/>
                <a:ext cx="1963869" cy="105326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3843104" y="5149024"/>
                <a:ext cx="1376968" cy="105326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12·5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1·16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3104" y="5149024"/>
                <a:ext cx="1376968" cy="105326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5255562" y="5131949"/>
                <a:ext cx="1064351" cy="105326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3·5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1·4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5562" y="5131949"/>
                <a:ext cx="1064351" cy="1053266"/>
              </a:xfrm>
              <a:prstGeom prst="rect">
                <a:avLst/>
              </a:prstGeom>
              <a:blipFill rotWithShape="1">
                <a:blip r:embed="rId12"/>
                <a:stretch>
                  <a:fillRect r="-8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7596335" y="5155096"/>
                <a:ext cx="1064351" cy="52663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</m:t>
                      </m:r>
                      <m:r>
                        <a:rPr lang="cs-CZ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𝟑</m:t>
                      </m:r>
                      <m:f>
                        <m:fPr>
                          <m:ctrlP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96335" y="5155096"/>
                <a:ext cx="1064351" cy="526633"/>
              </a:xfrm>
              <a:prstGeom prst="rect">
                <a:avLst/>
              </a:prstGeom>
              <a:blipFill rotWithShape="1">
                <a:blip r:embed="rId13"/>
                <a:stretch>
                  <a:fillRect b="-395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6228184" y="3757280"/>
                <a:ext cx="1368152" cy="8123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𝟑𝟎</m:t>
                          </m:r>
                        </m:den>
                      </m:f>
                    </m:oMath>
                  </m:oMathPara>
                </a14:m>
                <a:endParaRPr lang="cs-CZ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8184" y="3757280"/>
                <a:ext cx="1368152" cy="81234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6531985" y="5131949"/>
                <a:ext cx="1064351" cy="105326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15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1985" y="5131949"/>
                <a:ext cx="1064351" cy="105326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5" name="Picture 3" descr="C:\Users\spravce\AppData\Local\Microsoft\Windows\Temporary Internet Files\Content.IE5\AX2KZEMX\MC90044044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438" y="173038"/>
            <a:ext cx="1762125" cy="1660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2722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1" grpId="0"/>
      <p:bldP spid="33" grpId="0"/>
      <p:bldP spid="34" grpId="0"/>
      <p:bldP spid="35" grpId="0"/>
      <p:bldP spid="36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2427500"/>
            <a:ext cx="9144000" cy="4025836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7189" y="2427500"/>
            <a:ext cx="9106809" cy="1177057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0" y="0"/>
            <a:ext cx="9143997" cy="2427500"/>
          </a:xfrm>
          <a:prstGeom prst="roundRect">
            <a:avLst>
              <a:gd name="adj" fmla="val 4497"/>
            </a:avLst>
          </a:prstGeom>
          <a:gradFill>
            <a:gsLst>
              <a:gs pos="0">
                <a:srgbClr val="0070C0"/>
              </a:gs>
              <a:gs pos="100000">
                <a:srgbClr val="00B0F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18240" y="79128"/>
                <a:ext cx="8631095" cy="19817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Př.2) Vypočítejte</a:t>
                </a: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−1,2</m:t>
                        </m:r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 −</m:t>
                        </m:r>
                        <m:f>
                          <m:fPr>
                            <m:ctrlP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18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20</m:t>
                            </m:r>
                          </m:den>
                        </m:f>
                      </m:e>
                    </m:d>
                  </m:oMath>
                </a14:m>
                <a:endParaRPr lang="cs-CZ" sz="2800" spc="-150" dirty="0" smtClean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b)</a:t>
                </a:r>
                <a14:m>
                  <m:oMath xmlns:m="http://schemas.openxmlformats.org/officeDocument/2006/math"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 </m:t>
                        </m:r>
                        <m:f>
                          <m:fPr>
                            <m:ctrlPr>
                              <a:rPr lang="cs-CZ" sz="280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24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50</m:t>
                            </m:r>
                          </m:den>
                        </m:f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+0,32</m:t>
                        </m:r>
                      </m:e>
                    </m:d>
                  </m:oMath>
                </a14:m>
                <a:endParaRPr lang="cs-CZ" sz="2800" spc="-150" dirty="0" smtClean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c</a:t>
                </a:r>
                <a14:m>
                  <m:oMath xmlns:m="http://schemas.openxmlformats.org/officeDocument/2006/math">
                    <m:r>
                      <a:rPr lang="cs-CZ" sz="2800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)</m:t>
                    </m:r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3,2 :</m:t>
                    </m:r>
                    <m:d>
                      <m:dPr>
                        <m:ctrlP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−3</m:t>
                        </m:r>
                        <m:f>
                          <m:fPr>
                            <m:ctrlP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den>
                        </m:f>
                      </m:e>
                    </m:d>
                  </m:oMath>
                </a14:m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buNone/>
                </a:pP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240" y="79128"/>
                <a:ext cx="8631095" cy="1981720"/>
              </a:xfrm>
              <a:prstGeom prst="rect">
                <a:avLst/>
              </a:prstGeom>
              <a:blipFill rotWithShape="1">
                <a:blip r:embed="rId2"/>
                <a:stretch>
                  <a:fillRect l="-1483" b="-12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41266" y="3604557"/>
            <a:ext cx="9102733" cy="1117790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7645" y="4940035"/>
            <a:ext cx="9118305" cy="1293708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42070" y="2603908"/>
                <a:ext cx="2701738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−1,2</m:t>
                        </m:r>
                      </m:e>
                    </m:d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 −</m:t>
                        </m:r>
                        <m:f>
                          <m:fPr>
                            <m:ctrlP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18</m:t>
                            </m:r>
                          </m:num>
                          <m:den>
                            <m:r>
                              <a:rPr lang="cs-CZ" sz="2800" b="0" i="1" spc="-150" dirty="0" smtClean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20</m:t>
                            </m:r>
                          </m:den>
                        </m:f>
                      </m:e>
                    </m:d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2070" y="2603908"/>
                <a:ext cx="2701738" cy="553256"/>
              </a:xfrm>
              <a:prstGeom prst="rect">
                <a:avLst/>
              </a:prstGeom>
              <a:blipFill rotWithShape="1">
                <a:blip r:embed="rId3"/>
                <a:stretch>
                  <a:fillRect l="-4505" b="-42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6166638" y="2549308"/>
                <a:ext cx="1584176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𝟒</m:t>
                          </m:r>
                        </m:num>
                        <m:den>
                          <m: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den>
                      </m:f>
                    </m:oMath>
                  </m:oMathPara>
                </a14:m>
                <a:endParaRPr lang="cs-CZ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6638" y="2549308"/>
                <a:ext cx="1584176" cy="553256"/>
              </a:xfrm>
              <a:prstGeom prst="rect">
                <a:avLst/>
              </a:prstGeom>
              <a:blipFill rotWithShape="1">
                <a:blip r:embed="rId4"/>
                <a:stretch>
                  <a:fillRect b="-329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24765" y="3783360"/>
                <a:ext cx="2763059" cy="7257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b</a:t>
                </a:r>
                <a:r>
                  <a:rPr lang="cs-CZ" sz="2800" spc="-150" dirty="0">
                    <a:solidFill>
                      <a:schemeClr val="bg1"/>
                    </a:solidFill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− </m:t>
                        </m:r>
                        <m:f>
                          <m:fPr>
                            <m:ctrlP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24</m:t>
                            </m:r>
                          </m:num>
                          <m:den>
                            <m:r>
                              <a:rPr lang="cs-CZ" sz="2800" i="1" spc="-150" dirty="0">
                                <a:solidFill>
                                  <a:schemeClr val="bg1"/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50</m:t>
                            </m:r>
                          </m:den>
                        </m:f>
                      </m:e>
                    </m:d>
                    <m:r>
                      <a:rPr lang="cs-CZ" sz="2800" i="1" spc="-150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sz="2800" i="1" spc="-150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+0,32</m:t>
                        </m:r>
                      </m:e>
                    </m:d>
                  </m:oMath>
                </a14:m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4765" y="3783360"/>
                <a:ext cx="2763059" cy="725759"/>
              </a:xfrm>
              <a:prstGeom prst="rect">
                <a:avLst/>
              </a:prstGeom>
              <a:blipFill rotWithShape="1">
                <a:blip r:embed="rId5"/>
                <a:stretch>
                  <a:fillRect l="-4636" b="-924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843808" y="3695536"/>
                <a:ext cx="1689979" cy="8123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24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50</m:t>
                          </m:r>
                        </m:den>
                      </m:f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: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32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3695536"/>
                <a:ext cx="1689979" cy="81234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4430231" y="3741615"/>
                <a:ext cx="1702617" cy="8123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 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24·100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50·32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0231" y="3741615"/>
                <a:ext cx="1702617" cy="8123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6017538" y="3740067"/>
                <a:ext cx="1236188" cy="8123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 </m:t>
                      </m:r>
                      <m:f>
                        <m:fPr>
                          <m:ctrlPr>
                            <a:rPr lang="cs-CZ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3·2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1·4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7538" y="3740067"/>
                <a:ext cx="1236188" cy="81234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14165" y="5155096"/>
                <a:ext cx="2053579" cy="8661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cs-CZ" b="1" spc="-150" dirty="0" smtClean="0">
                          <a:solidFill>
                            <a:schemeClr val="bg1"/>
                          </a:solidFill>
                          <a:latin typeface="Trebuchet MS" pitchFamily="34" charset="0"/>
                          <a:ea typeface="Cambria Math" pitchFamily="18" charset="0"/>
                        </a:rPr>
                        <m:t>c</m:t>
                      </m:r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)</m:t>
                      </m:r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  3,2 :</m:t>
                      </m:r>
                      <m:d>
                        <m:dPr>
                          <m:ctrlPr>
                            <a:rPr lang="cs-CZ" i="1" spc="-150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i="1" spc="-150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−3</m:t>
                          </m:r>
                          <m:f>
                            <m:fPr>
                              <m:ctrlPr>
                                <a:rPr lang="cs-CZ" i="1" spc="-150" dirty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fPr>
                            <m:num>
                              <m:r>
                                <a:rPr lang="cs-CZ" i="1" spc="-150" dirty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i="1" spc="-150" dirty="0">
                                  <a:solidFill>
                                    <a:schemeClr val="bg1"/>
                                  </a:solidFill>
                                  <a:latin typeface="Cambria Math"/>
                                  <a:ea typeface="Cambria Math" pitchFamily="18" charset="0"/>
                                </a:rPr>
                                <m:t>5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165" y="5155096"/>
                <a:ext cx="2053579" cy="86619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099286" y="5130812"/>
                <a:ext cx="1777075" cy="105326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32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10</m:t>
                          </m:r>
                        </m:den>
                      </m:f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 :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16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99286" y="5130812"/>
                <a:ext cx="1777075" cy="105326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3688797" y="5164585"/>
                <a:ext cx="1376968" cy="105326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 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32·5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10·16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88797" y="5164585"/>
                <a:ext cx="1376968" cy="1053266"/>
              </a:xfrm>
              <a:prstGeom prst="rect">
                <a:avLst/>
              </a:prstGeom>
              <a:blipFill rotWithShape="1">
                <a:blip r:embed="rId11"/>
                <a:stretch>
                  <a:fillRect r="-88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5281539" y="5130812"/>
                <a:ext cx="1064351" cy="105326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 </m:t>
                      </m:r>
                      <m:f>
                        <m:fPr>
                          <m:ctrlP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2·1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2·1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1539" y="5130812"/>
                <a:ext cx="1064351" cy="1053266"/>
              </a:xfrm>
              <a:prstGeom prst="rect">
                <a:avLst/>
              </a:prstGeom>
              <a:blipFill rotWithShape="1">
                <a:blip r:embed="rId12"/>
                <a:stretch>
                  <a:fillRect r="-12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6426550" y="5324875"/>
                <a:ext cx="1064351" cy="52663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</m:t>
                      </m:r>
                      <m:r>
                        <a:rPr lang="cs-CZ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𝟏</m:t>
                      </m:r>
                    </m:oMath>
                  </m:oMathPara>
                </a14:m>
                <a:endParaRPr lang="cs-CZ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6550" y="5324875"/>
                <a:ext cx="1064351" cy="52663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8060938" y="3726693"/>
                <a:ext cx="1125012" cy="55365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b="1" i="1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−</m:t>
                      </m:r>
                      <m:f>
                        <m:fPr>
                          <m:ctrlP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𝟑</m:t>
                          </m:r>
                        </m:num>
                        <m:den>
                          <m:r>
                            <a:rPr lang="cs-CZ" b="1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60938" y="3726693"/>
                <a:ext cx="1125012" cy="553654"/>
              </a:xfrm>
              <a:prstGeom prst="rect">
                <a:avLst/>
              </a:prstGeom>
              <a:blipFill rotWithShape="1">
                <a:blip r:embed="rId14"/>
                <a:stretch>
                  <a:fillRect b="-318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2678427" y="2603908"/>
                <a:ext cx="1605542" cy="82134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f>
                      <m:f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12</m:t>
                        </m:r>
                      </m:num>
                      <m:den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10</m:t>
                        </m:r>
                      </m:den>
                    </m:f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f>
                      <m:f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18</m:t>
                        </m:r>
                      </m:num>
                      <m:den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20</m:t>
                        </m:r>
                      </m:den>
                    </m:f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</a:p>
              <a:p>
                <a:pPr marL="0" indent="0" algn="just">
                  <a:buNone/>
                </a:pPr>
                <a:r>
                  <a:rPr lang="cs-CZ" sz="2800" spc="-15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78427" y="2603908"/>
                <a:ext cx="1605542" cy="821344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4044819" y="2603908"/>
                <a:ext cx="1471997" cy="6599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f>
                      <m:f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12·20</m:t>
                        </m:r>
                      </m:num>
                      <m:den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10·18</m:t>
                        </m:r>
                      </m:den>
                    </m:f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44819" y="2603908"/>
                <a:ext cx="1471997" cy="65999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281540" y="2603908"/>
                <a:ext cx="1471997" cy="65999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0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2800" b="0" i="1" spc="-150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f>
                      <m:fPr>
                        <m:ctrlP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2·2</m:t>
                        </m:r>
                      </m:num>
                      <m:den>
                        <m:r>
                          <a:rPr lang="cs-CZ" sz="2800" b="0" i="1" spc="-150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1·3</m:t>
                        </m:r>
                      </m:den>
                    </m:f>
                  </m:oMath>
                </a14:m>
                <a:r>
                  <a:rPr lang="cs-CZ" sz="2800" spc="-15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         </a:t>
                </a:r>
                <a:endParaRPr lang="cs-CZ" sz="2800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81540" y="2603908"/>
                <a:ext cx="1471997" cy="65999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7253918" y="3740066"/>
                <a:ext cx="1148852" cy="8123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0" spc="-150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=− </m:t>
                      </m:r>
                      <m:f>
                        <m:fPr>
                          <m:ctrlPr>
                            <a:rPr lang="cs-CZ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6</m:t>
                          </m:r>
                        </m:num>
                        <m:den>
                          <m:r>
                            <a:rPr lang="cs-CZ" b="0" i="1" spc="-150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pc="-15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253918" y="3740066"/>
                <a:ext cx="1148852" cy="812343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8H1P3Q3A\MC900440446[3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4644" y="240612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594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699453"/>
            <a:ext cx="9143999" cy="615854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80440" y="699452"/>
            <a:ext cx="8963559" cy="596990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345483" y="737946"/>
                <a:ext cx="8346437" cy="58594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1. Vypočítejte: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−2,4</m:t>
                        </m:r>
                      </m:e>
                    </m:d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−12</m:t>
                        </m:r>
                      </m:e>
                    </m:d>
                  </m:oMath>
                </a14:m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	b) </a:t>
                </a:r>
                <a14:m>
                  <m:oMath xmlns:m="http://schemas.openxmlformats.org/officeDocument/2006/math">
                    <m:r>
                      <a:rPr lang="cs-CZ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7</m:t>
                    </m:r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,2:</m:t>
                    </m:r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−8</m:t>
                        </m:r>
                      </m:e>
                    </m:d>
                  </m:oMath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+3,4</m:t>
                        </m:r>
                      </m:e>
                    </m:d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−2</m:t>
                        </m:r>
                      </m:e>
                    </m:d>
                  </m:oMath>
                </a14:m>
                <a:r>
                  <a:rPr lang="cs-CZ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d)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e>
                    </m:d>
                  </m:oMath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6</m:t>
                            </m:r>
                          </m:den>
                        </m:f>
                      </m:e>
                    </m:d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0</m:t>
                        </m:r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,3</m:t>
                        </m:r>
                      </m:e>
                    </m:d>
                  </m:oMath>
                </a14:m>
                <a:r>
                  <a:rPr lang="cs-CZ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	f)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8</m:t>
                            </m:r>
                          </m:den>
                        </m:f>
                      </m:e>
                    </m:d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</m:t>
                            </m:r>
                            <m: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g)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+6</m:t>
                        </m:r>
                        <m:f>
                          <m:fPr>
                            <m:ctrlP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4</m:t>
                            </m:r>
                          </m:num>
                          <m:den>
                            <m: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6</m:t>
                            </m:r>
                          </m:den>
                        </m:f>
                      </m:e>
                    </m:d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−2</m:t>
                        </m:r>
                        <m:f>
                          <m:fPr>
                            <m:ctrlP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4</m:t>
                            </m:r>
                          </m:num>
                          <m:den>
                            <m: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10</m:t>
                            </m:r>
                          </m:den>
                        </m:f>
                      </m:e>
                    </m:d>
                  </m:oMath>
                </a14:m>
                <a:r>
                  <a:rPr lang="cs-CZ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 	</a:t>
                </a: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h)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−2</m:t>
                        </m:r>
                        <m:f>
                          <m:fPr>
                            <m:ctrlP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8</m:t>
                            </m:r>
                          </m:den>
                        </m:f>
                      </m:e>
                    </m:d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  <m:f>
                          <m:fPr>
                            <m:ctrlP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8</m:t>
                            </m:r>
                          </m:den>
                        </m:f>
                      </m:e>
                    </m:d>
                  </m:oMath>
                </a14:m>
                <a:endParaRPr lang="cs-CZ" spc="-12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i)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−2</m:t>
                        </m:r>
                        <m:f>
                          <m:fPr>
                            <m:ctrlP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den>
                        </m:f>
                      </m:e>
                    </m:d>
                    <m:r>
                      <a:rPr lang="cs-CZ" i="1" spc="-12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13</m:t>
                            </m:r>
                          </m:num>
                          <m:den>
                            <m: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</m:t>
                            </m:r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den>
                        </m:f>
                      </m:e>
                    </m:d>
                  </m:oMath>
                </a14:m>
                <a:r>
                  <a:rPr lang="cs-CZ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 	</a:t>
                </a: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j)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f>
                          <m:fPr>
                            <m:ctrlP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num>
                          <m:den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16</m:t>
                            </m:r>
                          </m:den>
                        </m:f>
                      </m:e>
                    </m:d>
                    <m:r>
                      <a:rPr lang="cs-CZ" i="1" spc="-12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  <m:f>
                          <m:fPr>
                            <m:ctrlP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5</m:t>
                            </m:r>
                          </m:num>
                          <m:den>
                            <m: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</m:t>
                            </m:r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0</m:t>
                            </m:r>
                          </m:den>
                        </m:f>
                      </m:e>
                    </m:d>
                  </m:oMath>
                </a14:m>
                <a:endParaRPr lang="cs-CZ" spc="-12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k)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  <m:f>
                          <m:fPr>
                            <m:ctrlP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3</m:t>
                            </m:r>
                          </m:num>
                          <m:den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7</m:t>
                            </m:r>
                          </m:den>
                        </m:f>
                      </m:e>
                    </m:d>
                    <m:r>
                      <a:rPr lang="cs-CZ" i="1" spc="-12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2,4</m:t>
                        </m:r>
                      </m:e>
                    </m:d>
                  </m:oMath>
                </a14:m>
                <a:r>
                  <a:rPr lang="cs-CZ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 	</a:t>
                </a: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l)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3,2</m:t>
                        </m:r>
                      </m:e>
                    </m:d>
                    <m:r>
                      <a:rPr lang="cs-CZ" i="1" spc="-12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d>
                      <m:dPr>
                        <m:ctrlP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r>
                          <a:rPr lang="cs-CZ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  <m:f>
                          <m:fPr>
                            <m:ctrlP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</m:ctrlPr>
                          </m:fPr>
                          <m:num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4</m:t>
                            </m:r>
                          </m:num>
                          <m:den>
                            <m:r>
                              <a:rPr lang="cs-CZ" i="1" spc="-12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1</m:t>
                            </m:r>
                            <m:r>
                              <a:rPr lang="cs-CZ" b="0" i="1" spc="-12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  <a:ea typeface="Cambria Math" pitchFamily="18" charset="0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483" y="737946"/>
                <a:ext cx="8346437" cy="5859406"/>
              </a:xfrm>
              <a:prstGeom prst="rect">
                <a:avLst/>
              </a:prstGeom>
              <a:blipFill rotWithShape="1">
                <a:blip r:embed="rId2"/>
                <a:stretch>
                  <a:fillRect l="-1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0" y="9690"/>
            <a:ext cx="9143999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11220" y="59507"/>
            <a:ext cx="7903382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0" y="8662"/>
            <a:ext cx="9144000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38384" y="108297"/>
            <a:ext cx="7903382" cy="4403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0" y="699453"/>
            <a:ext cx="9143999" cy="615854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89609" y="809954"/>
            <a:ext cx="8564777" cy="585940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07949" y="809954"/>
                <a:ext cx="8346437" cy="585940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1. Vypočítejte: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a) </a:t>
                </a:r>
                <a14:m>
                  <m:oMath xmlns:m="http://schemas.openxmlformats.org/officeDocument/2006/math">
                    <m:r>
                      <a:rPr lang="cs-CZ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</m:t>
                    </m:r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,2</m:t>
                    </m:r>
                  </m:oMath>
                </a14:m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			b) </a:t>
                </a:r>
                <a14:m>
                  <m:oMath xmlns:m="http://schemas.openxmlformats.org/officeDocument/2006/math">
                    <m:r>
                      <a:rPr lang="cs-CZ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0,9</m:t>
                    </m:r>
                  </m:oMath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c) </a:t>
                </a:r>
                <a14:m>
                  <m:oMath xmlns:m="http://schemas.openxmlformats.org/officeDocument/2006/math">
                    <m:r>
                      <a:rPr lang="cs-CZ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1,7</m:t>
                    </m:r>
                  </m:oMath>
                </a14:m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d)</a:t>
                </a:r>
                <a14:m>
                  <m:oMath xmlns:m="http://schemas.openxmlformats.org/officeDocument/2006/math">
                    <m:r>
                      <a:rPr lang="cs-CZ" b="0" i="0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  </m:t>
                    </m:r>
                    <m:f>
                      <m:fPr>
                        <m:ctrlPr>
                          <a:rPr lang="cs-CZ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10</m:t>
                        </m:r>
                      </m:den>
                    </m:f>
                  </m:oMath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e) </a:t>
                </a:r>
                <a14:m>
                  <m:oMath xmlns:m="http://schemas.openxmlformats.org/officeDocument/2006/math">
                    <m:r>
                      <a:rPr lang="cs-CZ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  <m:f>
                      <m:fPr>
                        <m:ctrlPr>
                          <a:rPr lang="cs-CZ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7</m:t>
                        </m:r>
                      </m:num>
                      <m:den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</a:t>
                </a: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			f) </a:t>
                </a:r>
                <a14:m>
                  <m:oMath xmlns:m="http://schemas.openxmlformats.org/officeDocument/2006/math">
                    <m:r>
                      <a:rPr lang="cs-CZ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f>
                      <m:fPr>
                        <m:ctrlP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9</m:t>
                        </m:r>
                      </m:num>
                      <m:den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10</m:t>
                        </m:r>
                      </m:den>
                    </m:f>
                  </m:oMath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g) </a:t>
                </a:r>
                <a14:m>
                  <m:oMath xmlns:m="http://schemas.openxmlformats.org/officeDocument/2006/math">
                    <m:r>
                      <a:rPr lang="cs-CZ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  <m:f>
                      <m:fPr>
                        <m:ctrlP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7</m:t>
                        </m:r>
                      </m:num>
                      <m:den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 	</a:t>
                </a: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h) </a:t>
                </a:r>
                <a14:m>
                  <m:oMath xmlns:m="http://schemas.openxmlformats.org/officeDocument/2006/math">
                    <m:r>
                      <a:rPr lang="cs-CZ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</m:oMath>
                </a14:m>
                <a:endParaRPr lang="cs-CZ" spc="-12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i) </a:t>
                </a:r>
                <a14:m>
                  <m:oMath xmlns:m="http://schemas.openxmlformats.org/officeDocument/2006/math">
                    <m:r>
                      <a:rPr lang="cs-CZ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f>
                      <m:fPr>
                        <m:ctrlPr>
                          <a:rPr lang="cs-CZ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 	</a:t>
                </a: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j) </a:t>
                </a:r>
                <a14:m>
                  <m:oMath xmlns:m="http://schemas.openxmlformats.org/officeDocument/2006/math">
                    <m:r>
                      <a:rPr lang="cs-CZ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+</m:t>
                    </m:r>
                    <m:f>
                      <m:fPr>
                        <m:ctrlPr>
                          <a:rPr lang="cs-CZ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</m:t>
                        </m:r>
                      </m:num>
                      <m:den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8</m:t>
                        </m:r>
                      </m:den>
                    </m:f>
                  </m:oMath>
                </a14:m>
                <a:endParaRPr lang="cs-CZ" spc="-12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k) </a:t>
                </a:r>
                <a14:m>
                  <m:oMath xmlns:m="http://schemas.openxmlformats.org/officeDocument/2006/math">
                    <m:r>
                      <a:rPr lang="cs-CZ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−</m:t>
                    </m:r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f>
                      <m:fPr>
                        <m:ctrlP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num>
                      <m:den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 	</a:t>
                </a:r>
                <a:r>
                  <a:rPr lang="cs-CZ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		l) </a:t>
                </a:r>
                <a14:m>
                  <m:oMath xmlns:m="http://schemas.openxmlformats.org/officeDocument/2006/math">
                    <m:r>
                      <a:rPr lang="cs-CZ" i="1" spc="-12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2</m:t>
                    </m:r>
                    <m:f>
                      <m:fPr>
                        <m:ctrlP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2</m:t>
                        </m:r>
                      </m:num>
                      <m:den>
                        <m:r>
                          <a:rPr lang="cs-CZ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den>
                    </m:f>
                  </m:oMath>
                </a14:m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:endParaRPr lang="cs-CZ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949" y="809954"/>
                <a:ext cx="8346437" cy="5859406"/>
              </a:xfrm>
              <a:prstGeom prst="rect">
                <a:avLst/>
              </a:prstGeom>
              <a:blipFill rotWithShape="1">
                <a:blip r:embed="rId2"/>
                <a:stretch>
                  <a:fillRect l="-10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25322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5760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289449" cy="9387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3094</TotalTime>
  <Words>676</Words>
  <Application>Microsoft Office PowerPoint</Application>
  <PresentationFormat>Předvádění na obrazovce (4:3)</PresentationFormat>
  <Paragraphs>111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Horizont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479</cp:revision>
  <dcterms:created xsi:type="dcterms:W3CDTF">2012-04-23T18:25:05Z</dcterms:created>
  <dcterms:modified xsi:type="dcterms:W3CDTF">2013-09-29T08:38:14Z</dcterms:modified>
</cp:coreProperties>
</file>