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69" r:id="rId3"/>
    <p:sldId id="393" r:id="rId4"/>
    <p:sldId id="423" r:id="rId5"/>
    <p:sldId id="427" r:id="rId6"/>
    <p:sldId id="428" r:id="rId7"/>
    <p:sldId id="416" r:id="rId8"/>
    <p:sldId id="417" r:id="rId9"/>
    <p:sldId id="42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66"/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830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VY_32_INOVACE_06_07_M7_Hanak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5345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Poměr, přímá a nepřímá úměrnost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Postupný poměr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9966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18061" y="1340768"/>
            <a:ext cx="8825939" cy="5040559"/>
          </a:xfrm>
          <a:prstGeom prst="roundRect">
            <a:avLst>
              <a:gd name="adj" fmla="val 1172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55628" y="202265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59966" y="1628800"/>
            <a:ext cx="8475590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hodina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vysvětluje pojem postupný poměr. Na začátku jsou řešené příklady a na konci příklady na samostatné procvičení, které prověří zda žáci pochopili danou látku.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340768"/>
            <a:ext cx="8975996" cy="532859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7672" y="1641252"/>
            <a:ext cx="8685683" cy="16633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99407" y="1824874"/>
            <a:ext cx="8433383" cy="10790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Postupný poměr může být například ve tvaru 5 : 9 : 12.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 tohoto zápisu můžeme vyčíst poměr kterýkoliv dvou členů. 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885" y="0"/>
            <a:ext cx="8952111" cy="112474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7387" y="116632"/>
            <a:ext cx="8597571" cy="7662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39956" y="116632"/>
            <a:ext cx="854209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Postupný poměr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vyjadřuje podíl  více než dvou čísel.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0597" y="3656273"/>
            <a:ext cx="8691450" cy="6975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67387" y="3764283"/>
            <a:ext cx="833646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Postupný poměr můžeme  rozšířit a krátit.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0597" y="4653138"/>
            <a:ext cx="8730559" cy="129614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57091" y="4847304"/>
            <a:ext cx="8597570" cy="90780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Vyjádříme-li postupný poměr co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nejmenšími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čísly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, říkáme, že jsme daný poměr vyjádřili v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základním tvaru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AX2KZEMX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612" y="2978654"/>
            <a:ext cx="1590178" cy="167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67645" y="82451"/>
            <a:ext cx="9076353" cy="137036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0" y="1996108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93092" y="3066056"/>
            <a:ext cx="8433815" cy="2523184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18240" y="79128"/>
            <a:ext cx="8746248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Tři studenti sklízeli seno. První pracoval 5 dní, druhý 6 dní a třetí 9 dní. Jak si rozdělili odměnu </a:t>
            </a:r>
            <a:b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8 400 Kč, jestliže byli stejně výkonní?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40052" y="2030996"/>
                <a:ext cx="788397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Poměr odpracovaných dnů je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𝟓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: 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𝟔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: 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𝟗</m:t>
                    </m:r>
                  </m:oMath>
                </a14:m>
                <a:endParaRPr lang="cs-CZ" sz="2800" b="1" dirty="0" smtClean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052" y="2030996"/>
                <a:ext cx="7883973" cy="553256"/>
              </a:xfrm>
              <a:prstGeom prst="rect">
                <a:avLst/>
              </a:prstGeom>
              <a:blipFill rotWithShape="1">
                <a:blip r:embed="rId2"/>
                <a:stretch>
                  <a:fillRect l="-1624" t="-9890" b="-252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67645" y="1452815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89598" y="3193693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0 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. . . . . . . 8 400 Kč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598" y="3193693"/>
                <a:ext cx="6767170" cy="546265"/>
              </a:xfrm>
              <a:prstGeom prst="rect">
                <a:avLst/>
              </a:prstGeom>
              <a:blipFill rotWithShape="1">
                <a:blip r:embed="rId3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37204" y="2555102"/>
                <a:ext cx="7883973" cy="699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Celkový počet dílků je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𝟓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+ 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𝟔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+ 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𝟗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= 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𝟐𝟎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</a:t>
                </a: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204" y="2555102"/>
                <a:ext cx="7883973" cy="699488"/>
              </a:xfrm>
              <a:prstGeom prst="rect">
                <a:avLst/>
              </a:prstGeom>
              <a:blipFill rotWithShape="1">
                <a:blip r:embed="rId4"/>
                <a:stretch>
                  <a:fillRect l="-1546" t="-78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243686" y="5589240"/>
            <a:ext cx="8433815" cy="1075631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340052" y="5624630"/>
            <a:ext cx="7883973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První student dostal 2 100 Kč, druhý 2 520 Kč a třetí 3 780 Kč.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28177" y="3594247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dílek   . . . . . . . 8 400 Kč : 20 = 420 Kč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177" y="3594247"/>
                <a:ext cx="6767170" cy="546265"/>
              </a:xfrm>
              <a:prstGeom prst="rect">
                <a:avLst/>
              </a:prstGeom>
              <a:blipFill rotWithShape="1">
                <a:blip r:embed="rId5"/>
                <a:stretch>
                  <a:fillRect t="-10112" r="-810" b="-28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589598" y="4077072"/>
            <a:ext cx="736677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596742" y="4140512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5 · 420 Kč = 2 100 Kč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742" y="4140512"/>
                <a:ext cx="6767170" cy="546265"/>
              </a:xfrm>
              <a:prstGeom prst="rect">
                <a:avLst/>
              </a:prstGeom>
              <a:blipFill rotWithShape="1">
                <a:blip r:embed="rId6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35539" y="4566044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6 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6 · 420 Kč = 2 520 Kč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539" y="4566044"/>
                <a:ext cx="6767170" cy="546265"/>
              </a:xfrm>
              <a:prstGeom prst="rect">
                <a:avLst/>
              </a:prstGeom>
              <a:blipFill rotWithShape="1">
                <a:blip r:embed="rId7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35539" y="4968000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9 · 420 Kč = 3 780 Kč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539" y="4968000"/>
                <a:ext cx="6767170" cy="546265"/>
              </a:xfrm>
              <a:prstGeom prst="rect">
                <a:avLst/>
              </a:prstGeom>
              <a:blipFill rotWithShape="1">
                <a:blip r:embed="rId8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8H1P3Q3A\MC900440446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623" y="1314221"/>
            <a:ext cx="1494617" cy="15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689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22" grpId="0" animBg="1"/>
      <p:bldP spid="23" grpId="0"/>
      <p:bldP spid="27" grpId="0"/>
      <p:bldP spid="29" grpId="0"/>
      <p:bldP spid="30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7645" y="82451"/>
            <a:ext cx="9076353" cy="137036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1996108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2487" y="2564362"/>
            <a:ext cx="8433815" cy="2592830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18240" y="79128"/>
            <a:ext cx="8746248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2) Nákladní auto vezlo 4 bedny, jejichž hmotnost je v poměru 9 : 8 : 7 : 5. Nejtěžší bedna váží 121,5 kg. Jakou hmotnost měly ostatní bedny?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40052" y="2030996"/>
            <a:ext cx="7883973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Hmotnost nejtěžší je 9 dílků.</a:t>
            </a:r>
            <a:endParaRPr lang="cs-CZ" sz="2800" b="1" dirty="0" smtClean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  <a:p>
            <a:pPr marL="0" indent="0" algn="just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                         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67645" y="1452815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68993" y="2628068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. . . . . . . 121,5 kg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993" y="2628068"/>
                <a:ext cx="6767170" cy="546265"/>
              </a:xfrm>
              <a:prstGeom prst="rect">
                <a:avLst/>
              </a:prstGeom>
              <a:blipFill rotWithShape="1">
                <a:blip r:embed="rId2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72486" y="5411463"/>
            <a:ext cx="8433815" cy="1075631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68852" y="5446853"/>
            <a:ext cx="7883973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Hmotnost ostatních beden je 108 kg, 94,5 kg a 67,5 kg.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607937" y="3073606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dílek  . . . . . .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121,5 kg : 9 = 13,5 kg </a:t>
                </a: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37" y="3073606"/>
                <a:ext cx="6767170" cy="546265"/>
              </a:xfrm>
              <a:prstGeom prst="rect">
                <a:avLst/>
              </a:prstGeom>
              <a:blipFill rotWithShape="1">
                <a:blip r:embed="rId3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568993" y="3575378"/>
            <a:ext cx="736677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76137" y="3638818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8 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8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· 13,5 kg =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108 kg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137" y="3638818"/>
                <a:ext cx="6767170" cy="546265"/>
              </a:xfrm>
              <a:prstGeom prst="rect">
                <a:avLst/>
              </a:prstGeom>
              <a:blipFill rotWithShape="1">
                <a:blip r:embed="rId4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14934" y="4064350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7 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7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· 13,5 kg =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94,5 kg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934" y="4064350"/>
                <a:ext cx="6767170" cy="546265"/>
              </a:xfrm>
              <a:prstGeom prst="rect">
                <a:avLst/>
              </a:prstGeom>
              <a:blipFill rotWithShape="1">
                <a:blip r:embed="rId5"/>
                <a:stretch>
                  <a:fillRect t="-10112" b="-28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14934" y="4466306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5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· 13,5 kg =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67,5 kg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934" y="4466306"/>
                <a:ext cx="6767170" cy="546265"/>
              </a:xfrm>
              <a:prstGeom prst="rect">
                <a:avLst/>
              </a:prstGeom>
              <a:blipFill rotWithShape="1">
                <a:blip r:embed="rId6"/>
                <a:stretch>
                  <a:fillRect t="-10112" b="-28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XRP5YH2\MC900432481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639" y="1520825"/>
            <a:ext cx="1491836" cy="1552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1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11" grpId="0"/>
      <p:bldP spid="12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7645" y="82451"/>
            <a:ext cx="9076353" cy="137036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1996108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2487" y="2564362"/>
            <a:ext cx="8433815" cy="2592830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18240" y="79128"/>
            <a:ext cx="8746248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) Obvod pravoúhlého trojúhelníku je 108 mm. Délky jeho stran jsou v poměru 3 : 4 : 5. Určete délky stran tohoto trojúhelníku.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40052" y="2030996"/>
                <a:ext cx="788397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Celkový počet dílků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𝟑</m:t>
                    </m:r>
                    <m:r>
                      <a:rPr lang="cs-CZ" sz="2800" b="1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+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𝟒</m:t>
                    </m:r>
                    <m:r>
                      <a:rPr lang="cs-CZ" sz="2800" b="1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+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𝟓</m:t>
                    </m:r>
                    <m:r>
                      <a:rPr lang="cs-CZ" sz="2800" b="1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=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𝟏𝟐</m:t>
                    </m:r>
                    <m:r>
                      <a:rPr lang="cs-CZ" sz="2800" b="1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</a:t>
                </a:r>
              </a:p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b="1" dirty="0" smtClean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052" y="2030996"/>
                <a:ext cx="7883973" cy="553256"/>
              </a:xfrm>
              <a:prstGeom prst="rect">
                <a:avLst/>
              </a:prstGeom>
              <a:blipFill rotWithShape="1">
                <a:blip r:embed="rId2"/>
                <a:stretch>
                  <a:fillRect l="-1624" t="-9890" b="-252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67645" y="1452815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68993" y="2628068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12 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. . . . . . . 108 mm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993" y="2628068"/>
                <a:ext cx="6767170" cy="546265"/>
              </a:xfrm>
              <a:prstGeom prst="rect">
                <a:avLst/>
              </a:prstGeom>
              <a:blipFill rotWithShape="1">
                <a:blip r:embed="rId3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272486" y="5411463"/>
            <a:ext cx="8433815" cy="1075631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68852" y="5446853"/>
            <a:ext cx="7883973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Odvěsny v pravoúhlém trojúhelníku mají délku 27 mm a 36 mm a přepona 45 mm.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607937" y="3073606"/>
                <a:ext cx="6767170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dílek  . . . . . .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108 mm : 12 = 9 mm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37" y="3073606"/>
                <a:ext cx="6767170" cy="546265"/>
              </a:xfrm>
              <a:prstGeom prst="rect">
                <a:avLst/>
              </a:prstGeom>
              <a:blipFill rotWithShape="1">
                <a:blip r:embed="rId4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568993" y="3575378"/>
            <a:ext cx="736677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76136" y="3638818"/>
                <a:ext cx="8028311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dílky   . . . . . . . 3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·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9 mm = 27 mm (odvěsna)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136" y="3638818"/>
                <a:ext cx="8028311" cy="546265"/>
              </a:xfrm>
              <a:prstGeom prst="rect">
                <a:avLst/>
              </a:prstGeom>
              <a:blipFill rotWithShape="1">
                <a:blip r:embed="rId5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14934" y="4064350"/>
                <a:ext cx="7989514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4 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dílky   . . . . . . . 4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·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9 mm = 36 mm (odvěsna)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934" y="4064350"/>
                <a:ext cx="7989514" cy="546265"/>
              </a:xfrm>
              <a:prstGeom prst="rect">
                <a:avLst/>
              </a:prstGeom>
              <a:blipFill rotWithShape="1">
                <a:blip r:embed="rId6"/>
                <a:stretch>
                  <a:fillRect t="-10112" b="-28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14934" y="4466306"/>
                <a:ext cx="8205538" cy="5462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 . . . . . . . 5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·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9 mm = 45 mm (přepona)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934" y="4466306"/>
                <a:ext cx="8205538" cy="546265"/>
              </a:xfrm>
              <a:prstGeom prst="rect">
                <a:avLst/>
              </a:prstGeom>
              <a:blipFill rotWithShape="1">
                <a:blip r:embed="rId7"/>
                <a:stretch>
                  <a:fillRect t="-10112" b="-28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KFRZHZFF\MC9004324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326" y="1961828"/>
            <a:ext cx="1462997" cy="152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34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10" grpId="0"/>
      <p:bldP spid="11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0" y="9690"/>
            <a:ext cx="9143999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11220" y="5950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9700" y="908720"/>
            <a:ext cx="8866795" cy="18722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69701" y="983998"/>
            <a:ext cx="8677975" cy="15550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1) Zkraťte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 základní tvar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poměry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	a) 10 : 15 : 35		b) 80 : 48 : 24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c) 144 : 648 : 480    	d) 200 : 600 : 800	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8831" y="2908259"/>
            <a:ext cx="8893566" cy="10791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03796" y="2925151"/>
            <a:ext cx="8798601" cy="10038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2)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Babička vyhrála 4 800 Kč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. Peníze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rozdělila mezi vnuky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 poměru  3 : 4 : 5. Kolik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dostal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každý z nich? </a:t>
            </a:r>
            <a:r>
              <a:rPr lang="cs-CZ" sz="2800" dirty="0"/>
              <a:t> 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93899" y="4157423"/>
            <a:ext cx="8908498" cy="252434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88865" y="4174315"/>
            <a:ext cx="8624714" cy="250745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3)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 auto naložili čtyři bedny, jejíž hmotnosti jsou </a:t>
            </a:r>
            <a:b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v poměru 4 : 6 : 7 : 8. Nejtěžší bedna má hmotnost 256 kg.</a:t>
            </a:r>
            <a:b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a) Kolik váží ostatní bedny?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b) Kolik váží bedny dohromady?</a:t>
            </a:r>
          </a:p>
        </p:txBody>
      </p:sp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0" y="8662"/>
            <a:ext cx="9144000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38384" y="108297"/>
            <a:ext cx="7903382" cy="4403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9700" y="908720"/>
            <a:ext cx="8866795" cy="16302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69701" y="983998"/>
            <a:ext cx="8677975" cy="15550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1) Zkraťte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 základní tvar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poměry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	a) 2 : 3 : 7			b) 10 : 6 : 3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c) 6 : 27 : 20    		d) 1 : 3 : 4	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45739" y="2986463"/>
            <a:ext cx="8893566" cy="10791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40704" y="3003355"/>
            <a:ext cx="8798601" cy="10038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2)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Babička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peníze rozdělila na 1200 Kč, 1600 Kč  a 2000 Kč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64905" y="4371507"/>
            <a:ext cx="8908498" cy="14487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296550" y="4574928"/>
            <a:ext cx="8624714" cy="1245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3) Ostatní bedny váží 128 kg, 192 kg a 224 kg.</a:t>
            </a:r>
            <a:b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Všechny bedny dohromady váží 800 kg.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32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370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526086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3265</TotalTime>
  <Words>757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506</cp:revision>
  <dcterms:created xsi:type="dcterms:W3CDTF">2012-04-23T18:25:05Z</dcterms:created>
  <dcterms:modified xsi:type="dcterms:W3CDTF">2013-09-29T08:44:19Z</dcterms:modified>
</cp:coreProperties>
</file>