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69" r:id="rId3"/>
    <p:sldId id="393" r:id="rId4"/>
    <p:sldId id="429" r:id="rId5"/>
    <p:sldId id="430" r:id="rId6"/>
    <p:sldId id="431" r:id="rId7"/>
    <p:sldId id="416" r:id="rId8"/>
    <p:sldId id="417" r:id="rId9"/>
    <p:sldId id="432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1363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VY_32_INOVACE_06_08_M7_Hanak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534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Poměr, přímá a nepřímá 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Pravoúhlá soustava souřadnic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411495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49808" y="1412776"/>
            <a:ext cx="8825939" cy="5256583"/>
          </a:xfrm>
          <a:prstGeom prst="roundRect">
            <a:avLst>
              <a:gd name="adj" fmla="val 1009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55628" y="167269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07551" y="1628800"/>
            <a:ext cx="8336969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hodina nám ukáže, co je pravoúhlá soustava souřadnic a jak do ní bude zakreslovat body. Na začátku jsou řešené příklady a na konci příklady na samostatné procvičení, které prověří zda žáci pochopili danou látku.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700808"/>
            <a:ext cx="9144000" cy="496855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27967" y="2001290"/>
            <a:ext cx="8848029" cy="16633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196678" y="2138932"/>
            <a:ext cx="8582640" cy="13881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Pravoúhlá soustava souřadnic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taková soustava souřadnic, u které jsou souřadné osy vzájemně kolmé a protínají se v jednom bodě - počátku soustavy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souřadnic.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3885" y="0"/>
            <a:ext cx="9120115" cy="155679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94771" y="202332"/>
            <a:ext cx="8597571" cy="115212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67340" y="310344"/>
            <a:ext cx="8274190" cy="9361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Pravoúhlá soustava souřadnic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 také nazývá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artézská </a:t>
            </a:r>
            <a:r>
              <a:rPr lang="cs-CZ" sz="2800" b="1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soustava souřadnic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128276" y="3944303"/>
            <a:ext cx="8847720" cy="6975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05066" y="4052313"/>
            <a:ext cx="833646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Vodorovnou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osu budeme značit . . . . . . x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48140" y="4869331"/>
            <a:ext cx="8847720" cy="71990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94770" y="4941511"/>
            <a:ext cx="8597570" cy="6477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Svislou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osu budeme značit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. . . . . . . . .  y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12935" y="5741640"/>
            <a:ext cx="8847720" cy="71990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59565" y="5813821"/>
                <a:ext cx="6988523" cy="4826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Počátek souřadnic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má souřadnice </a:t>
                </a:r>
                <a14:m>
                  <m:oMath xmlns:m="http://schemas.openxmlformats.org/officeDocument/2006/math">
                    <m:r>
                      <a:rPr lang="cs-CZ" sz="2800" b="0" i="0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𝑂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0;0</m:t>
                        </m:r>
                      </m:e>
                    </m:d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565" y="5813821"/>
                <a:ext cx="6988523" cy="482652"/>
              </a:xfrm>
              <a:prstGeom prst="rect">
                <a:avLst/>
              </a:prstGeom>
              <a:blipFill rotWithShape="1">
                <a:blip r:embed="rId2"/>
                <a:stretch>
                  <a:fillRect l="-1744" t="-11392" b="-44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K0O7W0UI\MC900434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246" y="4439651"/>
            <a:ext cx="1796924" cy="1856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6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24434" y="1247815"/>
            <a:ext cx="8848029" cy="532859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885" y="0"/>
            <a:ext cx="9120115" cy="126876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84774" y="108012"/>
            <a:ext cx="8597571" cy="100233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67978" y="108012"/>
                <a:ext cx="8274190" cy="8144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1) V pravoúhlé soustavě souřadnic vyznačte body: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𝐴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en-US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</m:t>
                        </m:r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;</m:t>
                        </m:r>
                        <m:r>
                          <a:rPr lang="en-US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−2;−3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𝐶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−5;5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𝐷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5;−4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𝐸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2;0</m:t>
                        </m:r>
                      </m:e>
                    </m:d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𝐹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0;−2</m:t>
                        </m:r>
                      </m:e>
                    </m:d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978" y="108012"/>
                <a:ext cx="8274190" cy="814400"/>
              </a:xfrm>
              <a:prstGeom prst="rect">
                <a:avLst/>
              </a:prstGeom>
              <a:blipFill rotWithShape="1">
                <a:blip r:embed="rId2"/>
                <a:stretch>
                  <a:fillRect l="-1548" t="-6767" b="-90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 14"/>
          <p:cNvSpPr/>
          <p:nvPr/>
        </p:nvSpPr>
        <p:spPr>
          <a:xfrm>
            <a:off x="233138" y="1367536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4042986" y="1523618"/>
            <a:ext cx="288172" cy="4845432"/>
            <a:chOff x="3311860" y="1620479"/>
            <a:chExt cx="288172" cy="4404938"/>
          </a:xfrm>
        </p:grpSpPr>
        <p:cxnSp>
          <p:nvCxnSpPr>
            <p:cNvPr id="17" name="Přímá spojnice 16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1887098" y="3946132"/>
            <a:ext cx="4955950" cy="288032"/>
            <a:chOff x="3455876" y="3959984"/>
            <a:chExt cx="4505409" cy="288032"/>
          </a:xfrm>
        </p:grpSpPr>
        <p:cxnSp>
          <p:nvCxnSpPr>
            <p:cNvPr id="23" name="Přímá spojnice 22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8" name="Zástupný symbol pro obsah 2"/>
          <p:cNvSpPr>
            <a:spLocks noGrp="1"/>
          </p:cNvSpPr>
          <p:nvPr/>
        </p:nvSpPr>
        <p:spPr>
          <a:xfrm>
            <a:off x="4431541" y="418272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4857394" y="419138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5180325" y="419468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5606178" y="419468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2" name="Zástupný symbol pro obsah 2"/>
          <p:cNvSpPr>
            <a:spLocks noGrp="1"/>
          </p:cNvSpPr>
          <p:nvPr/>
        </p:nvSpPr>
        <p:spPr>
          <a:xfrm>
            <a:off x="5991342" y="4186025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3658591" y="424323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4" name="Zástupný symbol pro obsah 2"/>
          <p:cNvSpPr>
            <a:spLocks noGrp="1"/>
          </p:cNvSpPr>
          <p:nvPr/>
        </p:nvSpPr>
        <p:spPr>
          <a:xfrm>
            <a:off x="3658589" y="470449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5" name="Zástupný symbol pro obsah 2"/>
          <p:cNvSpPr>
            <a:spLocks noGrp="1"/>
          </p:cNvSpPr>
          <p:nvPr/>
        </p:nvSpPr>
        <p:spPr>
          <a:xfrm>
            <a:off x="3675728" y="509933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6" name="Zástupný symbol pro obsah 2"/>
          <p:cNvSpPr>
            <a:spLocks noGrp="1"/>
          </p:cNvSpPr>
          <p:nvPr/>
        </p:nvSpPr>
        <p:spPr>
          <a:xfrm>
            <a:off x="3658590" y="54774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7" name="Zástupný symbol pro obsah 2"/>
          <p:cNvSpPr>
            <a:spLocks noGrp="1"/>
          </p:cNvSpPr>
          <p:nvPr/>
        </p:nvSpPr>
        <p:spPr>
          <a:xfrm>
            <a:off x="3693582" y="58734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8" name="Zástupný symbol pro obsah 2"/>
          <p:cNvSpPr>
            <a:spLocks noGrp="1"/>
          </p:cNvSpPr>
          <p:nvPr/>
        </p:nvSpPr>
        <p:spPr>
          <a:xfrm>
            <a:off x="3543166" y="35584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3161898" y="35584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0" name="Zástupný symbol pro obsah 2"/>
          <p:cNvSpPr>
            <a:spLocks noGrp="1"/>
          </p:cNvSpPr>
          <p:nvPr/>
        </p:nvSpPr>
        <p:spPr>
          <a:xfrm>
            <a:off x="2804321" y="3558482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1" name="Zástupný symbol pro obsah 2"/>
          <p:cNvSpPr>
            <a:spLocks noGrp="1"/>
          </p:cNvSpPr>
          <p:nvPr/>
        </p:nvSpPr>
        <p:spPr>
          <a:xfrm>
            <a:off x="2358004" y="354855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1932151" y="35339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4314151" y="349235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4" name="Zástupný symbol pro obsah 2"/>
          <p:cNvSpPr>
            <a:spLocks noGrp="1"/>
          </p:cNvSpPr>
          <p:nvPr/>
        </p:nvSpPr>
        <p:spPr>
          <a:xfrm>
            <a:off x="4322138" y="30873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5" name="Zástupný symbol pro obsah 2"/>
          <p:cNvSpPr>
            <a:spLocks noGrp="1"/>
          </p:cNvSpPr>
          <p:nvPr/>
        </p:nvSpPr>
        <p:spPr>
          <a:xfrm>
            <a:off x="4314151" y="269308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6" name="Zástupný symbol pro obsah 2"/>
          <p:cNvSpPr>
            <a:spLocks noGrp="1"/>
          </p:cNvSpPr>
          <p:nvPr/>
        </p:nvSpPr>
        <p:spPr>
          <a:xfrm>
            <a:off x="4322138" y="23094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7" name="Zástupný symbol pro obsah 2"/>
          <p:cNvSpPr>
            <a:spLocks noGrp="1"/>
          </p:cNvSpPr>
          <p:nvPr/>
        </p:nvSpPr>
        <p:spPr>
          <a:xfrm>
            <a:off x="4339259" y="19134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6630121" y="4163109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0121" y="4163109"/>
                <a:ext cx="425853" cy="407200"/>
              </a:xfrm>
              <a:prstGeom prst="rect">
                <a:avLst/>
              </a:prstGeom>
              <a:blipFill rotWithShape="1">
                <a:blip r:embed="rId3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3696691" y="1367536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6691" y="1367536"/>
                <a:ext cx="425853" cy="407200"/>
              </a:xfrm>
              <a:prstGeom prst="rect">
                <a:avLst/>
              </a:prstGeom>
              <a:blipFill rotWithShape="1">
                <a:blip r:embed="rId4"/>
                <a:stretch>
                  <a:fillRect b="-268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1" name="Přímá spojnice 80"/>
          <p:cNvCxnSpPr/>
          <p:nvPr/>
        </p:nvCxnSpPr>
        <p:spPr>
          <a:xfrm>
            <a:off x="5768052" y="3295359"/>
            <a:ext cx="0" cy="7481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H="1">
            <a:off x="4101581" y="3305091"/>
            <a:ext cx="1656533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flipH="1">
            <a:off x="3392052" y="5285091"/>
            <a:ext cx="828267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3392051" y="4163109"/>
            <a:ext cx="1" cy="113982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2204052" y="2117091"/>
            <a:ext cx="0" cy="192207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2204052" y="2117091"/>
            <a:ext cx="199903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>
            <a:off x="6164052" y="4119000"/>
            <a:ext cx="0" cy="15620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 flipV="1">
            <a:off x="4175727" y="5677422"/>
            <a:ext cx="1988325" cy="3669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Plus 97"/>
          <p:cNvSpPr/>
          <p:nvPr/>
        </p:nvSpPr>
        <p:spPr>
          <a:xfrm>
            <a:off x="5601686" y="3124373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Plus 98"/>
          <p:cNvSpPr/>
          <p:nvPr/>
        </p:nvSpPr>
        <p:spPr>
          <a:xfrm>
            <a:off x="2047624" y="1925338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Plus 99"/>
          <p:cNvSpPr/>
          <p:nvPr/>
        </p:nvSpPr>
        <p:spPr>
          <a:xfrm>
            <a:off x="6007624" y="5498538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Plus 100"/>
          <p:cNvSpPr/>
          <p:nvPr/>
        </p:nvSpPr>
        <p:spPr>
          <a:xfrm>
            <a:off x="3235624" y="509933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Plus 101"/>
          <p:cNvSpPr/>
          <p:nvPr/>
        </p:nvSpPr>
        <p:spPr>
          <a:xfrm>
            <a:off x="4819624" y="3916373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Plus 102"/>
          <p:cNvSpPr/>
          <p:nvPr/>
        </p:nvSpPr>
        <p:spPr>
          <a:xfrm>
            <a:off x="4019299" y="4704496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spravce\AppData\Local\Microsoft\Windows\Temporary Internet Files\Content.IE5\AM1I8PN9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0121" y="151034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6" name="Zástupný symbol pro obsah 2"/>
          <p:cNvSpPr>
            <a:spLocks noGrp="1"/>
          </p:cNvSpPr>
          <p:nvPr/>
        </p:nvSpPr>
        <p:spPr>
          <a:xfrm>
            <a:off x="4259627" y="475507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7" name="Zástupný symbol pro obsah 2"/>
          <p:cNvSpPr>
            <a:spLocks noGrp="1"/>
          </p:cNvSpPr>
          <p:nvPr/>
        </p:nvSpPr>
        <p:spPr>
          <a:xfrm>
            <a:off x="4901914" y="364569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8" name="Zástupný symbol pro obsah 2"/>
          <p:cNvSpPr>
            <a:spLocks noGrp="1"/>
          </p:cNvSpPr>
          <p:nvPr/>
        </p:nvSpPr>
        <p:spPr>
          <a:xfrm>
            <a:off x="6164184" y="565637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9" name="Zástupný symbol pro obsah 2"/>
          <p:cNvSpPr>
            <a:spLocks noGrp="1"/>
          </p:cNvSpPr>
          <p:nvPr/>
        </p:nvSpPr>
        <p:spPr>
          <a:xfrm>
            <a:off x="1834697" y="204149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0" name="Zástupný symbol pro obsah 2"/>
          <p:cNvSpPr>
            <a:spLocks noGrp="1"/>
          </p:cNvSpPr>
          <p:nvPr/>
        </p:nvSpPr>
        <p:spPr>
          <a:xfrm>
            <a:off x="5772384" y="31674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1" name="Zástupný symbol pro obsah 2"/>
          <p:cNvSpPr>
            <a:spLocks noGrp="1"/>
          </p:cNvSpPr>
          <p:nvPr/>
        </p:nvSpPr>
        <p:spPr>
          <a:xfrm>
            <a:off x="2939443" y="511344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2" name="Zástupný symbol pro obsah 2"/>
          <p:cNvSpPr>
            <a:spLocks noGrp="1"/>
          </p:cNvSpPr>
          <p:nvPr/>
        </p:nvSpPr>
        <p:spPr>
          <a:xfrm>
            <a:off x="4126332" y="403916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-1" y="1256199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127966" y="1400215"/>
            <a:ext cx="8848029" cy="532859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>
            <a:off x="385538" y="1519936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9" name="Skupina 118"/>
          <p:cNvGrpSpPr/>
          <p:nvPr/>
        </p:nvGrpSpPr>
        <p:grpSpPr>
          <a:xfrm>
            <a:off x="4195386" y="1676018"/>
            <a:ext cx="288172" cy="4845432"/>
            <a:chOff x="3311860" y="1620479"/>
            <a:chExt cx="288172" cy="4404938"/>
          </a:xfrm>
        </p:grpSpPr>
        <p:cxnSp>
          <p:nvCxnSpPr>
            <p:cNvPr id="120" name="Přímá spojnice 119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Přímá spojnice 125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nice 126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nice 128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2" name="Skupina 131"/>
          <p:cNvGrpSpPr/>
          <p:nvPr/>
        </p:nvGrpSpPr>
        <p:grpSpPr>
          <a:xfrm>
            <a:off x="2039498" y="4098532"/>
            <a:ext cx="4955950" cy="288032"/>
            <a:chOff x="3455876" y="3959984"/>
            <a:chExt cx="4505409" cy="288032"/>
          </a:xfrm>
        </p:grpSpPr>
        <p:cxnSp>
          <p:nvCxnSpPr>
            <p:cNvPr id="133" name="Přímá spojnice 132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nice 134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nice 135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Přímá spojnice 137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nice 138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Přímá spojnice 139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Přímá spojnice 140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římá spojnice 141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Přímá spojnice 143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5" name="Zástupný symbol pro obsah 2"/>
          <p:cNvSpPr>
            <a:spLocks noGrp="1"/>
          </p:cNvSpPr>
          <p:nvPr/>
        </p:nvSpPr>
        <p:spPr>
          <a:xfrm>
            <a:off x="4583941" y="433512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6" name="Zástupný symbol pro obsah 2"/>
          <p:cNvSpPr>
            <a:spLocks noGrp="1"/>
          </p:cNvSpPr>
          <p:nvPr/>
        </p:nvSpPr>
        <p:spPr>
          <a:xfrm>
            <a:off x="5009794" y="434378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7" name="Zástupný symbol pro obsah 2"/>
          <p:cNvSpPr>
            <a:spLocks noGrp="1"/>
          </p:cNvSpPr>
          <p:nvPr/>
        </p:nvSpPr>
        <p:spPr>
          <a:xfrm>
            <a:off x="5332725" y="434708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8" name="Zástupný symbol pro obsah 2"/>
          <p:cNvSpPr>
            <a:spLocks noGrp="1"/>
          </p:cNvSpPr>
          <p:nvPr/>
        </p:nvSpPr>
        <p:spPr>
          <a:xfrm>
            <a:off x="5758578" y="434708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9" name="Zástupný symbol pro obsah 2"/>
          <p:cNvSpPr>
            <a:spLocks noGrp="1"/>
          </p:cNvSpPr>
          <p:nvPr/>
        </p:nvSpPr>
        <p:spPr>
          <a:xfrm>
            <a:off x="6143742" y="4338425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0" name="Zástupný symbol pro obsah 2"/>
          <p:cNvSpPr>
            <a:spLocks noGrp="1"/>
          </p:cNvSpPr>
          <p:nvPr/>
        </p:nvSpPr>
        <p:spPr>
          <a:xfrm>
            <a:off x="3810991" y="439563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1" name="Zástupný symbol pro obsah 2"/>
          <p:cNvSpPr>
            <a:spLocks noGrp="1"/>
          </p:cNvSpPr>
          <p:nvPr/>
        </p:nvSpPr>
        <p:spPr>
          <a:xfrm>
            <a:off x="3810989" y="485689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2" name="Zástupný symbol pro obsah 2"/>
          <p:cNvSpPr>
            <a:spLocks noGrp="1"/>
          </p:cNvSpPr>
          <p:nvPr/>
        </p:nvSpPr>
        <p:spPr>
          <a:xfrm>
            <a:off x="3828128" y="525173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3" name="Zástupný symbol pro obsah 2"/>
          <p:cNvSpPr>
            <a:spLocks noGrp="1"/>
          </p:cNvSpPr>
          <p:nvPr/>
        </p:nvSpPr>
        <p:spPr>
          <a:xfrm>
            <a:off x="3810990" y="56298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4" name="Zástupný symbol pro obsah 2"/>
          <p:cNvSpPr>
            <a:spLocks noGrp="1"/>
          </p:cNvSpPr>
          <p:nvPr/>
        </p:nvSpPr>
        <p:spPr>
          <a:xfrm>
            <a:off x="3845982" y="60258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5" name="Zástupný symbol pro obsah 2"/>
          <p:cNvSpPr>
            <a:spLocks noGrp="1"/>
          </p:cNvSpPr>
          <p:nvPr/>
        </p:nvSpPr>
        <p:spPr>
          <a:xfrm>
            <a:off x="3695566" y="37108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6" name="Zástupný symbol pro obsah 2"/>
          <p:cNvSpPr>
            <a:spLocks noGrp="1"/>
          </p:cNvSpPr>
          <p:nvPr/>
        </p:nvSpPr>
        <p:spPr>
          <a:xfrm>
            <a:off x="3314298" y="37108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7" name="Zástupný symbol pro obsah 2"/>
          <p:cNvSpPr>
            <a:spLocks noGrp="1"/>
          </p:cNvSpPr>
          <p:nvPr/>
        </p:nvSpPr>
        <p:spPr>
          <a:xfrm>
            <a:off x="2956721" y="3710882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8" name="Zástupný symbol pro obsah 2"/>
          <p:cNvSpPr>
            <a:spLocks noGrp="1"/>
          </p:cNvSpPr>
          <p:nvPr/>
        </p:nvSpPr>
        <p:spPr>
          <a:xfrm>
            <a:off x="2510404" y="370095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9" name="Zástupný symbol pro obsah 2"/>
          <p:cNvSpPr>
            <a:spLocks noGrp="1"/>
          </p:cNvSpPr>
          <p:nvPr/>
        </p:nvSpPr>
        <p:spPr>
          <a:xfrm>
            <a:off x="2084551" y="36863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0" name="Zástupný symbol pro obsah 2"/>
          <p:cNvSpPr>
            <a:spLocks noGrp="1"/>
          </p:cNvSpPr>
          <p:nvPr/>
        </p:nvSpPr>
        <p:spPr>
          <a:xfrm>
            <a:off x="4466551" y="364475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1" name="Zástupný symbol pro obsah 2"/>
          <p:cNvSpPr>
            <a:spLocks noGrp="1"/>
          </p:cNvSpPr>
          <p:nvPr/>
        </p:nvSpPr>
        <p:spPr>
          <a:xfrm>
            <a:off x="4474538" y="323978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2" name="Zástupný symbol pro obsah 2"/>
          <p:cNvSpPr>
            <a:spLocks noGrp="1"/>
          </p:cNvSpPr>
          <p:nvPr/>
        </p:nvSpPr>
        <p:spPr>
          <a:xfrm>
            <a:off x="4466551" y="284548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3" name="Zástupný symbol pro obsah 2"/>
          <p:cNvSpPr>
            <a:spLocks noGrp="1"/>
          </p:cNvSpPr>
          <p:nvPr/>
        </p:nvSpPr>
        <p:spPr>
          <a:xfrm>
            <a:off x="4474538" y="24618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4" name="Zástupný symbol pro obsah 2"/>
          <p:cNvSpPr>
            <a:spLocks noGrp="1"/>
          </p:cNvSpPr>
          <p:nvPr/>
        </p:nvSpPr>
        <p:spPr>
          <a:xfrm>
            <a:off x="4491659" y="20658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5" name="Zástupný symbol pro obsah 2"/>
              <p:cNvSpPr>
                <a:spLocks noGrp="1"/>
              </p:cNvSpPr>
              <p:nvPr/>
            </p:nvSpPr>
            <p:spPr>
              <a:xfrm>
                <a:off x="6782521" y="4315509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82521" y="4315509"/>
                <a:ext cx="425853" cy="407200"/>
              </a:xfrm>
              <a:prstGeom prst="rect">
                <a:avLst/>
              </a:prstGeom>
              <a:blipFill rotWithShape="1">
                <a:blip r:embed="rId3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6" name="Zástupný symbol pro obsah 2"/>
              <p:cNvSpPr>
                <a:spLocks noGrp="1"/>
              </p:cNvSpPr>
              <p:nvPr/>
            </p:nvSpPr>
            <p:spPr>
              <a:xfrm>
                <a:off x="3849091" y="1519936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9091" y="1519936"/>
                <a:ext cx="425853" cy="407200"/>
              </a:xfrm>
              <a:prstGeom prst="rect">
                <a:avLst/>
              </a:prstGeom>
              <a:blipFill rotWithShape="1">
                <a:blip r:embed="rId4"/>
                <a:stretch>
                  <a:fillRect b="-268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7" name="Přímá spojnice 166"/>
          <p:cNvCxnSpPr/>
          <p:nvPr/>
        </p:nvCxnSpPr>
        <p:spPr>
          <a:xfrm>
            <a:off x="5920452" y="3447759"/>
            <a:ext cx="0" cy="7481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4253981" y="3457491"/>
            <a:ext cx="1656533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 flipH="1">
            <a:off x="3544452" y="5437491"/>
            <a:ext cx="828267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3544451" y="4315509"/>
            <a:ext cx="1" cy="113982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2356452" y="2269491"/>
            <a:ext cx="0" cy="192207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2356452" y="2269491"/>
            <a:ext cx="199903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>
            <a:off x="6316452" y="4271400"/>
            <a:ext cx="0" cy="15620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 flipV="1">
            <a:off x="4328127" y="5829822"/>
            <a:ext cx="1988325" cy="3669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Plus 174"/>
          <p:cNvSpPr/>
          <p:nvPr/>
        </p:nvSpPr>
        <p:spPr>
          <a:xfrm>
            <a:off x="5754086" y="3276773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Plus 175"/>
          <p:cNvSpPr/>
          <p:nvPr/>
        </p:nvSpPr>
        <p:spPr>
          <a:xfrm>
            <a:off x="2200024" y="2077738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Plus 176"/>
          <p:cNvSpPr/>
          <p:nvPr/>
        </p:nvSpPr>
        <p:spPr>
          <a:xfrm>
            <a:off x="6160024" y="5650938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8" name="Plus 177"/>
          <p:cNvSpPr/>
          <p:nvPr/>
        </p:nvSpPr>
        <p:spPr>
          <a:xfrm>
            <a:off x="3388024" y="525173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9" name="Plus 178"/>
          <p:cNvSpPr/>
          <p:nvPr/>
        </p:nvSpPr>
        <p:spPr>
          <a:xfrm>
            <a:off x="4972024" y="4068773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0" name="Plus 179"/>
          <p:cNvSpPr/>
          <p:nvPr/>
        </p:nvSpPr>
        <p:spPr>
          <a:xfrm>
            <a:off x="4171699" y="4856896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1" name="Picture 3" descr="C:\Users\spravce\AppData\Local\Microsoft\Windows\Temporary Internet Files\Content.IE5\AM1I8PN9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521" y="1662741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2" name="Zástupný symbol pro obsah 2"/>
          <p:cNvSpPr>
            <a:spLocks noGrp="1"/>
          </p:cNvSpPr>
          <p:nvPr/>
        </p:nvSpPr>
        <p:spPr>
          <a:xfrm>
            <a:off x="4412027" y="490747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3" name="Zástupný symbol pro obsah 2"/>
          <p:cNvSpPr>
            <a:spLocks noGrp="1"/>
          </p:cNvSpPr>
          <p:nvPr/>
        </p:nvSpPr>
        <p:spPr>
          <a:xfrm>
            <a:off x="5054314" y="379809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4" name="Zástupný symbol pro obsah 2"/>
          <p:cNvSpPr>
            <a:spLocks noGrp="1"/>
          </p:cNvSpPr>
          <p:nvPr/>
        </p:nvSpPr>
        <p:spPr>
          <a:xfrm>
            <a:off x="6316584" y="580877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5" name="Zástupný symbol pro obsah 2"/>
          <p:cNvSpPr>
            <a:spLocks noGrp="1"/>
          </p:cNvSpPr>
          <p:nvPr/>
        </p:nvSpPr>
        <p:spPr>
          <a:xfrm>
            <a:off x="1987097" y="219389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6" name="Zástupný symbol pro obsah 2"/>
          <p:cNvSpPr>
            <a:spLocks noGrp="1"/>
          </p:cNvSpPr>
          <p:nvPr/>
        </p:nvSpPr>
        <p:spPr>
          <a:xfrm>
            <a:off x="5924784" y="331982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7" name="Zástupný symbol pro obsah 2"/>
          <p:cNvSpPr>
            <a:spLocks noGrp="1"/>
          </p:cNvSpPr>
          <p:nvPr/>
        </p:nvSpPr>
        <p:spPr>
          <a:xfrm>
            <a:off x="3091843" y="526584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8" name="Zástupný symbol pro obsah 2"/>
          <p:cNvSpPr>
            <a:spLocks noGrp="1"/>
          </p:cNvSpPr>
          <p:nvPr/>
        </p:nvSpPr>
        <p:spPr>
          <a:xfrm>
            <a:off x="4278732" y="419156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9" name="Zástupný symbol pro obsah 2"/>
          <p:cNvSpPr>
            <a:spLocks noGrp="1"/>
          </p:cNvSpPr>
          <p:nvPr/>
        </p:nvSpPr>
        <p:spPr>
          <a:xfrm>
            <a:off x="385538" y="1509334"/>
            <a:ext cx="1440160" cy="5308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280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8" grpId="0"/>
      <p:bldP spid="175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2" grpId="0"/>
      <p:bldP spid="183" grpId="0"/>
      <p:bldP spid="184" grpId="0"/>
      <p:bldP spid="185" grpId="0"/>
      <p:bldP spid="186" grpId="0"/>
      <p:bldP spid="187" grpId="0"/>
      <p:bldP spid="18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Zaoblený obdélník 109"/>
          <p:cNvSpPr/>
          <p:nvPr/>
        </p:nvSpPr>
        <p:spPr>
          <a:xfrm>
            <a:off x="0" y="1268760"/>
            <a:ext cx="9144000" cy="558924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1" name="Zaoblený obdélník 110"/>
          <p:cNvSpPr/>
          <p:nvPr/>
        </p:nvSpPr>
        <p:spPr>
          <a:xfrm>
            <a:off x="127967" y="1412776"/>
            <a:ext cx="8848029" cy="532859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" name="Obdélník 111"/>
          <p:cNvSpPr/>
          <p:nvPr/>
        </p:nvSpPr>
        <p:spPr>
          <a:xfrm>
            <a:off x="385539" y="1532497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Zaoblený obdélník 192"/>
          <p:cNvSpPr/>
          <p:nvPr/>
        </p:nvSpPr>
        <p:spPr>
          <a:xfrm>
            <a:off x="6516216" y="2939740"/>
            <a:ext cx="2088232" cy="36413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8" name="Zaoblený obdélník 57"/>
          <p:cNvSpPr/>
          <p:nvPr/>
        </p:nvSpPr>
        <p:spPr>
          <a:xfrm>
            <a:off x="23885" y="0"/>
            <a:ext cx="9120115" cy="126876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9" name="Zaoblený obdélník 58"/>
          <p:cNvSpPr/>
          <p:nvPr/>
        </p:nvSpPr>
        <p:spPr>
          <a:xfrm>
            <a:off x="184774" y="77124"/>
            <a:ext cx="8597571" cy="100233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267978" y="108012"/>
            <a:ext cx="8274190" cy="8144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spc="-120" dirty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) Zapište souřadnice vyznačených bodů.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grpSp>
        <p:nvGrpSpPr>
          <p:cNvPr id="113" name="Skupina 112"/>
          <p:cNvGrpSpPr/>
          <p:nvPr/>
        </p:nvGrpSpPr>
        <p:grpSpPr>
          <a:xfrm>
            <a:off x="2991105" y="1666065"/>
            <a:ext cx="288172" cy="4845432"/>
            <a:chOff x="3311860" y="1620479"/>
            <a:chExt cx="288172" cy="4404938"/>
          </a:xfrm>
        </p:grpSpPr>
        <p:cxnSp>
          <p:nvCxnSpPr>
            <p:cNvPr id="114" name="Přímá spojnice 113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6" name="Přímá spojnice 115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Přímá spojnice 117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119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Přímá spojnice 122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Přímá spojnice 124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6" name="Skupina 125"/>
          <p:cNvGrpSpPr/>
          <p:nvPr/>
        </p:nvGrpSpPr>
        <p:grpSpPr>
          <a:xfrm>
            <a:off x="835217" y="4088579"/>
            <a:ext cx="4955950" cy="288032"/>
            <a:chOff x="3455876" y="3959984"/>
            <a:chExt cx="4505409" cy="288032"/>
          </a:xfrm>
        </p:grpSpPr>
        <p:cxnSp>
          <p:nvCxnSpPr>
            <p:cNvPr id="127" name="Přímá spojnice 126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Přímá spojnice 128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nice 130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Přímá spojnice 131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nice 132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Přímá spojnice 133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Přímá spojnice 134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nice 135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Přímá spojnice 136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Přímá spojnice 137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9" name="Zástupný symbol pro obsah 2"/>
          <p:cNvSpPr>
            <a:spLocks noGrp="1"/>
          </p:cNvSpPr>
          <p:nvPr/>
        </p:nvSpPr>
        <p:spPr>
          <a:xfrm>
            <a:off x="3379660" y="432517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0" name="Zástupný symbol pro obsah 2"/>
          <p:cNvSpPr>
            <a:spLocks noGrp="1"/>
          </p:cNvSpPr>
          <p:nvPr/>
        </p:nvSpPr>
        <p:spPr>
          <a:xfrm>
            <a:off x="3805513" y="433383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1" name="Zástupný symbol pro obsah 2"/>
          <p:cNvSpPr>
            <a:spLocks noGrp="1"/>
          </p:cNvSpPr>
          <p:nvPr/>
        </p:nvSpPr>
        <p:spPr>
          <a:xfrm>
            <a:off x="4128444" y="433713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2" name="Zástupný symbol pro obsah 2"/>
          <p:cNvSpPr>
            <a:spLocks noGrp="1"/>
          </p:cNvSpPr>
          <p:nvPr/>
        </p:nvSpPr>
        <p:spPr>
          <a:xfrm>
            <a:off x="4554297" y="433713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3" name="Zástupný symbol pro obsah 2"/>
          <p:cNvSpPr>
            <a:spLocks noGrp="1"/>
          </p:cNvSpPr>
          <p:nvPr/>
        </p:nvSpPr>
        <p:spPr>
          <a:xfrm>
            <a:off x="4939461" y="4328472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4" name="Zástupný symbol pro obsah 2"/>
          <p:cNvSpPr>
            <a:spLocks noGrp="1"/>
          </p:cNvSpPr>
          <p:nvPr/>
        </p:nvSpPr>
        <p:spPr>
          <a:xfrm>
            <a:off x="2606710" y="438568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5" name="Zástupný symbol pro obsah 2"/>
          <p:cNvSpPr>
            <a:spLocks noGrp="1"/>
          </p:cNvSpPr>
          <p:nvPr/>
        </p:nvSpPr>
        <p:spPr>
          <a:xfrm>
            <a:off x="2606708" y="484694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6" name="Zástupný symbol pro obsah 2"/>
          <p:cNvSpPr>
            <a:spLocks noGrp="1"/>
          </p:cNvSpPr>
          <p:nvPr/>
        </p:nvSpPr>
        <p:spPr>
          <a:xfrm>
            <a:off x="2623847" y="524177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7" name="Zástupný symbol pro obsah 2"/>
          <p:cNvSpPr>
            <a:spLocks noGrp="1"/>
          </p:cNvSpPr>
          <p:nvPr/>
        </p:nvSpPr>
        <p:spPr>
          <a:xfrm>
            <a:off x="2606709" y="561993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8" name="Zástupný symbol pro obsah 2"/>
          <p:cNvSpPr>
            <a:spLocks noGrp="1"/>
          </p:cNvSpPr>
          <p:nvPr/>
        </p:nvSpPr>
        <p:spPr>
          <a:xfrm>
            <a:off x="2641701" y="601593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9" name="Zástupný symbol pro obsah 2"/>
          <p:cNvSpPr>
            <a:spLocks noGrp="1"/>
          </p:cNvSpPr>
          <p:nvPr/>
        </p:nvSpPr>
        <p:spPr>
          <a:xfrm>
            <a:off x="2491285" y="370092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0" name="Zástupný symbol pro obsah 2"/>
          <p:cNvSpPr>
            <a:spLocks noGrp="1"/>
          </p:cNvSpPr>
          <p:nvPr/>
        </p:nvSpPr>
        <p:spPr>
          <a:xfrm>
            <a:off x="2110017" y="370092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1" name="Zástupný symbol pro obsah 2"/>
          <p:cNvSpPr>
            <a:spLocks noGrp="1"/>
          </p:cNvSpPr>
          <p:nvPr/>
        </p:nvSpPr>
        <p:spPr>
          <a:xfrm>
            <a:off x="1752440" y="3700929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2" name="Zástupný symbol pro obsah 2"/>
          <p:cNvSpPr>
            <a:spLocks noGrp="1"/>
          </p:cNvSpPr>
          <p:nvPr/>
        </p:nvSpPr>
        <p:spPr>
          <a:xfrm>
            <a:off x="1306123" y="369100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3" name="Zástupný symbol pro obsah 2"/>
          <p:cNvSpPr>
            <a:spLocks noGrp="1"/>
          </p:cNvSpPr>
          <p:nvPr/>
        </p:nvSpPr>
        <p:spPr>
          <a:xfrm>
            <a:off x="880270" y="367637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4" name="Zástupný symbol pro obsah 2"/>
          <p:cNvSpPr>
            <a:spLocks noGrp="1"/>
          </p:cNvSpPr>
          <p:nvPr/>
        </p:nvSpPr>
        <p:spPr>
          <a:xfrm>
            <a:off x="3262270" y="363479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5" name="Zástupný symbol pro obsah 2"/>
          <p:cNvSpPr>
            <a:spLocks noGrp="1"/>
          </p:cNvSpPr>
          <p:nvPr/>
        </p:nvSpPr>
        <p:spPr>
          <a:xfrm>
            <a:off x="3270257" y="322982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6" name="Zástupný symbol pro obsah 2"/>
          <p:cNvSpPr>
            <a:spLocks noGrp="1"/>
          </p:cNvSpPr>
          <p:nvPr/>
        </p:nvSpPr>
        <p:spPr>
          <a:xfrm>
            <a:off x="3262270" y="283553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7" name="Zástupný symbol pro obsah 2"/>
          <p:cNvSpPr>
            <a:spLocks noGrp="1"/>
          </p:cNvSpPr>
          <p:nvPr/>
        </p:nvSpPr>
        <p:spPr>
          <a:xfrm>
            <a:off x="3270257" y="245193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8" name="Zástupný symbol pro obsah 2"/>
          <p:cNvSpPr>
            <a:spLocks noGrp="1"/>
          </p:cNvSpPr>
          <p:nvPr/>
        </p:nvSpPr>
        <p:spPr>
          <a:xfrm>
            <a:off x="3287378" y="205593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9" name="Zástupný symbol pro obsah 2"/>
              <p:cNvSpPr>
                <a:spLocks noGrp="1"/>
              </p:cNvSpPr>
              <p:nvPr/>
            </p:nvSpPr>
            <p:spPr>
              <a:xfrm>
                <a:off x="5578240" y="4305556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8240" y="4305556"/>
                <a:ext cx="425853" cy="407200"/>
              </a:xfrm>
              <a:prstGeom prst="rect">
                <a:avLst/>
              </a:prstGeom>
              <a:blipFill rotWithShape="1">
                <a:blip r:embed="rId2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0" name="Zástupný symbol pro obsah 2"/>
              <p:cNvSpPr>
                <a:spLocks noGrp="1"/>
              </p:cNvSpPr>
              <p:nvPr/>
            </p:nvSpPr>
            <p:spPr>
              <a:xfrm>
                <a:off x="2644810" y="1509983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4810" y="1509983"/>
                <a:ext cx="425853" cy="407200"/>
              </a:xfrm>
              <a:prstGeom prst="rect">
                <a:avLst/>
              </a:prstGeom>
              <a:blipFill rotWithShape="1">
                <a:blip r:embed="rId3"/>
                <a:stretch>
                  <a:fillRect b="-28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1" name="Přímá spojnice 160"/>
          <p:cNvCxnSpPr/>
          <p:nvPr/>
        </p:nvCxnSpPr>
        <p:spPr>
          <a:xfrm>
            <a:off x="5112171" y="2275190"/>
            <a:ext cx="0" cy="1957405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flipH="1">
            <a:off x="3151211" y="2259538"/>
            <a:ext cx="1960960" cy="1565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flipH="1">
            <a:off x="1548171" y="6213851"/>
            <a:ext cx="1570174" cy="5687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1543880" y="4397451"/>
            <a:ext cx="4291" cy="1822087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1944171" y="2655538"/>
            <a:ext cx="0" cy="158400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flipH="1">
            <a:off x="1944171" y="2655538"/>
            <a:ext cx="1233642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4320171" y="4269497"/>
            <a:ext cx="0" cy="11668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flipH="1">
            <a:off x="3123847" y="5427538"/>
            <a:ext cx="1196324" cy="51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Plus 168"/>
          <p:cNvSpPr/>
          <p:nvPr/>
        </p:nvSpPr>
        <p:spPr>
          <a:xfrm>
            <a:off x="4927071" y="209050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Plus 169"/>
          <p:cNvSpPr/>
          <p:nvPr/>
        </p:nvSpPr>
        <p:spPr>
          <a:xfrm>
            <a:off x="1774482" y="2478619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Plus 170"/>
          <p:cNvSpPr/>
          <p:nvPr/>
        </p:nvSpPr>
        <p:spPr>
          <a:xfrm>
            <a:off x="4163743" y="525200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Plus 171"/>
          <p:cNvSpPr/>
          <p:nvPr/>
        </p:nvSpPr>
        <p:spPr>
          <a:xfrm>
            <a:off x="1391743" y="6027138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Plus 172"/>
          <p:cNvSpPr/>
          <p:nvPr/>
        </p:nvSpPr>
        <p:spPr>
          <a:xfrm>
            <a:off x="2980641" y="564282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Plus 173"/>
          <p:cNvSpPr/>
          <p:nvPr/>
        </p:nvSpPr>
        <p:spPr>
          <a:xfrm>
            <a:off x="2183743" y="405882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Zástupný symbol pro obsah 2"/>
          <p:cNvSpPr>
            <a:spLocks noGrp="1"/>
          </p:cNvSpPr>
          <p:nvPr/>
        </p:nvSpPr>
        <p:spPr>
          <a:xfrm>
            <a:off x="1977529" y="426299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7" name="Zástupný symbol pro obsah 2"/>
          <p:cNvSpPr>
            <a:spLocks noGrp="1"/>
          </p:cNvSpPr>
          <p:nvPr/>
        </p:nvSpPr>
        <p:spPr>
          <a:xfrm>
            <a:off x="3262269" y="565810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8" name="Zástupný symbol pro obsah 2"/>
          <p:cNvSpPr>
            <a:spLocks noGrp="1"/>
          </p:cNvSpPr>
          <p:nvPr/>
        </p:nvSpPr>
        <p:spPr>
          <a:xfrm>
            <a:off x="4294650" y="540269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9" name="Zástupný symbol pro obsah 2"/>
          <p:cNvSpPr>
            <a:spLocks noGrp="1"/>
          </p:cNvSpPr>
          <p:nvPr/>
        </p:nvSpPr>
        <p:spPr>
          <a:xfrm>
            <a:off x="1537135" y="220320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0" name="Zástupný symbol pro obsah 2"/>
          <p:cNvSpPr>
            <a:spLocks noGrp="1"/>
          </p:cNvSpPr>
          <p:nvPr/>
        </p:nvSpPr>
        <p:spPr>
          <a:xfrm>
            <a:off x="5083498" y="21040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1" name="Zástupný symbol pro obsah 2"/>
          <p:cNvSpPr>
            <a:spLocks noGrp="1"/>
          </p:cNvSpPr>
          <p:nvPr/>
        </p:nvSpPr>
        <p:spPr>
          <a:xfrm>
            <a:off x="1093196" y="602752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2" name="Zástupný symbol pro obsah 2"/>
          <p:cNvSpPr>
            <a:spLocks noGrp="1"/>
          </p:cNvSpPr>
          <p:nvPr/>
        </p:nvSpPr>
        <p:spPr>
          <a:xfrm>
            <a:off x="3074451" y="418161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DE4CGPLA\MC9004404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83703"/>
            <a:ext cx="1368152" cy="1456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92" name="Zástupný symbol pro obsah 2"/>
              <p:cNvSpPr>
                <a:spLocks noGrp="1"/>
              </p:cNvSpPr>
              <p:nvPr/>
            </p:nvSpPr>
            <p:spPr>
              <a:xfrm>
                <a:off x="6661893" y="3551351"/>
                <a:ext cx="1880275" cy="29983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5;5</m:t>
                          </m:r>
                        </m:e>
                      </m:d>
                    </m:oMath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−4;−5</m:t>
                          </m:r>
                        </m:e>
                      </m:d>
                    </m:oMath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𝐶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−3;4</m:t>
                          </m:r>
                        </m:e>
                      </m:d>
                    </m:oMath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𝐷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3;−3</m:t>
                          </m:r>
                        </m:e>
                      </m:d>
                    </m:oMath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𝐸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0;−4</m:t>
                          </m:r>
                        </m:e>
                      </m:d>
                    </m:oMath>
                  </m:oMathPara>
                </a14:m>
                <a:r>
                  <a:rPr lang="cs-CZ" sz="2800" b="0" i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</a:rPr>
                  <a:t/>
                </a:r>
                <a:br>
                  <a:rPr lang="cs-CZ" sz="2800" b="0" i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</a:rPr>
                </a:br>
                <a14:m>
                  <m:oMath xmlns:m="http://schemas.openxmlformats.org/officeDocument/2006/math"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𝐹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−2;0</m:t>
                        </m:r>
                      </m:e>
                    </m:d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1893" y="3551351"/>
                <a:ext cx="1880275" cy="299838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4" name="Zástupný symbol pro obsah 2"/>
          <p:cNvSpPr>
            <a:spLocks noGrp="1"/>
          </p:cNvSpPr>
          <p:nvPr/>
        </p:nvSpPr>
        <p:spPr>
          <a:xfrm>
            <a:off x="6768244" y="3031175"/>
            <a:ext cx="1440160" cy="5308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8675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192" grpId="0"/>
      <p:bldP spid="19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556792"/>
            <a:ext cx="9144000" cy="530120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885" y="0"/>
            <a:ext cx="9120115" cy="155679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4255" y="10294"/>
            <a:ext cx="9015666" cy="141277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69426" y="20588"/>
                <a:ext cx="8800495" cy="13921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Spojte body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A,B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  body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C,D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 Určete souřadnice průsečíku P úseček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AB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,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CD.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Body mají souřadnice:</a:t>
                </a:r>
                <a:b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3;5</m:t>
                          </m:r>
                        </m:e>
                      </m:d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−5;−1</m:t>
                          </m:r>
                        </m:e>
                      </m:d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𝐶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−3;4</m:t>
                          </m:r>
                        </m:e>
                      </m:d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𝐷</m:t>
                      </m:r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5;−4</m:t>
                          </m:r>
                        </m:e>
                      </m:d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.</m:t>
                      </m:r>
                    </m:oMath>
                  </m:oMathPara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426" y="20588"/>
                <a:ext cx="8800495" cy="1392188"/>
              </a:xfrm>
              <a:prstGeom prst="rect">
                <a:avLst/>
              </a:prstGeom>
              <a:blipFill rotWithShape="1">
                <a:blip r:embed="rId2"/>
                <a:stretch>
                  <a:fillRect l="-1385" t="-39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285776" y="1656275"/>
            <a:ext cx="8606703" cy="511256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3138891" y="1799080"/>
            <a:ext cx="288172" cy="4845432"/>
            <a:chOff x="3311860" y="1620479"/>
            <a:chExt cx="288172" cy="4404938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983003" y="4221594"/>
            <a:ext cx="4955950" cy="288032"/>
            <a:chOff x="3455876" y="3959984"/>
            <a:chExt cx="4505409" cy="288032"/>
          </a:xfrm>
        </p:grpSpPr>
        <p:cxnSp>
          <p:nvCxnSpPr>
            <p:cNvPr id="22" name="Přímá spojnice 21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3527446" y="445818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953299" y="446684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4276230" y="447015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4702083" y="447015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5087247" y="4461487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2754496" y="451870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2754494" y="497995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771633" y="537479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2754495" y="575295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2789487" y="614895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4" name="Zástupný symbol pro obsah 2"/>
          <p:cNvSpPr>
            <a:spLocks noGrp="1"/>
          </p:cNvSpPr>
          <p:nvPr/>
        </p:nvSpPr>
        <p:spPr>
          <a:xfrm>
            <a:off x="2639071" y="383394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2257803" y="383394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1900226" y="3833944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1453909" y="382401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1028056" y="380939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3410056" y="376781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3418043" y="336284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3410056" y="296855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3418043" y="258495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3435164" y="218895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5726026" y="4438571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6026" y="4438571"/>
                <a:ext cx="425853" cy="407200"/>
              </a:xfrm>
              <a:prstGeom prst="rect">
                <a:avLst/>
              </a:prstGeom>
              <a:blipFill rotWithShape="1">
                <a:blip r:embed="rId3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2792596" y="1642998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2596" y="1642998"/>
                <a:ext cx="425853" cy="407200"/>
              </a:xfrm>
              <a:prstGeom prst="rect">
                <a:avLst/>
              </a:prstGeom>
              <a:blipFill rotWithShape="1">
                <a:blip r:embed="rId4"/>
                <a:stretch>
                  <a:fillRect b="-28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6" name="Přímá spojnice 55"/>
          <p:cNvCxnSpPr/>
          <p:nvPr/>
        </p:nvCxnSpPr>
        <p:spPr>
          <a:xfrm>
            <a:off x="4458018" y="2394101"/>
            <a:ext cx="9939" cy="1937485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3311860" y="2376000"/>
            <a:ext cx="1146158" cy="5518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 flipV="1">
            <a:off x="1299956" y="4768553"/>
            <a:ext cx="1983091" cy="247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299956" y="4319792"/>
            <a:ext cx="1" cy="45123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077461" y="2792593"/>
            <a:ext cx="0" cy="162101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2077461" y="2781383"/>
            <a:ext cx="1180214" cy="1121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2883957" y="3550845"/>
            <a:ext cx="0" cy="821708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H="1">
            <a:off x="2877213" y="3566444"/>
            <a:ext cx="405834" cy="1127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Plus 63"/>
          <p:cNvSpPr/>
          <p:nvPr/>
        </p:nvSpPr>
        <p:spPr>
          <a:xfrm>
            <a:off x="4301590" y="221801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Plus 66"/>
          <p:cNvSpPr/>
          <p:nvPr/>
        </p:nvSpPr>
        <p:spPr>
          <a:xfrm>
            <a:off x="1141054" y="4590307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2664286" y="305394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5234911" y="592666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4" name="Zástupný symbol pro obsah 2"/>
          <p:cNvSpPr>
            <a:spLocks noGrp="1"/>
          </p:cNvSpPr>
          <p:nvPr/>
        </p:nvSpPr>
        <p:spPr>
          <a:xfrm>
            <a:off x="1645299" y="265618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5" name="Zástupný symbol pro obsah 2"/>
          <p:cNvSpPr>
            <a:spLocks noGrp="1"/>
          </p:cNvSpPr>
          <p:nvPr/>
        </p:nvSpPr>
        <p:spPr>
          <a:xfrm>
            <a:off x="4467957" y="221801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6" name="Zástupný symbol pro obsah 2"/>
          <p:cNvSpPr>
            <a:spLocks noGrp="1"/>
          </p:cNvSpPr>
          <p:nvPr/>
        </p:nvSpPr>
        <p:spPr>
          <a:xfrm>
            <a:off x="983003" y="485414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7" name="Zástupný symbol pro obsah 2"/>
          <p:cNvSpPr>
            <a:spLocks noGrp="1"/>
          </p:cNvSpPr>
          <p:nvPr/>
        </p:nvSpPr>
        <p:spPr>
          <a:xfrm>
            <a:off x="3222237" y="431462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81" name="Přímá spojnice 80"/>
          <p:cNvCxnSpPr/>
          <p:nvPr/>
        </p:nvCxnSpPr>
        <p:spPr>
          <a:xfrm flipH="1">
            <a:off x="1299958" y="2381518"/>
            <a:ext cx="3167999" cy="2389507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 flipH="1" flipV="1">
            <a:off x="2091957" y="2792593"/>
            <a:ext cx="3168133" cy="3163961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Plus 64"/>
          <p:cNvSpPr/>
          <p:nvPr/>
        </p:nvSpPr>
        <p:spPr>
          <a:xfrm>
            <a:off x="1939609" y="2625212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Plus 67"/>
          <p:cNvSpPr/>
          <p:nvPr/>
        </p:nvSpPr>
        <p:spPr>
          <a:xfrm>
            <a:off x="2715861" y="3406376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9" name="Přímá spojnice 108"/>
          <p:cNvCxnSpPr>
            <a:endCxn id="66" idx="3"/>
          </p:cNvCxnSpPr>
          <p:nvPr/>
        </p:nvCxnSpPr>
        <p:spPr>
          <a:xfrm>
            <a:off x="5256953" y="4680877"/>
            <a:ext cx="3004" cy="114103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Plus 65"/>
          <p:cNvSpPr/>
          <p:nvPr/>
        </p:nvSpPr>
        <p:spPr>
          <a:xfrm>
            <a:off x="5103529" y="577400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" name="Přímá spojnice 110"/>
          <p:cNvCxnSpPr>
            <a:stCxn id="66" idx="0"/>
          </p:cNvCxnSpPr>
          <p:nvPr/>
        </p:nvCxnSpPr>
        <p:spPr>
          <a:xfrm flipH="1">
            <a:off x="3262830" y="5954718"/>
            <a:ext cx="2112085" cy="903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3" name="Zaoblený obdélník 112"/>
          <p:cNvSpPr/>
          <p:nvPr/>
        </p:nvSpPr>
        <p:spPr>
          <a:xfrm>
            <a:off x="6552878" y="5288497"/>
            <a:ext cx="2088232" cy="126765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4" name="Zástupný symbol pro obsah 2"/>
              <p:cNvSpPr>
                <a:spLocks noGrp="1"/>
              </p:cNvSpPr>
              <p:nvPr/>
            </p:nvSpPr>
            <p:spPr>
              <a:xfrm>
                <a:off x="6698555" y="5900108"/>
                <a:ext cx="1880275" cy="6236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-12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𝑃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pc="-12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−1;2</m:t>
                          </m:r>
                        </m:e>
                      </m:d>
                    </m:oMath>
                  </m:oMathPara>
                </a14:m>
                <a:r>
                  <a:rPr lang="cs-CZ" sz="2800" b="0" i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</a:rPr>
                  <a:t/>
                </a:r>
                <a:br>
                  <a:rPr lang="cs-CZ" sz="2800" b="0" i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mbria Math"/>
                    <a:ea typeface="Cambria Math" pitchFamily="18" charset="0"/>
                  </a:rPr>
                </a:b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8555" y="5900108"/>
                <a:ext cx="1880275" cy="6236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5" name="Zástupný symbol pro obsah 2"/>
          <p:cNvSpPr>
            <a:spLocks noGrp="1"/>
          </p:cNvSpPr>
          <p:nvPr/>
        </p:nvSpPr>
        <p:spPr>
          <a:xfrm>
            <a:off x="6768902" y="5379932"/>
            <a:ext cx="1440160" cy="5308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i="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  <a:ea typeface="Cambria Math" pitchFamily="18" charset="0"/>
              </a:rPr>
              <a:t>Řešení: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4098" name="Picture 2" descr="C:\Users\spravce\AppData\Local\Microsoft\Windows\Temporary Internet Files\Content.IE5\K0O7W0UI\MC9004379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555" y="2495578"/>
            <a:ext cx="1905000" cy="1377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88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4" grpId="0" animBg="1"/>
      <p:bldP spid="67" grpId="0" animBg="1"/>
      <p:bldP spid="72" grpId="0"/>
      <p:bldP spid="73" grpId="0"/>
      <p:bldP spid="74" grpId="0"/>
      <p:bldP spid="75" grpId="0"/>
      <p:bldP spid="76" grpId="0"/>
      <p:bldP spid="65" grpId="0" animBg="1"/>
      <p:bldP spid="68" grpId="0" animBg="1"/>
      <p:bldP spid="66" grpId="0" animBg="1"/>
      <p:bldP spid="114" grpId="0"/>
      <p:bldP spid="1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0" y="9690"/>
            <a:ext cx="9143999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1220" y="5950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029" y="947193"/>
            <a:ext cx="9027416" cy="100233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89528" y="965962"/>
                <a:ext cx="9162991" cy="8144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1) V pravoúhlé soustavě souřadnic vyznačte body: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𝐴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2;</m:t>
                          </m:r>
                          <m:r>
                            <a:rPr lang="en-US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𝐵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−3;−2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𝐶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−2;4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𝐷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 pitchFamily="18" charset="0"/>
                            </a:rPr>
                            <m:t>4;−3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528" y="965962"/>
                <a:ext cx="9162991" cy="814400"/>
              </a:xfrm>
              <a:prstGeom prst="rect">
                <a:avLst/>
              </a:prstGeom>
              <a:blipFill rotWithShape="1">
                <a:blip r:embed="rId2"/>
                <a:stretch>
                  <a:fillRect l="-1397" t="-6716" b="-82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-19666" y="2132856"/>
            <a:ext cx="9089111" cy="15154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63500" y="2144936"/>
                <a:ext cx="8916361" cy="1152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2) V pravoúhlé soustavě souřadnic vyznačte body: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</a:b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S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−2;0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𝑇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0;−2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𝑈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2;0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𝑉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0;2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Jaký geometrický útvar vznikne?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500" y="2144936"/>
                <a:ext cx="8916361" cy="1152128"/>
              </a:xfrm>
              <a:prstGeom prst="rect">
                <a:avLst/>
              </a:prstGeom>
              <a:blipFill rotWithShape="1">
                <a:blip r:embed="rId3"/>
                <a:stretch>
                  <a:fillRect l="-1436" t="-4762" b="-343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-19666" y="3778726"/>
            <a:ext cx="9089111" cy="151543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8239" y="3931000"/>
                <a:ext cx="9482010" cy="11338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Body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K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4;1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𝐿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4;6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leží na přímce </a:t>
                </a:r>
                <a:r>
                  <a:rPr lang="cs-CZ" sz="2800" b="1" i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Body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𝑀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e>
                    </m:d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𝑁</m:t>
                    </m:r>
                    <m:d>
                      <m:dPr>
                        <m:begChr m:val="["/>
                        <m:endChr m:val="]"/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;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leží na přímce </a:t>
                </a: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r.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Určete souřadnice průsečíku P těchto přímek.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39" y="3931000"/>
                <a:ext cx="9482010" cy="1133844"/>
              </a:xfrm>
              <a:prstGeom prst="rect">
                <a:avLst/>
              </a:prstGeom>
              <a:blipFill rotWithShape="1">
                <a:blip r:embed="rId4"/>
                <a:stretch>
                  <a:fillRect l="-1350" t="-4839" b="-36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21866" y="5424172"/>
            <a:ext cx="9047579" cy="114048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96233" y="5571800"/>
                <a:ext cx="8192191" cy="8144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4) Body</a:t>
                </a:r>
                <a14:m>
                  <m:oMath xmlns:m="http://schemas.openxmlformats.org/officeDocument/2006/math">
                    <m: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A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1;1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 </m:t>
                    </m:r>
                  </m:oMath>
                </a14:m>
                <a:r>
                  <a:rPr lang="cs-CZ" sz="2800" b="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  <a:ea typeface="Cambria Math" pitchFamily="18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𝐵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4;1</m:t>
                        </m:r>
                      </m:e>
                    </m:d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leží na přímce </a:t>
                </a:r>
                <a:r>
                  <a:rPr lang="cs-CZ" sz="2800" b="1" i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Určete souřadnice průsečíku </a:t>
                </a: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přímky s osou </a:t>
                </a:r>
                <a:r>
                  <a:rPr lang="cs-CZ" sz="2800" b="1" i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y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233" y="5571800"/>
                <a:ext cx="8192191" cy="814400"/>
              </a:xfrm>
              <a:prstGeom prst="rect">
                <a:avLst/>
              </a:prstGeom>
              <a:blipFill rotWithShape="1">
                <a:blip r:embed="rId5"/>
                <a:stretch>
                  <a:fillRect l="-1488" t="-7463" b="-373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 animBg="1"/>
      <p:bldP spid="12" grpId="0"/>
      <p:bldP spid="13" grpId="0" animBg="1"/>
      <p:bldP spid="18" grpId="0"/>
      <p:bldP spid="19" grpId="0" animBg="1"/>
      <p:bldP spid="20" grpId="0"/>
      <p:bldP spid="21" grpId="0" animBg="1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8662"/>
            <a:ext cx="9144000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38384" y="108297"/>
            <a:ext cx="7903382" cy="4403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22251" y="6056737"/>
            <a:ext cx="3583554" cy="58814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05416" y="6068817"/>
            <a:ext cx="3544403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2) Vznikne čtverec.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280668" y="6048335"/>
            <a:ext cx="1955367" cy="58510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496561" y="6069626"/>
                <a:ext cx="1846092" cy="70179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𝑃</m:t>
                    </m:r>
                    <m:d>
                      <m:dPr>
                        <m:begChr m:val="["/>
                        <m:endChr m:val="]"/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4;3</m:t>
                        </m:r>
                      </m:e>
                    </m:d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6561" y="6069626"/>
                <a:ext cx="1846092" cy="701796"/>
              </a:xfrm>
              <a:prstGeom prst="rect">
                <a:avLst/>
              </a:prstGeom>
              <a:blipFill rotWithShape="1">
                <a:blip r:embed="rId2"/>
                <a:stretch>
                  <a:fillRect l="-6954" t="-78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aoblený obdélník 22"/>
          <p:cNvSpPr/>
          <p:nvPr/>
        </p:nvSpPr>
        <p:spPr>
          <a:xfrm>
            <a:off x="6872337" y="6048335"/>
            <a:ext cx="1913835" cy="59350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046704" y="6048335"/>
                <a:ext cx="1999503" cy="59350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4)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Y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0;1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6704" y="6048335"/>
                <a:ext cx="1999503" cy="593504"/>
              </a:xfrm>
              <a:prstGeom prst="rect">
                <a:avLst/>
              </a:prstGeom>
              <a:blipFill rotWithShape="1">
                <a:blip r:embed="rId3"/>
                <a:stretch>
                  <a:fillRect l="-6402" t="-9184" b="-163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4" name="Skupina 153"/>
          <p:cNvGrpSpPr/>
          <p:nvPr/>
        </p:nvGrpSpPr>
        <p:grpSpPr>
          <a:xfrm>
            <a:off x="4172886" y="779955"/>
            <a:ext cx="288172" cy="4845432"/>
            <a:chOff x="3311860" y="1620479"/>
            <a:chExt cx="288172" cy="4404938"/>
          </a:xfrm>
        </p:grpSpPr>
        <p:cxnSp>
          <p:nvCxnSpPr>
            <p:cNvPr id="155" name="Přímá spojnice 154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Přímá spojnice 156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Přímá spojnice 157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Přímá spojnice 159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Přímá spojnice 160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Přímá spojnice 161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nice 162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Přímá spojnice 163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Přímá spojnice 164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Přímá spojnice 165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7" name="Skupina 166"/>
          <p:cNvGrpSpPr/>
          <p:nvPr/>
        </p:nvGrpSpPr>
        <p:grpSpPr>
          <a:xfrm>
            <a:off x="2016998" y="3202469"/>
            <a:ext cx="4955950" cy="288032"/>
            <a:chOff x="3455876" y="3959984"/>
            <a:chExt cx="4505409" cy="288032"/>
          </a:xfrm>
        </p:grpSpPr>
        <p:cxnSp>
          <p:nvCxnSpPr>
            <p:cNvPr id="168" name="Přímá spojnice 167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Přímá spojnice 168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Přímá spojnice 169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Přímá spojnice 170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Přímá spojnice 171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Přímá spojnice 172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Přímá spojnice 173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Přímá spojnice 174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Přímá spojnice 175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Přímá spojnice 176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Přímá spojnice 177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Přímá spojnice 178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0" name="Zástupný symbol pro obsah 2"/>
          <p:cNvSpPr>
            <a:spLocks noGrp="1"/>
          </p:cNvSpPr>
          <p:nvPr/>
        </p:nvSpPr>
        <p:spPr>
          <a:xfrm>
            <a:off x="4561441" y="343906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1" name="Zástupný symbol pro obsah 2"/>
          <p:cNvSpPr>
            <a:spLocks noGrp="1"/>
          </p:cNvSpPr>
          <p:nvPr/>
        </p:nvSpPr>
        <p:spPr>
          <a:xfrm>
            <a:off x="4987294" y="344772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2" name="Zástupný symbol pro obsah 2"/>
          <p:cNvSpPr>
            <a:spLocks noGrp="1"/>
          </p:cNvSpPr>
          <p:nvPr/>
        </p:nvSpPr>
        <p:spPr>
          <a:xfrm>
            <a:off x="5310225" y="345102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3" name="Zástupný symbol pro obsah 2"/>
          <p:cNvSpPr>
            <a:spLocks noGrp="1"/>
          </p:cNvSpPr>
          <p:nvPr/>
        </p:nvSpPr>
        <p:spPr>
          <a:xfrm>
            <a:off x="5736078" y="345102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4" name="Zástupný symbol pro obsah 2"/>
          <p:cNvSpPr>
            <a:spLocks noGrp="1"/>
          </p:cNvSpPr>
          <p:nvPr/>
        </p:nvSpPr>
        <p:spPr>
          <a:xfrm>
            <a:off x="6121242" y="3442362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5" name="Zástupný symbol pro obsah 2"/>
          <p:cNvSpPr>
            <a:spLocks noGrp="1"/>
          </p:cNvSpPr>
          <p:nvPr/>
        </p:nvSpPr>
        <p:spPr>
          <a:xfrm>
            <a:off x="3788491" y="349957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6" name="Zástupný symbol pro obsah 2"/>
          <p:cNvSpPr>
            <a:spLocks noGrp="1"/>
          </p:cNvSpPr>
          <p:nvPr/>
        </p:nvSpPr>
        <p:spPr>
          <a:xfrm>
            <a:off x="3788489" y="396083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7" name="Zástupný symbol pro obsah 2"/>
          <p:cNvSpPr>
            <a:spLocks noGrp="1"/>
          </p:cNvSpPr>
          <p:nvPr/>
        </p:nvSpPr>
        <p:spPr>
          <a:xfrm>
            <a:off x="3805628" y="435566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8" name="Zástupný symbol pro obsah 2"/>
          <p:cNvSpPr>
            <a:spLocks noGrp="1"/>
          </p:cNvSpPr>
          <p:nvPr/>
        </p:nvSpPr>
        <p:spPr>
          <a:xfrm>
            <a:off x="3788490" y="47338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9" name="Zástupný symbol pro obsah 2"/>
          <p:cNvSpPr>
            <a:spLocks noGrp="1"/>
          </p:cNvSpPr>
          <p:nvPr/>
        </p:nvSpPr>
        <p:spPr>
          <a:xfrm>
            <a:off x="3823482" y="51298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0" name="Zástupný symbol pro obsah 2"/>
          <p:cNvSpPr>
            <a:spLocks noGrp="1"/>
          </p:cNvSpPr>
          <p:nvPr/>
        </p:nvSpPr>
        <p:spPr>
          <a:xfrm>
            <a:off x="3673066" y="28148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1" name="Zástupný symbol pro obsah 2"/>
          <p:cNvSpPr>
            <a:spLocks noGrp="1"/>
          </p:cNvSpPr>
          <p:nvPr/>
        </p:nvSpPr>
        <p:spPr>
          <a:xfrm>
            <a:off x="3291798" y="28148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2" name="Zástupný symbol pro obsah 2"/>
          <p:cNvSpPr>
            <a:spLocks noGrp="1"/>
          </p:cNvSpPr>
          <p:nvPr/>
        </p:nvSpPr>
        <p:spPr>
          <a:xfrm>
            <a:off x="2934221" y="2814819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3" name="Zástupný symbol pro obsah 2"/>
          <p:cNvSpPr>
            <a:spLocks noGrp="1"/>
          </p:cNvSpPr>
          <p:nvPr/>
        </p:nvSpPr>
        <p:spPr>
          <a:xfrm>
            <a:off x="2487904" y="28048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4" name="Zástupný symbol pro obsah 2"/>
          <p:cNvSpPr>
            <a:spLocks noGrp="1"/>
          </p:cNvSpPr>
          <p:nvPr/>
        </p:nvSpPr>
        <p:spPr>
          <a:xfrm>
            <a:off x="2062051" y="279026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5" name="Zástupný symbol pro obsah 2"/>
          <p:cNvSpPr>
            <a:spLocks noGrp="1"/>
          </p:cNvSpPr>
          <p:nvPr/>
        </p:nvSpPr>
        <p:spPr>
          <a:xfrm>
            <a:off x="4444051" y="274868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6" name="Zástupný symbol pro obsah 2"/>
          <p:cNvSpPr>
            <a:spLocks noGrp="1"/>
          </p:cNvSpPr>
          <p:nvPr/>
        </p:nvSpPr>
        <p:spPr>
          <a:xfrm>
            <a:off x="4452038" y="23437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7" name="Zástupný symbol pro obsah 2"/>
          <p:cNvSpPr>
            <a:spLocks noGrp="1"/>
          </p:cNvSpPr>
          <p:nvPr/>
        </p:nvSpPr>
        <p:spPr>
          <a:xfrm>
            <a:off x="4444051" y="194942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8" name="Zástupný symbol pro obsah 2"/>
          <p:cNvSpPr>
            <a:spLocks noGrp="1"/>
          </p:cNvSpPr>
          <p:nvPr/>
        </p:nvSpPr>
        <p:spPr>
          <a:xfrm>
            <a:off x="4452038" y="15658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9" name="Zástupný symbol pro obsah 2"/>
          <p:cNvSpPr>
            <a:spLocks noGrp="1"/>
          </p:cNvSpPr>
          <p:nvPr/>
        </p:nvSpPr>
        <p:spPr>
          <a:xfrm>
            <a:off x="4469159" y="11698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0" name="Zástupný symbol pro obsah 2"/>
              <p:cNvSpPr>
                <a:spLocks noGrp="1"/>
              </p:cNvSpPr>
              <p:nvPr/>
            </p:nvSpPr>
            <p:spPr>
              <a:xfrm>
                <a:off x="6760021" y="3419446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0021" y="3419446"/>
                <a:ext cx="425853" cy="407200"/>
              </a:xfrm>
              <a:prstGeom prst="rect">
                <a:avLst/>
              </a:prstGeom>
              <a:blipFill rotWithShape="1">
                <a:blip r:embed="rId4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1" name="Zástupný symbol pro obsah 2"/>
              <p:cNvSpPr>
                <a:spLocks noGrp="1"/>
              </p:cNvSpPr>
              <p:nvPr/>
            </p:nvSpPr>
            <p:spPr>
              <a:xfrm>
                <a:off x="3826591" y="623873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6591" y="623873"/>
                <a:ext cx="425853" cy="407200"/>
              </a:xfrm>
              <a:prstGeom prst="rect">
                <a:avLst/>
              </a:prstGeom>
              <a:blipFill rotWithShape="1">
                <a:blip r:embed="rId5"/>
                <a:stretch>
                  <a:fillRect b="-268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2" name="Přímá spojnice 201"/>
          <p:cNvCxnSpPr/>
          <p:nvPr/>
        </p:nvCxnSpPr>
        <p:spPr>
          <a:xfrm>
            <a:off x="5897952" y="2551696"/>
            <a:ext cx="0" cy="7481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flipH="1">
            <a:off x="4231481" y="2561428"/>
            <a:ext cx="1656533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flipH="1">
            <a:off x="3521952" y="4541428"/>
            <a:ext cx="828267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>
            <a:off x="3521951" y="3419446"/>
            <a:ext cx="1" cy="113982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>
            <a:off x="2333952" y="1373428"/>
            <a:ext cx="0" cy="1922073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2333952" y="1373428"/>
            <a:ext cx="1999039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>
            <a:off x="6293952" y="3375337"/>
            <a:ext cx="0" cy="156209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H="1" flipV="1">
            <a:off x="4305627" y="4933759"/>
            <a:ext cx="1988325" cy="3669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Plus 209"/>
          <p:cNvSpPr/>
          <p:nvPr/>
        </p:nvSpPr>
        <p:spPr>
          <a:xfrm>
            <a:off x="5731586" y="238071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Plus 210"/>
          <p:cNvSpPr/>
          <p:nvPr/>
        </p:nvSpPr>
        <p:spPr>
          <a:xfrm>
            <a:off x="2177524" y="1181675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Plus 211"/>
          <p:cNvSpPr/>
          <p:nvPr/>
        </p:nvSpPr>
        <p:spPr>
          <a:xfrm>
            <a:off x="6137524" y="4754875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Plus 212"/>
          <p:cNvSpPr/>
          <p:nvPr/>
        </p:nvSpPr>
        <p:spPr>
          <a:xfrm>
            <a:off x="3365524" y="4355669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Plus 213"/>
          <p:cNvSpPr/>
          <p:nvPr/>
        </p:nvSpPr>
        <p:spPr>
          <a:xfrm>
            <a:off x="4949524" y="317271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Plus 214"/>
          <p:cNvSpPr/>
          <p:nvPr/>
        </p:nvSpPr>
        <p:spPr>
          <a:xfrm>
            <a:off x="4149199" y="3960833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Zástupný symbol pro obsah 2"/>
          <p:cNvSpPr>
            <a:spLocks noGrp="1"/>
          </p:cNvSpPr>
          <p:nvPr/>
        </p:nvSpPr>
        <p:spPr>
          <a:xfrm>
            <a:off x="4389527" y="401141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7" name="Zástupný symbol pro obsah 2"/>
          <p:cNvSpPr>
            <a:spLocks noGrp="1"/>
          </p:cNvSpPr>
          <p:nvPr/>
        </p:nvSpPr>
        <p:spPr>
          <a:xfrm>
            <a:off x="5031814" y="290203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8" name="Zástupný symbol pro obsah 2"/>
          <p:cNvSpPr>
            <a:spLocks noGrp="1"/>
          </p:cNvSpPr>
          <p:nvPr/>
        </p:nvSpPr>
        <p:spPr>
          <a:xfrm>
            <a:off x="6294084" y="491271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19" name="Zástupný symbol pro obsah 2"/>
          <p:cNvSpPr>
            <a:spLocks noGrp="1"/>
          </p:cNvSpPr>
          <p:nvPr/>
        </p:nvSpPr>
        <p:spPr>
          <a:xfrm>
            <a:off x="1964597" y="1297832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0" name="Zástupný symbol pro obsah 2"/>
          <p:cNvSpPr>
            <a:spLocks noGrp="1"/>
          </p:cNvSpPr>
          <p:nvPr/>
        </p:nvSpPr>
        <p:spPr>
          <a:xfrm>
            <a:off x="5902284" y="2423760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1" name="Zástupný symbol pro obsah 2"/>
          <p:cNvSpPr>
            <a:spLocks noGrp="1"/>
          </p:cNvSpPr>
          <p:nvPr/>
        </p:nvSpPr>
        <p:spPr>
          <a:xfrm>
            <a:off x="3069343" y="436978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2" name="Zástupný symbol pro obsah 2"/>
          <p:cNvSpPr>
            <a:spLocks noGrp="1"/>
          </p:cNvSpPr>
          <p:nvPr/>
        </p:nvSpPr>
        <p:spPr>
          <a:xfrm>
            <a:off x="4256232" y="329550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3" name="Obdélník 222"/>
          <p:cNvSpPr/>
          <p:nvPr/>
        </p:nvSpPr>
        <p:spPr>
          <a:xfrm>
            <a:off x="515438" y="776273"/>
            <a:ext cx="8396806" cy="511256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4" name="Skupina 223"/>
          <p:cNvGrpSpPr/>
          <p:nvPr/>
        </p:nvGrpSpPr>
        <p:grpSpPr>
          <a:xfrm>
            <a:off x="4325286" y="932355"/>
            <a:ext cx="288172" cy="4845432"/>
            <a:chOff x="3311860" y="1620479"/>
            <a:chExt cx="288172" cy="4404938"/>
          </a:xfrm>
        </p:grpSpPr>
        <p:cxnSp>
          <p:nvCxnSpPr>
            <p:cNvPr id="225" name="Přímá spojnice 224"/>
            <p:cNvCxnSpPr/>
            <p:nvPr/>
          </p:nvCxnSpPr>
          <p:spPr>
            <a:xfrm>
              <a:off x="3453501" y="1620479"/>
              <a:ext cx="2515" cy="4404938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Přímá spojnice 225"/>
            <p:cNvCxnSpPr/>
            <p:nvPr/>
          </p:nvCxnSpPr>
          <p:spPr>
            <a:xfrm>
              <a:off x="3312000" y="21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Přímá spojnice 226"/>
            <p:cNvCxnSpPr/>
            <p:nvPr/>
          </p:nvCxnSpPr>
          <p:spPr>
            <a:xfrm>
              <a:off x="3312000" y="25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Přímá spojnice 227"/>
            <p:cNvCxnSpPr/>
            <p:nvPr/>
          </p:nvCxnSpPr>
          <p:spPr>
            <a:xfrm>
              <a:off x="3312000" y="28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Přímá spojnice 228"/>
            <p:cNvCxnSpPr/>
            <p:nvPr/>
          </p:nvCxnSpPr>
          <p:spPr>
            <a:xfrm>
              <a:off x="3312000" y="32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Přímá spojnice 229"/>
            <p:cNvCxnSpPr/>
            <p:nvPr/>
          </p:nvCxnSpPr>
          <p:spPr>
            <a:xfrm>
              <a:off x="3312000" y="36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1" name="Přímá spojnice 230"/>
            <p:cNvCxnSpPr/>
            <p:nvPr/>
          </p:nvCxnSpPr>
          <p:spPr>
            <a:xfrm>
              <a:off x="3312000" y="39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2" name="Přímá spojnice 231"/>
            <p:cNvCxnSpPr/>
            <p:nvPr/>
          </p:nvCxnSpPr>
          <p:spPr>
            <a:xfrm>
              <a:off x="3312000" y="432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3" name="Přímá spojnice 232"/>
            <p:cNvCxnSpPr/>
            <p:nvPr/>
          </p:nvCxnSpPr>
          <p:spPr>
            <a:xfrm>
              <a:off x="3312000" y="468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4" name="Přímá spojnice 233"/>
            <p:cNvCxnSpPr/>
            <p:nvPr/>
          </p:nvCxnSpPr>
          <p:spPr>
            <a:xfrm>
              <a:off x="3312000" y="504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5" name="Přímá spojnice 234"/>
            <p:cNvCxnSpPr/>
            <p:nvPr/>
          </p:nvCxnSpPr>
          <p:spPr>
            <a:xfrm>
              <a:off x="3312000" y="540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6" name="Přímá spojnice 235"/>
            <p:cNvCxnSpPr/>
            <p:nvPr/>
          </p:nvCxnSpPr>
          <p:spPr>
            <a:xfrm>
              <a:off x="3311860" y="5760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7" name="Skupina 236"/>
          <p:cNvGrpSpPr/>
          <p:nvPr/>
        </p:nvGrpSpPr>
        <p:grpSpPr>
          <a:xfrm>
            <a:off x="2169398" y="3354869"/>
            <a:ext cx="4955950" cy="288032"/>
            <a:chOff x="3455876" y="3959984"/>
            <a:chExt cx="4505409" cy="288032"/>
          </a:xfrm>
        </p:grpSpPr>
        <p:cxnSp>
          <p:nvCxnSpPr>
            <p:cNvPr id="238" name="Přímá spojnice 237"/>
            <p:cNvCxnSpPr/>
            <p:nvPr/>
          </p:nvCxnSpPr>
          <p:spPr>
            <a:xfrm flipH="1">
              <a:off x="3455876" y="4104000"/>
              <a:ext cx="4505409" cy="0"/>
            </a:xfrm>
            <a:prstGeom prst="line">
              <a:avLst/>
            </a:prstGeom>
            <a:ln w="31750">
              <a:solidFill>
                <a:schemeClr val="bg1"/>
              </a:solidFill>
              <a:headEnd type="arrow" w="lg" len="lg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Přímá spojnice 238"/>
            <p:cNvCxnSpPr/>
            <p:nvPr/>
          </p:nvCxnSpPr>
          <p:spPr>
            <a:xfrm rot="5400000">
              <a:off x="36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Přímá spojnice 239"/>
            <p:cNvCxnSpPr/>
            <p:nvPr/>
          </p:nvCxnSpPr>
          <p:spPr>
            <a:xfrm rot="5400000">
              <a:off x="39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Přímá spojnice 240"/>
            <p:cNvCxnSpPr/>
            <p:nvPr/>
          </p:nvCxnSpPr>
          <p:spPr>
            <a:xfrm rot="5400000">
              <a:off x="43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Přímá spojnice 241"/>
            <p:cNvCxnSpPr/>
            <p:nvPr/>
          </p:nvCxnSpPr>
          <p:spPr>
            <a:xfrm rot="5400000">
              <a:off x="46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Přímá spojnice 242"/>
            <p:cNvCxnSpPr/>
            <p:nvPr/>
          </p:nvCxnSpPr>
          <p:spPr>
            <a:xfrm rot="5400000">
              <a:off x="50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Přímá spojnice 243"/>
            <p:cNvCxnSpPr/>
            <p:nvPr/>
          </p:nvCxnSpPr>
          <p:spPr>
            <a:xfrm rot="5400000">
              <a:off x="576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Přímá spojnice 244"/>
            <p:cNvCxnSpPr/>
            <p:nvPr/>
          </p:nvCxnSpPr>
          <p:spPr>
            <a:xfrm rot="5400000">
              <a:off x="72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Přímá spojnice 245"/>
            <p:cNvCxnSpPr/>
            <p:nvPr/>
          </p:nvCxnSpPr>
          <p:spPr>
            <a:xfrm rot="5400000">
              <a:off x="612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Přímá spojnice 246"/>
            <p:cNvCxnSpPr/>
            <p:nvPr/>
          </p:nvCxnSpPr>
          <p:spPr>
            <a:xfrm rot="5400000">
              <a:off x="648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Přímá spojnice 247"/>
            <p:cNvCxnSpPr/>
            <p:nvPr/>
          </p:nvCxnSpPr>
          <p:spPr>
            <a:xfrm rot="5400000">
              <a:off x="684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Přímá spojnice 248"/>
            <p:cNvCxnSpPr/>
            <p:nvPr/>
          </p:nvCxnSpPr>
          <p:spPr>
            <a:xfrm rot="5400000">
              <a:off x="5400000" y="4104000"/>
              <a:ext cx="288032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0" name="Zástupný symbol pro obsah 2"/>
          <p:cNvSpPr>
            <a:spLocks noGrp="1"/>
          </p:cNvSpPr>
          <p:nvPr/>
        </p:nvSpPr>
        <p:spPr>
          <a:xfrm>
            <a:off x="4713841" y="359146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1" name="Zástupný symbol pro obsah 2"/>
          <p:cNvSpPr>
            <a:spLocks noGrp="1"/>
          </p:cNvSpPr>
          <p:nvPr/>
        </p:nvSpPr>
        <p:spPr>
          <a:xfrm>
            <a:off x="5139694" y="360012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2" name="Zástupný symbol pro obsah 2"/>
          <p:cNvSpPr>
            <a:spLocks noGrp="1"/>
          </p:cNvSpPr>
          <p:nvPr/>
        </p:nvSpPr>
        <p:spPr>
          <a:xfrm>
            <a:off x="5462625" y="360342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3" name="Zástupný symbol pro obsah 2"/>
          <p:cNvSpPr>
            <a:spLocks noGrp="1"/>
          </p:cNvSpPr>
          <p:nvPr/>
        </p:nvSpPr>
        <p:spPr>
          <a:xfrm>
            <a:off x="5888478" y="360342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4" name="Zástupný symbol pro obsah 2"/>
          <p:cNvSpPr>
            <a:spLocks noGrp="1"/>
          </p:cNvSpPr>
          <p:nvPr/>
        </p:nvSpPr>
        <p:spPr>
          <a:xfrm>
            <a:off x="6273642" y="3594762"/>
            <a:ext cx="425853" cy="403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5" name="Zástupný symbol pro obsah 2"/>
          <p:cNvSpPr>
            <a:spLocks noGrp="1"/>
          </p:cNvSpPr>
          <p:nvPr/>
        </p:nvSpPr>
        <p:spPr>
          <a:xfrm>
            <a:off x="3940891" y="365197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6" name="Zástupný symbol pro obsah 2"/>
          <p:cNvSpPr>
            <a:spLocks noGrp="1"/>
          </p:cNvSpPr>
          <p:nvPr/>
        </p:nvSpPr>
        <p:spPr>
          <a:xfrm>
            <a:off x="3940889" y="4113233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7" name="Zástupný symbol pro obsah 2"/>
          <p:cNvSpPr>
            <a:spLocks noGrp="1"/>
          </p:cNvSpPr>
          <p:nvPr/>
        </p:nvSpPr>
        <p:spPr>
          <a:xfrm>
            <a:off x="3958028" y="450806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8" name="Zástupný symbol pro obsah 2"/>
          <p:cNvSpPr>
            <a:spLocks noGrp="1"/>
          </p:cNvSpPr>
          <p:nvPr/>
        </p:nvSpPr>
        <p:spPr>
          <a:xfrm>
            <a:off x="3940890" y="48862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59" name="Zástupný symbol pro obsah 2"/>
          <p:cNvSpPr>
            <a:spLocks noGrp="1"/>
          </p:cNvSpPr>
          <p:nvPr/>
        </p:nvSpPr>
        <p:spPr>
          <a:xfrm>
            <a:off x="3975882" y="52822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0" name="Zástupný symbol pro obsah 2"/>
          <p:cNvSpPr>
            <a:spLocks noGrp="1"/>
          </p:cNvSpPr>
          <p:nvPr/>
        </p:nvSpPr>
        <p:spPr>
          <a:xfrm>
            <a:off x="3825466" y="29672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1" name="Zástupný symbol pro obsah 2"/>
          <p:cNvSpPr>
            <a:spLocks noGrp="1"/>
          </p:cNvSpPr>
          <p:nvPr/>
        </p:nvSpPr>
        <p:spPr>
          <a:xfrm>
            <a:off x="3444198" y="29672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2" name="Zástupný symbol pro obsah 2"/>
          <p:cNvSpPr>
            <a:spLocks noGrp="1"/>
          </p:cNvSpPr>
          <p:nvPr/>
        </p:nvSpPr>
        <p:spPr>
          <a:xfrm>
            <a:off x="3086621" y="2967219"/>
            <a:ext cx="425853" cy="4364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3" name="Zástupný symbol pro obsah 2"/>
          <p:cNvSpPr>
            <a:spLocks noGrp="1"/>
          </p:cNvSpPr>
          <p:nvPr/>
        </p:nvSpPr>
        <p:spPr>
          <a:xfrm>
            <a:off x="2640304" y="295729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4" name="Zástupný symbol pro obsah 2"/>
          <p:cNvSpPr>
            <a:spLocks noGrp="1"/>
          </p:cNvSpPr>
          <p:nvPr/>
        </p:nvSpPr>
        <p:spPr>
          <a:xfrm>
            <a:off x="2214451" y="294266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5" name="Zástupný symbol pro obsah 2"/>
          <p:cNvSpPr>
            <a:spLocks noGrp="1"/>
          </p:cNvSpPr>
          <p:nvPr/>
        </p:nvSpPr>
        <p:spPr>
          <a:xfrm>
            <a:off x="4596451" y="2901087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6" name="Zástupný symbol pro obsah 2"/>
          <p:cNvSpPr>
            <a:spLocks noGrp="1"/>
          </p:cNvSpPr>
          <p:nvPr/>
        </p:nvSpPr>
        <p:spPr>
          <a:xfrm>
            <a:off x="4604438" y="2496119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7" name="Zástupný symbol pro obsah 2"/>
          <p:cNvSpPr>
            <a:spLocks noGrp="1"/>
          </p:cNvSpPr>
          <p:nvPr/>
        </p:nvSpPr>
        <p:spPr>
          <a:xfrm>
            <a:off x="4596451" y="210182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8" name="Zástupný symbol pro obsah 2"/>
          <p:cNvSpPr>
            <a:spLocks noGrp="1"/>
          </p:cNvSpPr>
          <p:nvPr/>
        </p:nvSpPr>
        <p:spPr>
          <a:xfrm>
            <a:off x="4604438" y="17182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69" name="Zástupný symbol pro obsah 2"/>
          <p:cNvSpPr>
            <a:spLocks noGrp="1"/>
          </p:cNvSpPr>
          <p:nvPr/>
        </p:nvSpPr>
        <p:spPr>
          <a:xfrm>
            <a:off x="4621559" y="13222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0" name="Zástupný symbol pro obsah 2"/>
              <p:cNvSpPr>
                <a:spLocks noGrp="1"/>
              </p:cNvSpPr>
              <p:nvPr/>
            </p:nvSpPr>
            <p:spPr>
              <a:xfrm>
                <a:off x="6912421" y="3571846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𝑥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2421" y="3571846"/>
                <a:ext cx="425853" cy="407200"/>
              </a:xfrm>
              <a:prstGeom prst="rect">
                <a:avLst/>
              </a:prstGeom>
              <a:blipFill rotWithShape="1">
                <a:blip r:embed="rId4"/>
                <a:stretch>
                  <a:fillRect b="-2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1" name="Zástupný symbol pro obsah 2"/>
              <p:cNvSpPr>
                <a:spLocks noGrp="1"/>
              </p:cNvSpPr>
              <p:nvPr/>
            </p:nvSpPr>
            <p:spPr>
              <a:xfrm>
                <a:off x="3978991" y="776273"/>
                <a:ext cx="425853" cy="40720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pc="-12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𝑦</m:t>
                      </m:r>
                    </m:oMath>
                  </m:oMathPara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8991" y="776273"/>
                <a:ext cx="425853" cy="407200"/>
              </a:xfrm>
              <a:prstGeom prst="rect">
                <a:avLst/>
              </a:prstGeom>
              <a:blipFill rotWithShape="1">
                <a:blip r:embed="rId5"/>
                <a:stretch>
                  <a:fillRect b="-268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2" name="Přímá spojnice 271"/>
          <p:cNvCxnSpPr/>
          <p:nvPr/>
        </p:nvCxnSpPr>
        <p:spPr>
          <a:xfrm>
            <a:off x="5258352" y="2735737"/>
            <a:ext cx="0" cy="74818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flipH="1">
            <a:off x="4383882" y="2713828"/>
            <a:ext cx="878497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>
            <a:endCxn id="283" idx="0"/>
          </p:cNvCxnSpPr>
          <p:nvPr/>
        </p:nvCxnSpPr>
        <p:spPr>
          <a:xfrm flipH="1" flipV="1">
            <a:off x="3406756" y="4289027"/>
            <a:ext cx="1055298" cy="8801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>
            <a:off x="3270391" y="3537750"/>
            <a:ext cx="7961" cy="760078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>
            <a:off x="3686370" y="1949426"/>
            <a:ext cx="0" cy="1599732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flipH="1">
            <a:off x="3673066" y="1921828"/>
            <a:ext cx="868824" cy="0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>
            <a:off x="6044441" y="3483919"/>
            <a:ext cx="5911" cy="1189426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flipH="1" flipV="1">
            <a:off x="4516613" y="4685107"/>
            <a:ext cx="1566351" cy="3668"/>
          </a:xfrm>
          <a:prstGeom prst="line">
            <a:avLst/>
          </a:prstGeom>
          <a:ln w="15875">
            <a:solidFill>
              <a:srgbClr val="0070C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0" name="Plus 279"/>
          <p:cNvSpPr/>
          <p:nvPr/>
        </p:nvSpPr>
        <p:spPr>
          <a:xfrm>
            <a:off x="5100292" y="253311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1" name="Plus 280"/>
          <p:cNvSpPr/>
          <p:nvPr/>
        </p:nvSpPr>
        <p:spPr>
          <a:xfrm>
            <a:off x="3530193" y="1740390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2" name="Plus 281"/>
          <p:cNvSpPr/>
          <p:nvPr/>
        </p:nvSpPr>
        <p:spPr>
          <a:xfrm>
            <a:off x="5902284" y="4508069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3" name="Plus 282"/>
          <p:cNvSpPr/>
          <p:nvPr/>
        </p:nvSpPr>
        <p:spPr>
          <a:xfrm>
            <a:off x="3135370" y="4108309"/>
            <a:ext cx="312855" cy="361436"/>
          </a:xfrm>
          <a:prstGeom prst="mathPlus">
            <a:avLst>
              <a:gd name="adj1" fmla="val 0"/>
            </a:avLst>
          </a:prstGeom>
          <a:solidFill>
            <a:srgbClr val="FF0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Zástupný symbol pro obsah 2"/>
          <p:cNvSpPr>
            <a:spLocks noGrp="1"/>
          </p:cNvSpPr>
          <p:nvPr/>
        </p:nvSpPr>
        <p:spPr>
          <a:xfrm>
            <a:off x="5987941" y="4693828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89" name="Zástupný symbol pro obsah 2"/>
          <p:cNvSpPr>
            <a:spLocks noGrp="1"/>
          </p:cNvSpPr>
          <p:nvPr/>
        </p:nvSpPr>
        <p:spPr>
          <a:xfrm>
            <a:off x="3277450" y="1890054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0" name="Zástupný symbol pro obsah 2"/>
          <p:cNvSpPr>
            <a:spLocks noGrp="1"/>
          </p:cNvSpPr>
          <p:nvPr/>
        </p:nvSpPr>
        <p:spPr>
          <a:xfrm>
            <a:off x="5521046" y="2724776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1" name="Zástupný symbol pro obsah 2"/>
          <p:cNvSpPr>
            <a:spLocks noGrp="1"/>
          </p:cNvSpPr>
          <p:nvPr/>
        </p:nvSpPr>
        <p:spPr>
          <a:xfrm>
            <a:off x="2951091" y="4266145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2" name="Zástupný symbol pro obsah 2"/>
          <p:cNvSpPr>
            <a:spLocks noGrp="1"/>
          </p:cNvSpPr>
          <p:nvPr/>
        </p:nvSpPr>
        <p:spPr>
          <a:xfrm>
            <a:off x="4408632" y="3447901"/>
            <a:ext cx="425853" cy="407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0</a:t>
            </a:r>
            <a:endParaRPr lang="cs-CZ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7" name="Zástupný symbol pro obsah 2"/>
          <p:cNvSpPr>
            <a:spLocks noGrp="1"/>
          </p:cNvSpPr>
          <p:nvPr/>
        </p:nvSpPr>
        <p:spPr>
          <a:xfrm>
            <a:off x="683568" y="925368"/>
            <a:ext cx="799586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1)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D1R1SU0N\MC9004343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792" y="986792"/>
            <a:ext cx="1870075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532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4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2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5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1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9" grpId="0" animBg="1"/>
      <p:bldP spid="20" grpId="0"/>
      <p:bldP spid="21" grpId="0" animBg="1"/>
      <p:bldP spid="22" grpId="0"/>
      <p:bldP spid="23" grpId="0" animBg="1"/>
      <p:bldP spid="24" grpId="0"/>
      <p:bldP spid="180" grpId="0"/>
      <p:bldP spid="181" grpId="0"/>
      <p:bldP spid="182" grpId="0"/>
      <p:bldP spid="183" grpId="0"/>
      <p:bldP spid="184" grpId="0"/>
      <p:bldP spid="185" grpId="0"/>
      <p:bldP spid="186" grpId="0"/>
      <p:bldP spid="187" grpId="0"/>
      <p:bldP spid="188" grpId="0"/>
      <p:bldP spid="189" grpId="0"/>
      <p:bldP spid="190" grpId="0"/>
      <p:bldP spid="191" grpId="0"/>
      <p:bldP spid="192" grpId="0"/>
      <p:bldP spid="193" grpId="0"/>
      <p:bldP spid="194" grpId="0"/>
      <p:bldP spid="195" grpId="0"/>
      <p:bldP spid="196" grpId="0"/>
      <p:bldP spid="197" grpId="0"/>
      <p:bldP spid="198" grpId="0"/>
      <p:bldP spid="199" grpId="0"/>
      <p:bldP spid="200" grpId="0"/>
      <p:bldP spid="201" grpId="0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/>
      <p:bldP spid="217" grpId="0"/>
      <p:bldP spid="218" grpId="0"/>
      <p:bldP spid="219" grpId="0"/>
      <p:bldP spid="220" grpId="0"/>
      <p:bldP spid="221" grpId="0"/>
      <p:bldP spid="222" grpId="0"/>
      <p:bldP spid="223" grpId="0" animBg="1"/>
      <p:bldP spid="250" grpId="0"/>
      <p:bldP spid="251" grpId="0"/>
      <p:bldP spid="252" grpId="0"/>
      <p:bldP spid="253" grpId="0"/>
      <p:bldP spid="254" grpId="0"/>
      <p:bldP spid="255" grpId="0"/>
      <p:bldP spid="256" grpId="0"/>
      <p:bldP spid="257" grpId="0"/>
      <p:bldP spid="258" grpId="0"/>
      <p:bldP spid="259" grpId="0"/>
      <p:bldP spid="260" grpId="0"/>
      <p:bldP spid="261" grpId="0"/>
      <p:bldP spid="262" grpId="0"/>
      <p:bldP spid="263" grpId="0"/>
      <p:bldP spid="264" grpId="0"/>
      <p:bldP spid="265" grpId="0"/>
      <p:bldP spid="266" grpId="0"/>
      <p:bldP spid="267" grpId="0"/>
      <p:bldP spid="268" grpId="0"/>
      <p:bldP spid="269" grpId="0"/>
      <p:bldP spid="270" grpId="0"/>
      <p:bldP spid="271" grpId="0"/>
      <p:bldP spid="280" grpId="0" animBg="1"/>
      <p:bldP spid="281" grpId="0" animBg="1"/>
      <p:bldP spid="282" grpId="0" animBg="1"/>
      <p:bldP spid="283" grpId="0" animBg="1"/>
      <p:bldP spid="288" grpId="0"/>
      <p:bldP spid="289" grpId="0"/>
      <p:bldP spid="290" grpId="0"/>
      <p:bldP spid="291" grpId="0"/>
      <p:bldP spid="292" grpId="0"/>
      <p:bldP spid="29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803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3421</TotalTime>
  <Words>687</Words>
  <Application>Microsoft Office PowerPoint</Application>
  <PresentationFormat>Předvádění na obrazovce (4:3)</PresentationFormat>
  <Paragraphs>226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529</cp:revision>
  <dcterms:created xsi:type="dcterms:W3CDTF">2012-04-23T18:25:05Z</dcterms:created>
  <dcterms:modified xsi:type="dcterms:W3CDTF">2013-04-02T14:01:51Z</dcterms:modified>
</cp:coreProperties>
</file>