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sldIdLst>
    <p:sldId id="274" r:id="rId2"/>
    <p:sldId id="269" r:id="rId3"/>
    <p:sldId id="393" r:id="rId4"/>
    <p:sldId id="429" r:id="rId5"/>
    <p:sldId id="432" r:id="rId6"/>
    <p:sldId id="433" r:id="rId7"/>
    <p:sldId id="434" r:id="rId8"/>
    <p:sldId id="437" r:id="rId9"/>
    <p:sldId id="438" r:id="rId10"/>
    <p:sldId id="416" r:id="rId11"/>
    <p:sldId id="439" r:id="rId12"/>
    <p:sldId id="268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33"/>
    <a:srgbClr val="FFFF66"/>
    <a:srgbClr val="CCFF33"/>
    <a:srgbClr val="66FF33"/>
    <a:srgbClr val="CC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C7853C-536D-4A76-A0AE-DD22124D55A5}" styleName="Styl s motivem 1 – zvýraznění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8799B23B-EC83-4686-B30A-512413B5E67A}" styleName="Světlý styl 3 – zvýraznění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327F97BB-C833-4FB7-BDE5-3F7075034690}" styleName="Styl s motivem 2 – zvýraznění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06799F8-075E-4A3A-A7F6-7FBC6576F1A4}" styleName="Styl s motivem 2 – zvýraznění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35" autoAdjust="0"/>
    <p:restoredTop sz="95378" autoAdjust="0"/>
  </p:normalViewPr>
  <p:slideViewPr>
    <p:cSldViewPr>
      <p:cViewPr>
        <p:scale>
          <a:sx n="60" d="100"/>
          <a:sy n="60" d="100"/>
        </p:scale>
        <p:origin x="-1363" y="-11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2.4.2013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2.4.2013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2.4.2013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2.4.2013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2.4.2013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2.4.2013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Kliknutím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2.4.2013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0098A5D7-21CD-4D10-A112-24F189150B45}" type="datetimeFigureOut">
              <a:rPr lang="cs-CZ" smtClean="0"/>
              <a:t>2.4.2013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wmf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7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wmf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28.png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13.wmf"/><Relationship Id="rId4" Type="http://schemas.openxmlformats.org/officeDocument/2006/relationships/image" Target="../media/image2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wmf"/><Relationship Id="rId2" Type="http://schemas.openxmlformats.org/officeDocument/2006/relationships/image" Target="../media/image22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wmf"/><Relationship Id="rId3" Type="http://schemas.openxmlformats.org/officeDocument/2006/relationships/hyperlink" Target="http://matematika-online-a.kvalitne.cz/uvodni-stranka.htm" TargetMode="External"/><Relationship Id="rId7" Type="http://schemas.openxmlformats.org/officeDocument/2006/relationships/hyperlink" Target="http://www.labo.cz/mftabulky.htm" TargetMode="External"/><Relationship Id="rId2" Type="http://schemas.openxmlformats.org/officeDocument/2006/relationships/hyperlink" Target="http://www.zsdobrichovice.cz/programy/matika/praclisty/listy.htm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mojeskola.cz/Learning/matematika.php" TargetMode="External"/><Relationship Id="rId5" Type="http://schemas.openxmlformats.org/officeDocument/2006/relationships/hyperlink" Target="http://www.mojeskola.cz/SkolaHrou/Linky/matematika.php" TargetMode="External"/><Relationship Id="rId4" Type="http://schemas.openxmlformats.org/officeDocument/2006/relationships/hyperlink" Target="http://www.educaweb.cz/e-knihovna/metodicke-vzory-moduly-odkazy-apod/vyuziti-ict-ve-vyuce-matematiky/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253001" y="2222227"/>
            <a:ext cx="8609307" cy="4285446"/>
          </a:xfrm>
          <a:prstGeom prst="roundRect">
            <a:avLst/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3" name="Zaoblený obdélník 2"/>
          <p:cNvSpPr/>
          <p:nvPr/>
        </p:nvSpPr>
        <p:spPr>
          <a:xfrm>
            <a:off x="241293" y="230867"/>
            <a:ext cx="8609307" cy="1736544"/>
          </a:xfrm>
          <a:prstGeom prst="roundRect">
            <a:avLst/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pic>
        <p:nvPicPr>
          <p:cNvPr id="4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0032" y="5305456"/>
            <a:ext cx="4529225" cy="98380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679406" y="4586520"/>
            <a:ext cx="68270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cs-CZ" sz="2800" b="1" dirty="0">
                <a:solidFill>
                  <a:schemeClr val="tx2">
                    <a:lumMod val="10000"/>
                  </a:schemeClr>
                </a:solidFill>
              </a:rPr>
              <a:t>ČÍSLO PROJEKTU</a:t>
            </a:r>
            <a:r>
              <a:rPr lang="cs-CZ" sz="2800" dirty="0">
                <a:solidFill>
                  <a:schemeClr val="tx2">
                    <a:lumMod val="10000"/>
                  </a:schemeClr>
                </a:solidFill>
              </a:rPr>
              <a:t>: </a:t>
            </a:r>
            <a:r>
              <a:rPr lang="cs-CZ" sz="2800" dirty="0" smtClean="0">
                <a:solidFill>
                  <a:schemeClr val="tx2">
                    <a:lumMod val="10000"/>
                  </a:schemeClr>
                </a:solidFill>
              </a:rPr>
              <a:t>CZ.1.07/1.4.00/21.2364</a:t>
            </a:r>
            <a:endParaRPr lang="cs-CZ" sz="2800" dirty="0">
              <a:solidFill>
                <a:schemeClr val="tx2">
                  <a:lumMod val="10000"/>
                </a:schemeClr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679406" y="3020814"/>
            <a:ext cx="763221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b="1" dirty="0">
                <a:solidFill>
                  <a:schemeClr val="tx2">
                    <a:lumMod val="10000"/>
                  </a:schemeClr>
                </a:solidFill>
              </a:rPr>
              <a:t>NÁZEV</a:t>
            </a:r>
            <a:r>
              <a:rPr lang="cs-CZ" sz="2800">
                <a:solidFill>
                  <a:schemeClr val="tx2">
                    <a:lumMod val="10000"/>
                  </a:schemeClr>
                </a:solidFill>
              </a:rPr>
              <a:t>: </a:t>
            </a:r>
            <a:r>
              <a:rPr lang="cs-CZ" sz="2800" smtClean="0">
                <a:solidFill>
                  <a:schemeClr val="tx2">
                    <a:lumMod val="10000"/>
                  </a:schemeClr>
                </a:solidFill>
              </a:rPr>
              <a:t>VY_32_INOVACE_06_09_M7_Hanak</a:t>
            </a:r>
            <a:endParaRPr lang="cs-CZ" sz="2800" dirty="0">
              <a:solidFill>
                <a:schemeClr val="tx2">
                  <a:lumMod val="10000"/>
                </a:schemeClr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705601" y="2534761"/>
            <a:ext cx="42595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b="1" dirty="0">
                <a:solidFill>
                  <a:schemeClr val="tx2">
                    <a:lumMod val="10000"/>
                  </a:schemeClr>
                </a:solidFill>
              </a:rPr>
              <a:t>AUTOR</a:t>
            </a:r>
            <a:r>
              <a:rPr lang="cs-CZ" sz="2800" dirty="0">
                <a:solidFill>
                  <a:schemeClr val="tx2">
                    <a:lumMod val="10000"/>
                  </a:schemeClr>
                </a:solidFill>
              </a:rPr>
              <a:t>: Ing. Roman Hanák</a:t>
            </a:r>
          </a:p>
        </p:txBody>
      </p:sp>
      <p:sp>
        <p:nvSpPr>
          <p:cNvPr id="8" name="Obdélník 7"/>
          <p:cNvSpPr/>
          <p:nvPr/>
        </p:nvSpPr>
        <p:spPr>
          <a:xfrm>
            <a:off x="703442" y="3544034"/>
            <a:ext cx="53457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chemeClr val="tx2">
                    <a:lumMod val="10000"/>
                  </a:schemeClr>
                </a:solidFill>
              </a:rPr>
              <a:t>TÉMA</a:t>
            </a:r>
            <a:r>
              <a:rPr lang="cs-CZ" sz="2800" dirty="0">
                <a:solidFill>
                  <a:schemeClr val="tx2">
                    <a:lumMod val="10000"/>
                  </a:schemeClr>
                </a:solidFill>
              </a:rPr>
              <a:t>: </a:t>
            </a:r>
            <a:r>
              <a:rPr lang="cs-CZ" sz="2600" dirty="0" smtClean="0">
                <a:solidFill>
                  <a:schemeClr val="tx2">
                    <a:lumMod val="10000"/>
                  </a:schemeClr>
                </a:solidFill>
              </a:rPr>
              <a:t>Poměr, přímá a nepřímá úměrnost</a:t>
            </a:r>
            <a:endParaRPr lang="cs-CZ" sz="2600" dirty="0">
              <a:solidFill>
                <a:schemeClr val="tx2">
                  <a:lumMod val="10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55028" y="230867"/>
            <a:ext cx="8424936" cy="1938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cs-CZ" sz="1600" dirty="0">
                <a:solidFill>
                  <a:schemeClr val="tx2">
                    <a:lumMod val="10000"/>
                  </a:schemeClr>
                </a:solidFill>
              </a:rPr>
              <a:t>Základní škola Libina, příspěvková </a:t>
            </a:r>
            <a:r>
              <a:rPr lang="cs-CZ" sz="1600" dirty="0" smtClean="0">
                <a:solidFill>
                  <a:schemeClr val="tx2">
                    <a:lumMod val="10000"/>
                  </a:schemeClr>
                </a:solidFill>
              </a:rPr>
              <a:t>organizace, Libina 548,788 05,IČ: 708 708 61</a:t>
            </a:r>
          </a:p>
          <a:p>
            <a:pPr>
              <a:lnSpc>
                <a:spcPct val="150000"/>
              </a:lnSpc>
            </a:pPr>
            <a:r>
              <a:rPr lang="cs-CZ" sz="1600" dirty="0">
                <a:solidFill>
                  <a:schemeClr val="tx2">
                    <a:lumMod val="10000"/>
                  </a:schemeClr>
                </a:solidFill>
              </a:rPr>
              <a:t>Název projektu: </a:t>
            </a:r>
            <a:r>
              <a:rPr lang="cs-CZ" sz="1600" dirty="0" smtClean="0">
                <a:solidFill>
                  <a:schemeClr val="tx2">
                    <a:lumMod val="10000"/>
                  </a:schemeClr>
                </a:solidFill>
              </a:rPr>
              <a:t>Škola hrou</a:t>
            </a:r>
            <a:endParaRPr lang="cs-CZ" sz="1600" dirty="0">
              <a:solidFill>
                <a:schemeClr val="tx2">
                  <a:lumMod val="10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cs-CZ" sz="1600" dirty="0">
                <a:solidFill>
                  <a:schemeClr val="tx2">
                    <a:lumMod val="10000"/>
                  </a:schemeClr>
                </a:solidFill>
              </a:rPr>
              <a:t>Tento projekt je spolufinancován Evropským sociálním fondem </a:t>
            </a:r>
            <a:r>
              <a:rPr lang="cs-CZ" sz="1600" dirty="0" smtClean="0">
                <a:solidFill>
                  <a:schemeClr val="tx2">
                    <a:lumMod val="10000"/>
                  </a:schemeClr>
                </a:solidFill>
              </a:rPr>
              <a:t>republiky</a:t>
            </a:r>
          </a:p>
          <a:p>
            <a:pPr>
              <a:lnSpc>
                <a:spcPct val="150000"/>
              </a:lnSpc>
            </a:pPr>
            <a:r>
              <a:rPr lang="cs-CZ" sz="1600" dirty="0">
                <a:solidFill>
                  <a:schemeClr val="tx2">
                    <a:lumMod val="10000"/>
                  </a:schemeClr>
                </a:solidFill>
              </a:rPr>
              <a:t>Vzdělávací oblast </a:t>
            </a:r>
            <a:r>
              <a:rPr lang="cs-CZ" sz="1600" dirty="0" smtClean="0">
                <a:solidFill>
                  <a:schemeClr val="tx2">
                    <a:lumMod val="10000"/>
                  </a:schemeClr>
                </a:solidFill>
              </a:rPr>
              <a:t>Matematika a </a:t>
            </a:r>
            <a:r>
              <a:rPr lang="cs-CZ" sz="1600" smtClean="0">
                <a:solidFill>
                  <a:schemeClr val="tx2">
                    <a:lumMod val="10000"/>
                  </a:schemeClr>
                </a:solidFill>
              </a:rPr>
              <a:t>její aplikace</a:t>
            </a:r>
            <a:endParaRPr lang="cs-CZ" sz="1600" dirty="0">
              <a:solidFill>
                <a:schemeClr val="tx2">
                  <a:lumMod val="10000"/>
                </a:schemeClr>
              </a:solidFill>
            </a:endParaRPr>
          </a:p>
          <a:p>
            <a:pPr>
              <a:lnSpc>
                <a:spcPct val="150000"/>
              </a:lnSpc>
            </a:pPr>
            <a:endParaRPr lang="cs-CZ" sz="1600" dirty="0">
              <a:solidFill>
                <a:schemeClr val="tx2">
                  <a:lumMod val="10000"/>
                </a:schemeClr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679406" y="4054554"/>
            <a:ext cx="810055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800" b="1" dirty="0">
                <a:solidFill>
                  <a:schemeClr val="tx2">
                    <a:lumMod val="10000"/>
                  </a:schemeClr>
                </a:solidFill>
              </a:rPr>
              <a:t>OBSAH</a:t>
            </a:r>
            <a:r>
              <a:rPr lang="cs-CZ" sz="2800" dirty="0">
                <a:solidFill>
                  <a:schemeClr val="tx2">
                    <a:lumMod val="10000"/>
                  </a:schemeClr>
                </a:solidFill>
              </a:rPr>
              <a:t>: </a:t>
            </a:r>
            <a:r>
              <a:rPr lang="cs-CZ" sz="2600" dirty="0" smtClean="0">
                <a:solidFill>
                  <a:schemeClr val="tx2">
                    <a:lumMod val="10000"/>
                  </a:schemeClr>
                </a:solidFill>
              </a:rPr>
              <a:t>Přímá úměrnost</a:t>
            </a:r>
            <a:endParaRPr lang="cs-CZ" sz="2600" dirty="0">
              <a:solidFill>
                <a:schemeClr val="tx2">
                  <a:lumMod val="10000"/>
                </a:schemeClr>
              </a:solidFill>
            </a:endParaRPr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6502" y="603017"/>
            <a:ext cx="1425794" cy="1243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0137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32476" y="202265"/>
            <a:ext cx="8527119" cy="994487"/>
          </a:xfrm>
          <a:prstGeom prst="roundRect">
            <a:avLst>
              <a:gd name="adj" fmla="val 24231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332477" y="1412776"/>
            <a:ext cx="8415988" cy="5184576"/>
          </a:xfrm>
          <a:prstGeom prst="roundRect">
            <a:avLst>
              <a:gd name="adj" fmla="val 6288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2" name="Nadpis 1"/>
          <p:cNvSpPr>
            <a:spLocks noGrp="1"/>
          </p:cNvSpPr>
          <p:nvPr/>
        </p:nvSpPr>
        <p:spPr>
          <a:xfrm>
            <a:off x="3347864" y="175501"/>
            <a:ext cx="2016224" cy="851655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 smtClean="0">
                <a:solidFill>
                  <a:schemeClr val="tx2">
                    <a:lumMod val="10000"/>
                  </a:schemeClr>
                </a:solidFill>
              </a:rPr>
              <a:t>ANOTACE</a:t>
            </a:r>
            <a:endParaRPr lang="cs-CZ" dirty="0">
              <a:solidFill>
                <a:schemeClr val="tx2">
                  <a:lumMod val="1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/>
        </p:nvSpPr>
        <p:spPr>
          <a:xfrm>
            <a:off x="571566" y="1700808"/>
            <a:ext cx="8048937" cy="252028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cs-CZ" sz="1800" dirty="0" smtClean="0">
                <a:solidFill>
                  <a:schemeClr val="tx2">
                    <a:lumMod val="10000"/>
                  </a:schemeClr>
                </a:solidFill>
              </a:rPr>
              <a:t>V této hodině se seznámíme s přímou úměrností. Na začátku jsou řešené příklady a na konci </a:t>
            </a:r>
            <a:r>
              <a:rPr lang="cs-CZ" sz="1800" dirty="0">
                <a:solidFill>
                  <a:schemeClr val="tx2">
                    <a:lumMod val="10000"/>
                  </a:schemeClr>
                </a:solidFill>
              </a:rPr>
              <a:t>příklady na samostatné procvičení, které prověří zda žáci pochopili danou látku.</a:t>
            </a:r>
            <a:r>
              <a:rPr lang="cs-CZ" sz="1800" dirty="0">
                <a:solidFill>
                  <a:schemeClr val="tx2">
                    <a:lumMod val="10000"/>
                  </a:schemeClr>
                </a:solidFill>
              </a:rPr>
              <a:t> Inovativnost je v tom, že se zde vyskytuje řada moderních interaktivních prvků.  Máme zde názorné grafické animace, obrázky, komentáře k řešení a hypertextové odkazy. Žáci lépe pochopí probíranou látku a hodina je pro ně zajímavější. </a:t>
            </a:r>
          </a:p>
          <a:p>
            <a:pPr algn="just"/>
            <a:r>
              <a:rPr lang="cs-CZ" sz="1800" dirty="0">
                <a:solidFill>
                  <a:schemeClr val="tx2">
                    <a:lumMod val="10000"/>
                  </a:schemeClr>
                </a:solidFill>
              </a:rPr>
              <a:t>Každý řešený příklad je pomocí animací rozdělen na dílčí kroky, takže vyučující se nezdržuje psaním na tabuli, ale pomocí ovladače postupně odkrývá řešení příkladu a má tak možnost žáky nechat samostatně tvořit a věnovat se těm žákům, kteří potřebují individuální pomoc.</a:t>
            </a:r>
          </a:p>
          <a:p>
            <a:pPr algn="just"/>
            <a:r>
              <a:rPr lang="cs-CZ" sz="1800" dirty="0">
                <a:solidFill>
                  <a:schemeClr val="tx2">
                    <a:lumMod val="10000"/>
                  </a:schemeClr>
                </a:solidFill>
              </a:rPr>
              <a:t>Na konci hodiny je stránka, kde jsou odkazy na internetové stránky, které prověří matematické dovednosti formou her nebo různých testů. Vyučující má možnost vybrat si z uvedených odkazů stránku, na které otestuje vědomosti žáků. Hodina je tvořena tak, aby mohla být odučena v multimediální učebně nebo v počítačové učebně, které mají připojení k internetu. </a:t>
            </a:r>
          </a:p>
          <a:p>
            <a:pPr marL="0" indent="0" algn="just">
              <a:buNone/>
            </a:pPr>
            <a:endParaRPr lang="cs-CZ" sz="1800" dirty="0">
              <a:solidFill>
                <a:schemeClr val="tx2">
                  <a:lumMod val="10000"/>
                </a:schemeClr>
              </a:solidFill>
            </a:endParaRPr>
          </a:p>
          <a:p>
            <a:pPr marL="0" indent="0" algn="just">
              <a:buNone/>
            </a:pPr>
            <a:endParaRPr lang="cs-CZ" sz="1800" dirty="0">
              <a:solidFill>
                <a:schemeClr val="tx2">
                  <a:lumMod val="10000"/>
                </a:schemeClr>
              </a:solidFill>
            </a:endParaRPr>
          </a:p>
          <a:p>
            <a:pPr marL="0" indent="0" algn="just">
              <a:buNone/>
            </a:pPr>
            <a:endParaRPr lang="cs-CZ" sz="1800" dirty="0">
              <a:solidFill>
                <a:schemeClr val="tx2">
                  <a:lumMod val="10000"/>
                </a:schemeClr>
              </a:solidFill>
            </a:endParaRPr>
          </a:p>
          <a:p>
            <a:pPr marL="0" indent="0" algn="just">
              <a:buNone/>
            </a:pPr>
            <a:endParaRPr lang="cs-CZ" sz="1800" dirty="0">
              <a:solidFill>
                <a:schemeClr val="tx2">
                  <a:lumMod val="10000"/>
                </a:schemeClr>
              </a:solidFill>
            </a:endParaRPr>
          </a:p>
          <a:p>
            <a:pPr marL="0" indent="0" algn="just">
              <a:buNone/>
            </a:pPr>
            <a:endParaRPr lang="cs-CZ" sz="1800" dirty="0">
              <a:solidFill>
                <a:schemeClr val="tx2">
                  <a:lumMod val="10000"/>
                </a:schemeClr>
              </a:solidFill>
            </a:endParaRPr>
          </a:p>
          <a:p>
            <a:pPr marL="0" indent="0" algn="just">
              <a:buNone/>
            </a:pPr>
            <a:endParaRPr lang="cs-CZ" sz="1800" dirty="0">
              <a:solidFill>
                <a:schemeClr val="tx2">
                  <a:lumMod val="10000"/>
                </a:schemeClr>
              </a:solidFill>
            </a:endParaRPr>
          </a:p>
          <a:p>
            <a:pPr marL="0" indent="0" algn="just">
              <a:buNone/>
            </a:pPr>
            <a:endParaRPr lang="cs-CZ" sz="1800" dirty="0">
              <a:solidFill>
                <a:schemeClr val="tx2">
                  <a:lumMod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195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11942" y="1844824"/>
            <a:ext cx="9144000" cy="4824536"/>
          </a:xfrm>
          <a:prstGeom prst="roundRect">
            <a:avLst>
              <a:gd name="adj" fmla="val 931"/>
            </a:avLst>
          </a:prstGeom>
          <a:gradFill>
            <a:gsLst>
              <a:gs pos="0">
                <a:srgbClr val="CCCC00"/>
              </a:gs>
              <a:gs pos="100000">
                <a:srgbClr val="CCCC0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 h="6350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23885" y="0"/>
            <a:ext cx="9120115" cy="1844824"/>
          </a:xfrm>
          <a:prstGeom prst="roundRect">
            <a:avLst>
              <a:gd name="adj" fmla="val 931"/>
            </a:avLst>
          </a:prstGeom>
          <a:gradFill>
            <a:gsLst>
              <a:gs pos="0">
                <a:srgbClr val="CCCC00"/>
              </a:gs>
              <a:gs pos="100000">
                <a:srgbClr val="CCCC0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 h="6350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194771" y="116632"/>
            <a:ext cx="8765884" cy="1584176"/>
          </a:xfrm>
          <a:prstGeom prst="roundRect">
            <a:avLst>
              <a:gd name="adj" fmla="val 0"/>
            </a:avLst>
          </a:prstGeom>
          <a:gradFill>
            <a:gsLst>
              <a:gs pos="0">
                <a:srgbClr val="CCCC00"/>
              </a:gs>
              <a:gs pos="100000">
                <a:srgbClr val="CCCC0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twoPt" dir="tr"/>
          </a:scene3d>
          <a:sp3d contourW="14605" prstMaterial="metal">
            <a:bevelT w="165100" h="95250" prst="softRound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Zástupný symbol pro obsah 2"/>
              <p:cNvSpPr>
                <a:spLocks noGrp="1"/>
              </p:cNvSpPr>
              <p:nvPr/>
            </p:nvSpPr>
            <p:spPr>
              <a:xfrm>
                <a:off x="334509" y="134876"/>
                <a:ext cx="7621867" cy="49721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:r>
                  <a:rPr lang="cs-CZ" sz="2800" b="1" spc="-12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Přímá úměrnost</a:t>
                </a:r>
                <a:r>
                  <a:rPr lang="cs-CZ" sz="2800" spc="-12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 lze vyjádřit vztahem  </a:t>
                </a:r>
                <a14:m>
                  <m:oMath xmlns:m="http://schemas.openxmlformats.org/officeDocument/2006/math">
                    <m:r>
                      <a:rPr lang="cs-CZ" sz="2800" b="1" i="1" spc="-12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𝒚</m:t>
                    </m:r>
                    <m:r>
                      <a:rPr lang="cs-CZ" sz="2800" b="1" i="1" spc="-12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=</m:t>
                    </m:r>
                    <m:r>
                      <a:rPr lang="cs-CZ" sz="2800" b="1" i="1" spc="-12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𝒌</m:t>
                    </m:r>
                    <m:r>
                      <a:rPr lang="cs-CZ" sz="2800" b="1" i="1" spc="-12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·</m:t>
                    </m:r>
                    <m:r>
                      <a:rPr lang="cs-CZ" sz="2800" b="1" i="1" spc="-12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𝒙</m:t>
                    </m:r>
                    <m:r>
                      <a:rPr lang="cs-CZ" sz="2800" b="0" i="0" spc="-12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.</m:t>
                    </m:r>
                  </m:oMath>
                </a14:m>
                <a:endParaRPr lang="cs-CZ" sz="2800" b="1" i="1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12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4509" y="134876"/>
                <a:ext cx="7621867" cy="497210"/>
              </a:xfrm>
              <a:prstGeom prst="rect">
                <a:avLst/>
              </a:prstGeom>
              <a:blipFill rotWithShape="1">
                <a:blip r:embed="rId2"/>
                <a:stretch>
                  <a:fillRect l="-1680" t="-10976" b="-3902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Zaoblený obdélník 12"/>
          <p:cNvSpPr/>
          <p:nvPr/>
        </p:nvSpPr>
        <p:spPr>
          <a:xfrm>
            <a:off x="171247" y="2043832"/>
            <a:ext cx="8789408" cy="1241152"/>
          </a:xfrm>
          <a:prstGeom prst="roundRect">
            <a:avLst>
              <a:gd name="adj" fmla="val 0"/>
            </a:avLst>
          </a:prstGeom>
          <a:gradFill>
            <a:gsLst>
              <a:gs pos="0">
                <a:srgbClr val="CCCC00"/>
              </a:gs>
              <a:gs pos="100000">
                <a:srgbClr val="CCCC0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twoPt" dir="tr"/>
          </a:scene3d>
          <a:sp3d contourW="14605" prstMaterial="metal">
            <a:bevelT w="165100" h="95250" prst="softRound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4" name="Zástupný symbol pro obsah 2"/>
          <p:cNvSpPr>
            <a:spLocks noGrp="1"/>
          </p:cNvSpPr>
          <p:nvPr/>
        </p:nvSpPr>
        <p:spPr>
          <a:xfrm>
            <a:off x="325323" y="2196500"/>
            <a:ext cx="8336464" cy="481559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b="1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Grafem přímé úměrnosti </a:t>
            </a:r>
            <a:r>
              <a:rPr lang="cs-CZ" sz="28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je </a:t>
            </a:r>
            <a:r>
              <a:rPr lang="cs-CZ" sz="2800" b="1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přímka</a:t>
            </a:r>
            <a:r>
              <a:rPr lang="cs-CZ" sz="28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 nebo její část, případně izolované body ležící na přímce.</a:t>
            </a:r>
            <a:endParaRPr lang="cs-CZ" sz="28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195886" y="3525599"/>
            <a:ext cx="8847720" cy="1632213"/>
          </a:xfrm>
          <a:prstGeom prst="roundRect">
            <a:avLst>
              <a:gd name="adj" fmla="val 0"/>
            </a:avLst>
          </a:prstGeom>
          <a:gradFill>
            <a:gsLst>
              <a:gs pos="0">
                <a:srgbClr val="CCCC00"/>
              </a:gs>
              <a:gs pos="100000">
                <a:srgbClr val="CCCC0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twoPt" dir="tr"/>
          </a:scene3d>
          <a:sp3d contourW="14605" prstMaterial="metal">
            <a:bevelT w="165100" h="95250" prst="softRound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6" name="Zástupný symbol pro obsah 2"/>
          <p:cNvSpPr>
            <a:spLocks noGrp="1"/>
          </p:cNvSpPr>
          <p:nvPr/>
        </p:nvSpPr>
        <p:spPr>
          <a:xfrm>
            <a:off x="222278" y="3609363"/>
            <a:ext cx="8597570" cy="539717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Pro přímou úměrnost platí:</a:t>
            </a:r>
            <a:endParaRPr lang="cs-CZ" sz="28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Zástupný symbol pro obsah 2"/>
              <p:cNvSpPr>
                <a:spLocks noGrp="1"/>
              </p:cNvSpPr>
              <p:nvPr/>
            </p:nvSpPr>
            <p:spPr>
              <a:xfrm>
                <a:off x="2339752" y="632086"/>
                <a:ext cx="5256584" cy="49721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cs-CZ" sz="2800" i="1" spc="-120" dirty="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𝑥</m:t>
                    </m:r>
                  </m:oMath>
                </a14:m>
                <a:r>
                  <a:rPr lang="cs-CZ" sz="2800" spc="-12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 . . . . . . . nezávisle proměnná </a:t>
                </a:r>
                <a:endParaRPr lang="cs-CZ" sz="2800" i="1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17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39752" y="632086"/>
                <a:ext cx="5256584" cy="497210"/>
              </a:xfrm>
              <a:prstGeom prst="rect">
                <a:avLst/>
              </a:prstGeom>
              <a:blipFill rotWithShape="1">
                <a:blip r:embed="rId3"/>
                <a:stretch>
                  <a:fillRect t="-11111" b="-4074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Zástupný symbol pro obsah 2"/>
              <p:cNvSpPr>
                <a:spLocks noGrp="1"/>
              </p:cNvSpPr>
              <p:nvPr/>
            </p:nvSpPr>
            <p:spPr>
              <a:xfrm>
                <a:off x="2334692" y="1033091"/>
                <a:ext cx="5256584" cy="49721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cs-CZ" sz="2800" b="0" i="1" spc="-120" dirty="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𝑦</m:t>
                    </m:r>
                  </m:oMath>
                </a14:m>
                <a:r>
                  <a:rPr lang="cs-CZ" sz="2800" spc="-12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 . . . . . . . závisle proměnná </a:t>
                </a:r>
                <a:endParaRPr lang="cs-CZ" sz="2800" i="1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20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34692" y="1033091"/>
                <a:ext cx="5256584" cy="497210"/>
              </a:xfrm>
              <a:prstGeom prst="rect">
                <a:avLst/>
              </a:prstGeom>
              <a:blipFill rotWithShape="1">
                <a:blip r:embed="rId4"/>
                <a:stretch>
                  <a:fillRect t="-10976" b="-3902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Zástupný symbol pro obsah 2"/>
          <p:cNvSpPr>
            <a:spLocks noGrp="1"/>
          </p:cNvSpPr>
          <p:nvPr/>
        </p:nvSpPr>
        <p:spPr>
          <a:xfrm>
            <a:off x="300723" y="4167787"/>
            <a:ext cx="8597570" cy="990025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b="1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Kolikrát se zvětší (zmenší) jedna veličina, tolikrát se zvětší (zmenší) druhá veličina</a:t>
            </a:r>
            <a:r>
              <a:rPr lang="cs-CZ" sz="28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.</a:t>
            </a:r>
            <a:endParaRPr lang="cs-CZ" sz="28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pic>
        <p:nvPicPr>
          <p:cNvPr id="5" name="Picture 2" descr="C:\Users\spravce\AppData\Local\Microsoft\Windows\Temporary Internet Files\Content.IE5\0BASIBLT\MC90044045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5085184"/>
            <a:ext cx="1828800" cy="1381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7662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16" grpId="0"/>
      <p:bldP spid="17" grpId="0"/>
      <p:bldP spid="20" grpId="0"/>
      <p:bldP spid="2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0" y="1268760"/>
            <a:ext cx="9144000" cy="5589240"/>
          </a:xfrm>
          <a:prstGeom prst="roundRect">
            <a:avLst>
              <a:gd name="adj" fmla="val 931"/>
            </a:avLst>
          </a:prstGeom>
          <a:gradFill>
            <a:gsLst>
              <a:gs pos="0">
                <a:srgbClr val="CCCC00"/>
              </a:gs>
              <a:gs pos="100000">
                <a:srgbClr val="CCCC0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 h="6350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23885" y="-1"/>
            <a:ext cx="9120115" cy="2158547"/>
          </a:xfrm>
          <a:prstGeom prst="roundRect">
            <a:avLst>
              <a:gd name="adj" fmla="val 931"/>
            </a:avLst>
          </a:prstGeom>
          <a:gradFill>
            <a:gsLst>
              <a:gs pos="0">
                <a:srgbClr val="CCCC00"/>
              </a:gs>
              <a:gs pos="100000">
                <a:srgbClr val="CCCC0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 h="6350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44083" y="72740"/>
            <a:ext cx="9149073" cy="1556060"/>
          </a:xfrm>
          <a:prstGeom prst="roundRect">
            <a:avLst>
              <a:gd name="adj" fmla="val 0"/>
            </a:avLst>
          </a:prstGeom>
          <a:gradFill>
            <a:gsLst>
              <a:gs pos="0">
                <a:srgbClr val="CCCC00"/>
              </a:gs>
              <a:gs pos="100000">
                <a:srgbClr val="CCCC0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twoPt" dir="tr"/>
          </a:scene3d>
          <a:sp3d contourW="14605" prstMaterial="metal">
            <a:bevelT w="165100" h="95250" prst="softRound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Zástupný symbol pro obsah 2"/>
          <p:cNvSpPr>
            <a:spLocks noGrp="1"/>
          </p:cNvSpPr>
          <p:nvPr/>
        </p:nvSpPr>
        <p:spPr>
          <a:xfrm>
            <a:off x="182257" y="71500"/>
            <a:ext cx="9360009" cy="155952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1) Sestavte tabulky a grafy pro určení cen jablek a banánů.</a:t>
            </a:r>
          </a:p>
          <a:p>
            <a:pPr marL="0" indent="0">
              <a:buNone/>
            </a:pPr>
            <a:r>
              <a:rPr lang="cs-CZ" sz="28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Cena za 1 kg jablek je 15,- Kč a za 1 kg banánů je 30,- Kč. Tabulku i graf udělejte do 10 kg po jenom kilogramu. </a:t>
            </a:r>
            <a:endParaRPr lang="cs-CZ" sz="28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113" name="Zaoblený obdélník 112"/>
          <p:cNvSpPr/>
          <p:nvPr/>
        </p:nvSpPr>
        <p:spPr>
          <a:xfrm>
            <a:off x="44083" y="1816839"/>
            <a:ext cx="9099916" cy="5028600"/>
          </a:xfrm>
          <a:prstGeom prst="roundRect">
            <a:avLst>
              <a:gd name="adj" fmla="val 931"/>
            </a:avLst>
          </a:prstGeom>
          <a:gradFill>
            <a:gsLst>
              <a:gs pos="0">
                <a:srgbClr val="CCCC00"/>
              </a:gs>
              <a:gs pos="100000">
                <a:srgbClr val="CCCC0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 h="6350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89" name="Zástupný symbol pro obsah 2"/>
          <p:cNvSpPr>
            <a:spLocks noGrp="1"/>
          </p:cNvSpPr>
          <p:nvPr/>
        </p:nvSpPr>
        <p:spPr>
          <a:xfrm>
            <a:off x="23885" y="1627743"/>
            <a:ext cx="1440160" cy="53080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b="0" i="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Cambria Math" pitchFamily="18" charset="0"/>
              </a:rPr>
              <a:t>Řešení:</a:t>
            </a:r>
            <a:endParaRPr lang="cs-CZ" sz="28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90" name="Tabulka 189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106428777"/>
                  </p:ext>
                </p:extLst>
              </p:nvPr>
            </p:nvGraphicFramePr>
            <p:xfrm>
              <a:off x="210611" y="3201082"/>
              <a:ext cx="8816015" cy="1130057"/>
            </p:xfrm>
            <a:graphic>
              <a:graphicData uri="http://schemas.openxmlformats.org/drawingml/2006/table">
                <a:tbl>
                  <a:tblPr firstRow="1" bandRow="1">
                    <a:tableStyleId>{18603FDC-E32A-4AB5-989C-0864C3EAD2B8}</a:tableStyleId>
                  </a:tblPr>
                  <a:tblGrid>
                    <a:gridCol w="2623327"/>
                    <a:gridCol w="576064"/>
                    <a:gridCol w="607155"/>
                    <a:gridCol w="580808"/>
                    <a:gridCol w="653409"/>
                    <a:gridCol w="580808"/>
                    <a:gridCol w="653409"/>
                    <a:gridCol w="653409"/>
                    <a:gridCol w="653409"/>
                    <a:gridCol w="624994"/>
                    <a:gridCol w="609223"/>
                  </a:tblGrid>
                  <a:tr h="283056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𝑥</m:t>
                                </m:r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(</m:t>
                                </m:r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h𝑚𝑜𝑡𝑛𝑜𝑠𝑡</m:t>
                                </m:r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 </m:t>
                                </m:r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𝑣</m:t>
                                </m:r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 </m:t>
                                </m:r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𝑘𝑔</m:t>
                                </m:r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)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dirty="0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1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b="0" dirty="0" smtClean="0">
                              <a:solidFill>
                                <a:schemeClr val="bg1"/>
                              </a:solidFill>
                            </a:rPr>
                            <a:t>2</a:t>
                          </a:r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b="0" dirty="0" smtClean="0">
                              <a:solidFill>
                                <a:schemeClr val="bg1"/>
                              </a:solidFill>
                            </a:rPr>
                            <a:t>3</a:t>
                          </a:r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b="0" dirty="0" smtClean="0">
                              <a:solidFill>
                                <a:schemeClr val="bg1"/>
                              </a:solidFill>
                            </a:rPr>
                            <a:t>4</a:t>
                          </a:r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b="0" dirty="0" smtClean="0">
                              <a:solidFill>
                                <a:schemeClr val="bg1"/>
                              </a:solidFill>
                            </a:rPr>
                            <a:t>5</a:t>
                          </a:r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b="0" dirty="0" smtClean="0">
                              <a:solidFill>
                                <a:schemeClr val="bg1"/>
                              </a:solidFill>
                            </a:rPr>
                            <a:t>6</a:t>
                          </a:r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7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8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9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10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672857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𝑦</m:t>
                                </m:r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(</m:t>
                                </m:r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𝑐𝑒𝑛𝑎</m:t>
                                </m:r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 </m:t>
                                </m:r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𝑣</m:t>
                                </m:r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 </m:t>
                                </m:r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𝐾</m:t>
                                </m:r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č)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15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dirty="0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30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dirty="0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45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dirty="0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60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dirty="0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75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dirty="0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90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dirty="0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105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dirty="0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120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dirty="0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135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dirty="0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150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190" name="Tabulka 189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106428777"/>
                  </p:ext>
                </p:extLst>
              </p:nvPr>
            </p:nvGraphicFramePr>
            <p:xfrm>
              <a:off x="210611" y="3201082"/>
              <a:ext cx="8816015" cy="1130057"/>
            </p:xfrm>
            <a:graphic>
              <a:graphicData uri="http://schemas.openxmlformats.org/drawingml/2006/table">
                <a:tbl>
                  <a:tblPr firstRow="1" bandRow="1">
                    <a:tableStyleId>{18603FDC-E32A-4AB5-989C-0864C3EAD2B8}</a:tableStyleId>
                  </a:tblPr>
                  <a:tblGrid>
                    <a:gridCol w="2623327"/>
                    <a:gridCol w="576064"/>
                    <a:gridCol w="607155"/>
                    <a:gridCol w="580808"/>
                    <a:gridCol w="653409"/>
                    <a:gridCol w="580808"/>
                    <a:gridCol w="653409"/>
                    <a:gridCol w="653409"/>
                    <a:gridCol w="653409"/>
                    <a:gridCol w="624994"/>
                    <a:gridCol w="609223"/>
                  </a:tblGrid>
                  <a:tr h="457200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1395" t="-10667" r="-249767" b="-225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458947" t="-10667" r="-1030526" b="-225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b="0" dirty="0" smtClean="0">
                              <a:solidFill>
                                <a:schemeClr val="bg1"/>
                              </a:solidFill>
                            </a:rPr>
                            <a:t>2</a:t>
                          </a:r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b="0" dirty="0" smtClean="0">
                              <a:solidFill>
                                <a:schemeClr val="bg1"/>
                              </a:solidFill>
                            </a:rPr>
                            <a:t>3</a:t>
                          </a:r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b="0" dirty="0" smtClean="0">
                              <a:solidFill>
                                <a:schemeClr val="bg1"/>
                              </a:solidFill>
                            </a:rPr>
                            <a:t>4</a:t>
                          </a:r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b="0" dirty="0" smtClean="0">
                              <a:solidFill>
                                <a:schemeClr val="bg1"/>
                              </a:solidFill>
                            </a:rPr>
                            <a:t>5</a:t>
                          </a:r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b="0" dirty="0" smtClean="0">
                              <a:solidFill>
                                <a:schemeClr val="bg1"/>
                              </a:solidFill>
                            </a:rPr>
                            <a:t>6</a:t>
                          </a:r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967290" t="-10667" r="-343925" b="-225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1057407" t="-10667" r="-240741" b="-225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1225490" t="-10667" r="-154902" b="-225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1352000" t="-10667" r="-58000" b="-225333"/>
                          </a:stretch>
                        </a:blipFill>
                      </a:tcPr>
                    </a:tc>
                  </a:tr>
                  <a:tr h="672857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1395" t="-75455" r="-249767" b="-5363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458947" t="-75455" r="-1030526" b="-5363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536364" t="-75455" r="-888889" b="-5363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656250" t="-75455" r="-816667" b="-5363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678505" t="-75455" r="-632710" b="-5363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876842" t="-75455" r="-612632" b="-5363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867290" t="-75455" r="-443925" b="-5363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967290" t="-75455" r="-343925" b="-5363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1057407" t="-75455" r="-240741" b="-5363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1225490" t="-75455" r="-154902" b="-5363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1352000" t="-75455" r="-58000" b="-53636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91" name="Tabulka 190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962229112"/>
                  </p:ext>
                </p:extLst>
              </p:nvPr>
            </p:nvGraphicFramePr>
            <p:xfrm>
              <a:off x="210611" y="4725144"/>
              <a:ext cx="8816015" cy="1130057"/>
            </p:xfrm>
            <a:graphic>
              <a:graphicData uri="http://schemas.openxmlformats.org/drawingml/2006/table">
                <a:tbl>
                  <a:tblPr firstRow="1" bandRow="1">
                    <a:tableStyleId>{18603FDC-E32A-4AB5-989C-0864C3EAD2B8}</a:tableStyleId>
                  </a:tblPr>
                  <a:tblGrid>
                    <a:gridCol w="2623327"/>
                    <a:gridCol w="576064"/>
                    <a:gridCol w="607155"/>
                    <a:gridCol w="580808"/>
                    <a:gridCol w="653409"/>
                    <a:gridCol w="580808"/>
                    <a:gridCol w="653409"/>
                    <a:gridCol w="653409"/>
                    <a:gridCol w="653409"/>
                    <a:gridCol w="624994"/>
                    <a:gridCol w="609223"/>
                  </a:tblGrid>
                  <a:tr h="283056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𝑥</m:t>
                                </m:r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(</m:t>
                                </m:r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h𝑚𝑜𝑡𝑛𝑜𝑠𝑡</m:t>
                                </m:r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 </m:t>
                                </m:r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𝑣</m:t>
                                </m:r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 </m:t>
                                </m:r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𝑘𝑔</m:t>
                                </m:r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)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dirty="0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1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b="0" dirty="0" smtClean="0">
                              <a:solidFill>
                                <a:schemeClr val="bg1"/>
                              </a:solidFill>
                            </a:rPr>
                            <a:t>2</a:t>
                          </a:r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b="0" dirty="0" smtClean="0">
                              <a:solidFill>
                                <a:schemeClr val="bg1"/>
                              </a:solidFill>
                            </a:rPr>
                            <a:t>3</a:t>
                          </a:r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b="0" dirty="0" smtClean="0">
                              <a:solidFill>
                                <a:schemeClr val="bg1"/>
                              </a:solidFill>
                            </a:rPr>
                            <a:t>4</a:t>
                          </a:r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b="0" dirty="0" smtClean="0">
                              <a:solidFill>
                                <a:schemeClr val="bg1"/>
                              </a:solidFill>
                            </a:rPr>
                            <a:t>5</a:t>
                          </a:r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b="0" dirty="0" smtClean="0">
                              <a:solidFill>
                                <a:schemeClr val="bg1"/>
                              </a:solidFill>
                            </a:rPr>
                            <a:t>6</a:t>
                          </a:r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7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8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9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10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672857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𝑦</m:t>
                                </m:r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(</m:t>
                                </m:r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𝑐𝑒𝑛𝑎</m:t>
                                </m:r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 </m:t>
                                </m:r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𝑣</m:t>
                                </m:r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 </m:t>
                                </m:r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𝐾</m:t>
                                </m:r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č)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30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dirty="0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60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dirty="0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90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dirty="0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120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dirty="0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150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dirty="0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180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dirty="0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210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dirty="0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240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dirty="0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270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dirty="0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300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191" name="Tabulka 190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962229112"/>
                  </p:ext>
                </p:extLst>
              </p:nvPr>
            </p:nvGraphicFramePr>
            <p:xfrm>
              <a:off x="210611" y="4725144"/>
              <a:ext cx="8816015" cy="1130057"/>
            </p:xfrm>
            <a:graphic>
              <a:graphicData uri="http://schemas.openxmlformats.org/drawingml/2006/table">
                <a:tbl>
                  <a:tblPr firstRow="1" bandRow="1">
                    <a:tableStyleId>{18603FDC-E32A-4AB5-989C-0864C3EAD2B8}</a:tableStyleId>
                  </a:tblPr>
                  <a:tblGrid>
                    <a:gridCol w="2623327"/>
                    <a:gridCol w="576064"/>
                    <a:gridCol w="607155"/>
                    <a:gridCol w="580808"/>
                    <a:gridCol w="653409"/>
                    <a:gridCol w="580808"/>
                    <a:gridCol w="653409"/>
                    <a:gridCol w="653409"/>
                    <a:gridCol w="653409"/>
                    <a:gridCol w="624994"/>
                    <a:gridCol w="609223"/>
                  </a:tblGrid>
                  <a:tr h="457200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3"/>
                          <a:stretch>
                            <a:fillRect l="-1395" t="-10667" r="-249767" b="-225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3"/>
                          <a:stretch>
                            <a:fillRect l="-458947" t="-10667" r="-1030526" b="-225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b="0" dirty="0" smtClean="0">
                              <a:solidFill>
                                <a:schemeClr val="bg1"/>
                              </a:solidFill>
                            </a:rPr>
                            <a:t>2</a:t>
                          </a:r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b="0" dirty="0" smtClean="0">
                              <a:solidFill>
                                <a:schemeClr val="bg1"/>
                              </a:solidFill>
                            </a:rPr>
                            <a:t>3</a:t>
                          </a:r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b="0" dirty="0" smtClean="0">
                              <a:solidFill>
                                <a:schemeClr val="bg1"/>
                              </a:solidFill>
                            </a:rPr>
                            <a:t>4</a:t>
                          </a:r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b="0" dirty="0" smtClean="0">
                              <a:solidFill>
                                <a:schemeClr val="bg1"/>
                              </a:solidFill>
                            </a:rPr>
                            <a:t>5</a:t>
                          </a:r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b="0" dirty="0" smtClean="0">
                              <a:solidFill>
                                <a:schemeClr val="bg1"/>
                              </a:solidFill>
                            </a:rPr>
                            <a:t>6</a:t>
                          </a:r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3"/>
                          <a:stretch>
                            <a:fillRect l="-967290" t="-10667" r="-343925" b="-225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3"/>
                          <a:stretch>
                            <a:fillRect l="-1057407" t="-10667" r="-240741" b="-225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3"/>
                          <a:stretch>
                            <a:fillRect l="-1225490" t="-10667" r="-154902" b="-225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3"/>
                          <a:stretch>
                            <a:fillRect l="-1352000" t="-10667" r="-58000" b="-225333"/>
                          </a:stretch>
                        </a:blipFill>
                      </a:tcPr>
                    </a:tc>
                  </a:tr>
                  <a:tr h="672857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3"/>
                          <a:stretch>
                            <a:fillRect l="-1395" t="-75455" r="-249767" b="-5363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3"/>
                          <a:stretch>
                            <a:fillRect l="-458947" t="-75455" r="-1030526" b="-5363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3"/>
                          <a:stretch>
                            <a:fillRect l="-536364" t="-75455" r="-888889" b="-5363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3"/>
                          <a:stretch>
                            <a:fillRect l="-656250" t="-75455" r="-816667" b="-5363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3"/>
                          <a:stretch>
                            <a:fillRect l="-678505" t="-75455" r="-632710" b="-5363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3"/>
                          <a:stretch>
                            <a:fillRect l="-876842" t="-75455" r="-612632" b="-5363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3"/>
                          <a:stretch>
                            <a:fillRect l="-867290" t="-75455" r="-443925" b="-5363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3"/>
                          <a:stretch>
                            <a:fillRect l="-967290" t="-75455" r="-343925" b="-5363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3"/>
                          <a:stretch>
                            <a:fillRect l="-1057407" t="-75455" r="-240741" b="-5363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3"/>
                          <a:stretch>
                            <a:fillRect l="-1225490" t="-75455" r="-154902" b="-5363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3"/>
                          <a:stretch>
                            <a:fillRect l="-1352000" t="-75455" r="-58000" b="-53636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  <p:pic>
        <p:nvPicPr>
          <p:cNvPr id="2050" name="Picture 2" descr="C:\Users\spravce\AppData\Local\Microsoft\Windows\Temporary Internet Files\Content.IE5\HGW68T4R\MC900441718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715481"/>
            <a:ext cx="1584176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spravce\AppData\Local\Microsoft\Windows\Temporary Internet Files\Content.IE5\0BASIBLT\MC900441708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639156"/>
            <a:ext cx="1472469" cy="1472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28016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8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41846" y="724505"/>
            <a:ext cx="8396806" cy="5112568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16" name="Skupina 15"/>
          <p:cNvGrpSpPr/>
          <p:nvPr/>
        </p:nvGrpSpPr>
        <p:grpSpPr>
          <a:xfrm>
            <a:off x="1895806" y="3303101"/>
            <a:ext cx="4955950" cy="288032"/>
            <a:chOff x="3455876" y="3959984"/>
            <a:chExt cx="4505409" cy="288032"/>
          </a:xfrm>
        </p:grpSpPr>
        <p:cxnSp>
          <p:nvCxnSpPr>
            <p:cNvPr id="17" name="Přímá spojnice 16"/>
            <p:cNvCxnSpPr/>
            <p:nvPr/>
          </p:nvCxnSpPr>
          <p:spPr>
            <a:xfrm flipH="1">
              <a:off x="3455876" y="4104000"/>
              <a:ext cx="4505409" cy="0"/>
            </a:xfrm>
            <a:prstGeom prst="line">
              <a:avLst/>
            </a:prstGeom>
            <a:ln w="31750">
              <a:solidFill>
                <a:schemeClr val="bg1"/>
              </a:solidFill>
              <a:headEnd type="arrow" w="lg" len="lg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Přímá spojnice 17"/>
            <p:cNvCxnSpPr/>
            <p:nvPr/>
          </p:nvCxnSpPr>
          <p:spPr>
            <a:xfrm rot="5400000">
              <a:off x="3600000" y="4104000"/>
              <a:ext cx="288032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Přímá spojnice 18"/>
            <p:cNvCxnSpPr/>
            <p:nvPr/>
          </p:nvCxnSpPr>
          <p:spPr>
            <a:xfrm rot="5400000">
              <a:off x="3960000" y="4104000"/>
              <a:ext cx="288032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Přímá spojnice 19"/>
            <p:cNvCxnSpPr/>
            <p:nvPr/>
          </p:nvCxnSpPr>
          <p:spPr>
            <a:xfrm rot="5400000">
              <a:off x="4320000" y="4104000"/>
              <a:ext cx="288032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Přímá spojnice 20"/>
            <p:cNvCxnSpPr/>
            <p:nvPr/>
          </p:nvCxnSpPr>
          <p:spPr>
            <a:xfrm rot="5400000">
              <a:off x="4680000" y="4104000"/>
              <a:ext cx="288032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Přímá spojnice 21"/>
            <p:cNvCxnSpPr/>
            <p:nvPr/>
          </p:nvCxnSpPr>
          <p:spPr>
            <a:xfrm rot="5400000">
              <a:off x="5040000" y="4104000"/>
              <a:ext cx="288032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Přímá spojnice 22"/>
            <p:cNvCxnSpPr/>
            <p:nvPr/>
          </p:nvCxnSpPr>
          <p:spPr>
            <a:xfrm rot="5400000">
              <a:off x="5760000" y="4104000"/>
              <a:ext cx="288032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Přímá spojnice 23"/>
            <p:cNvCxnSpPr/>
            <p:nvPr/>
          </p:nvCxnSpPr>
          <p:spPr>
            <a:xfrm rot="5400000">
              <a:off x="7200000" y="4104000"/>
              <a:ext cx="288032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Přímá spojnice 24"/>
            <p:cNvCxnSpPr/>
            <p:nvPr/>
          </p:nvCxnSpPr>
          <p:spPr>
            <a:xfrm rot="5400000">
              <a:off x="6120000" y="4104000"/>
              <a:ext cx="288032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Přímá spojnice 25"/>
            <p:cNvCxnSpPr/>
            <p:nvPr/>
          </p:nvCxnSpPr>
          <p:spPr>
            <a:xfrm rot="5400000">
              <a:off x="6480000" y="4104000"/>
              <a:ext cx="288032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Přímá spojnice 26"/>
            <p:cNvCxnSpPr/>
            <p:nvPr/>
          </p:nvCxnSpPr>
          <p:spPr>
            <a:xfrm rot="5400000">
              <a:off x="6840000" y="4104000"/>
              <a:ext cx="288032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Přímá spojnice 27"/>
            <p:cNvCxnSpPr/>
            <p:nvPr/>
          </p:nvCxnSpPr>
          <p:spPr>
            <a:xfrm rot="5400000">
              <a:off x="5400000" y="4104000"/>
              <a:ext cx="288032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54" name="Přímá spojnice 53"/>
          <p:cNvCxnSpPr/>
          <p:nvPr/>
        </p:nvCxnSpPr>
        <p:spPr>
          <a:xfrm>
            <a:off x="8551149" y="3791629"/>
            <a:ext cx="1" cy="1139823"/>
          </a:xfrm>
          <a:prstGeom prst="line">
            <a:avLst/>
          </a:prstGeom>
          <a:ln w="15875">
            <a:solidFill>
              <a:srgbClr val="0070C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Přímá spojnice 54"/>
          <p:cNvCxnSpPr/>
          <p:nvPr/>
        </p:nvCxnSpPr>
        <p:spPr>
          <a:xfrm>
            <a:off x="2212760" y="1474060"/>
            <a:ext cx="0" cy="1922073"/>
          </a:xfrm>
          <a:prstGeom prst="line">
            <a:avLst/>
          </a:prstGeom>
          <a:ln w="15875">
            <a:solidFill>
              <a:srgbClr val="0070C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Přímá spojnice 55"/>
          <p:cNvCxnSpPr/>
          <p:nvPr/>
        </p:nvCxnSpPr>
        <p:spPr>
          <a:xfrm flipH="1">
            <a:off x="2212760" y="1474060"/>
            <a:ext cx="1999039" cy="0"/>
          </a:xfrm>
          <a:prstGeom prst="line">
            <a:avLst/>
          </a:prstGeom>
          <a:ln w="15875">
            <a:solidFill>
              <a:srgbClr val="0070C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Přímá spojnice 56"/>
          <p:cNvCxnSpPr/>
          <p:nvPr/>
        </p:nvCxnSpPr>
        <p:spPr>
          <a:xfrm>
            <a:off x="6172760" y="3475969"/>
            <a:ext cx="0" cy="1562091"/>
          </a:xfrm>
          <a:prstGeom prst="line">
            <a:avLst/>
          </a:prstGeom>
          <a:ln w="15875">
            <a:solidFill>
              <a:srgbClr val="0070C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Plus 58"/>
          <p:cNvSpPr/>
          <p:nvPr/>
        </p:nvSpPr>
        <p:spPr>
          <a:xfrm>
            <a:off x="5610394" y="2481342"/>
            <a:ext cx="312855" cy="361436"/>
          </a:xfrm>
          <a:prstGeom prst="mathPlus">
            <a:avLst>
              <a:gd name="adj1" fmla="val 0"/>
            </a:avLst>
          </a:prstGeom>
          <a:solidFill>
            <a:srgbClr val="FF0000"/>
          </a:solidFill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Plus 59"/>
          <p:cNvSpPr/>
          <p:nvPr/>
        </p:nvSpPr>
        <p:spPr>
          <a:xfrm>
            <a:off x="2056332" y="1282307"/>
            <a:ext cx="312855" cy="361436"/>
          </a:xfrm>
          <a:prstGeom prst="mathPlus">
            <a:avLst>
              <a:gd name="adj1" fmla="val 0"/>
            </a:avLst>
          </a:prstGeom>
          <a:solidFill>
            <a:srgbClr val="FF0000"/>
          </a:solidFill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5" name="Picture 3" descr="C:\Users\spravce\AppData\Local\Microsoft\Windows\Temporary Internet Files\Content.IE5\AM1I8PN9\MC90043800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8829" y="867310"/>
            <a:ext cx="1863725" cy="127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9" name="Zástupný symbol pro obsah 2"/>
          <p:cNvSpPr>
            <a:spLocks noGrp="1"/>
          </p:cNvSpPr>
          <p:nvPr/>
        </p:nvSpPr>
        <p:spPr>
          <a:xfrm>
            <a:off x="1843405" y="1398464"/>
            <a:ext cx="425853" cy="4072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b="1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C</a:t>
            </a:r>
            <a:endParaRPr lang="cs-CZ" sz="2800" b="1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70" name="Zástupný symbol pro obsah 2"/>
          <p:cNvSpPr>
            <a:spLocks noGrp="1"/>
          </p:cNvSpPr>
          <p:nvPr/>
        </p:nvSpPr>
        <p:spPr>
          <a:xfrm>
            <a:off x="5781092" y="2524392"/>
            <a:ext cx="425853" cy="4072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b="1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A</a:t>
            </a:r>
            <a:endParaRPr lang="cs-CZ" sz="2800" b="1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73" name="Zaoblený obdélník 72"/>
          <p:cNvSpPr/>
          <p:nvPr/>
        </p:nvSpPr>
        <p:spPr>
          <a:xfrm>
            <a:off x="38802" y="0"/>
            <a:ext cx="9099916" cy="6756014"/>
          </a:xfrm>
          <a:prstGeom prst="roundRect">
            <a:avLst>
              <a:gd name="adj" fmla="val 931"/>
            </a:avLst>
          </a:prstGeom>
          <a:gradFill>
            <a:gsLst>
              <a:gs pos="0">
                <a:srgbClr val="CCCC00"/>
              </a:gs>
              <a:gs pos="100000">
                <a:srgbClr val="CCCC0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 h="6350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4" name="Zaoblený obdélník 73"/>
          <p:cNvSpPr/>
          <p:nvPr/>
        </p:nvSpPr>
        <p:spPr>
          <a:xfrm>
            <a:off x="136674" y="192085"/>
            <a:ext cx="8848029" cy="6360330"/>
          </a:xfrm>
          <a:prstGeom prst="roundRect">
            <a:avLst>
              <a:gd name="adj" fmla="val 0"/>
            </a:avLst>
          </a:prstGeom>
          <a:gradFill>
            <a:gsLst>
              <a:gs pos="0">
                <a:srgbClr val="CCCC00"/>
              </a:gs>
              <a:gs pos="100000">
                <a:srgbClr val="CCCC0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twoPt" dir="tr"/>
          </a:scene3d>
          <a:sp3d contourW="14605" prstMaterial="metal">
            <a:bevelT w="165100" h="95250" prst="softRound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5" name="Obdélník 74"/>
          <p:cNvSpPr/>
          <p:nvPr/>
        </p:nvSpPr>
        <p:spPr>
          <a:xfrm>
            <a:off x="284507" y="252526"/>
            <a:ext cx="8506545" cy="6096288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76" name="Skupina 75"/>
          <p:cNvGrpSpPr/>
          <p:nvPr/>
        </p:nvGrpSpPr>
        <p:grpSpPr>
          <a:xfrm>
            <a:off x="1751860" y="605559"/>
            <a:ext cx="288172" cy="5329975"/>
            <a:chOff x="3311860" y="1620479"/>
            <a:chExt cx="288172" cy="4404938"/>
          </a:xfrm>
        </p:grpSpPr>
        <p:cxnSp>
          <p:nvCxnSpPr>
            <p:cNvPr id="77" name="Přímá spojnice 76"/>
            <p:cNvCxnSpPr/>
            <p:nvPr/>
          </p:nvCxnSpPr>
          <p:spPr>
            <a:xfrm>
              <a:off x="3453501" y="1620479"/>
              <a:ext cx="2515" cy="4404938"/>
            </a:xfrm>
            <a:prstGeom prst="line">
              <a:avLst/>
            </a:prstGeom>
            <a:ln w="31750">
              <a:solidFill>
                <a:schemeClr val="bg1"/>
              </a:solidFill>
              <a:headEnd type="arrow" w="lg" len="lg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Přímá spojnice 77"/>
            <p:cNvCxnSpPr/>
            <p:nvPr/>
          </p:nvCxnSpPr>
          <p:spPr>
            <a:xfrm>
              <a:off x="3312000" y="2160000"/>
              <a:ext cx="288032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Přímá spojnice 78"/>
            <p:cNvCxnSpPr/>
            <p:nvPr/>
          </p:nvCxnSpPr>
          <p:spPr>
            <a:xfrm>
              <a:off x="3312000" y="2520000"/>
              <a:ext cx="288032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Přímá spojnice 79"/>
            <p:cNvCxnSpPr/>
            <p:nvPr/>
          </p:nvCxnSpPr>
          <p:spPr>
            <a:xfrm>
              <a:off x="3312000" y="2880000"/>
              <a:ext cx="288032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Přímá spojnice 80"/>
            <p:cNvCxnSpPr/>
            <p:nvPr/>
          </p:nvCxnSpPr>
          <p:spPr>
            <a:xfrm>
              <a:off x="3312000" y="3240000"/>
              <a:ext cx="288032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Přímá spojnice 81"/>
            <p:cNvCxnSpPr/>
            <p:nvPr/>
          </p:nvCxnSpPr>
          <p:spPr>
            <a:xfrm>
              <a:off x="3312000" y="3600000"/>
              <a:ext cx="288032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Přímá spojnice 82"/>
            <p:cNvCxnSpPr/>
            <p:nvPr/>
          </p:nvCxnSpPr>
          <p:spPr>
            <a:xfrm>
              <a:off x="3312000" y="3960000"/>
              <a:ext cx="288032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Přímá spojnice 83"/>
            <p:cNvCxnSpPr/>
            <p:nvPr/>
          </p:nvCxnSpPr>
          <p:spPr>
            <a:xfrm>
              <a:off x="3312000" y="4320000"/>
              <a:ext cx="288032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Přímá spojnice 84"/>
            <p:cNvCxnSpPr/>
            <p:nvPr/>
          </p:nvCxnSpPr>
          <p:spPr>
            <a:xfrm>
              <a:off x="3312000" y="4680000"/>
              <a:ext cx="288032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Přímá spojnice 85"/>
            <p:cNvCxnSpPr/>
            <p:nvPr/>
          </p:nvCxnSpPr>
          <p:spPr>
            <a:xfrm>
              <a:off x="3312000" y="5040000"/>
              <a:ext cx="288032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Přímá spojnice 86"/>
            <p:cNvCxnSpPr/>
            <p:nvPr/>
          </p:nvCxnSpPr>
          <p:spPr>
            <a:xfrm>
              <a:off x="3312000" y="5400000"/>
              <a:ext cx="288032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Přímá spojnice 87"/>
            <p:cNvCxnSpPr/>
            <p:nvPr/>
          </p:nvCxnSpPr>
          <p:spPr>
            <a:xfrm>
              <a:off x="3311860" y="5760000"/>
              <a:ext cx="288032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9" name="Skupina 88"/>
          <p:cNvGrpSpPr/>
          <p:nvPr/>
        </p:nvGrpSpPr>
        <p:grpSpPr>
          <a:xfrm>
            <a:off x="1558583" y="5464992"/>
            <a:ext cx="5352426" cy="288032"/>
            <a:chOff x="3455876" y="3959984"/>
            <a:chExt cx="4505409" cy="288032"/>
          </a:xfrm>
        </p:grpSpPr>
        <p:cxnSp>
          <p:nvCxnSpPr>
            <p:cNvPr id="90" name="Přímá spojnice 89"/>
            <p:cNvCxnSpPr/>
            <p:nvPr/>
          </p:nvCxnSpPr>
          <p:spPr>
            <a:xfrm flipH="1">
              <a:off x="3455876" y="4104000"/>
              <a:ext cx="4505409" cy="0"/>
            </a:xfrm>
            <a:prstGeom prst="line">
              <a:avLst/>
            </a:prstGeom>
            <a:ln w="31750">
              <a:solidFill>
                <a:schemeClr val="bg1"/>
              </a:solidFill>
              <a:headEnd type="arrow" w="lg" len="lg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Přímá spojnice 90"/>
            <p:cNvCxnSpPr/>
            <p:nvPr/>
          </p:nvCxnSpPr>
          <p:spPr>
            <a:xfrm rot="5400000">
              <a:off x="3600000" y="4104000"/>
              <a:ext cx="288032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Přímá spojnice 91"/>
            <p:cNvCxnSpPr/>
            <p:nvPr/>
          </p:nvCxnSpPr>
          <p:spPr>
            <a:xfrm rot="5400000">
              <a:off x="3960000" y="4104000"/>
              <a:ext cx="288032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Přímá spojnice 92"/>
            <p:cNvCxnSpPr/>
            <p:nvPr/>
          </p:nvCxnSpPr>
          <p:spPr>
            <a:xfrm rot="5400000">
              <a:off x="4320000" y="4104000"/>
              <a:ext cx="288032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Přímá spojnice 93"/>
            <p:cNvCxnSpPr/>
            <p:nvPr/>
          </p:nvCxnSpPr>
          <p:spPr>
            <a:xfrm rot="5400000">
              <a:off x="4680000" y="4104000"/>
              <a:ext cx="288032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Přímá spojnice 94"/>
            <p:cNvCxnSpPr/>
            <p:nvPr/>
          </p:nvCxnSpPr>
          <p:spPr>
            <a:xfrm rot="5400000">
              <a:off x="5040000" y="4104000"/>
              <a:ext cx="288032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Přímá spojnice 95"/>
            <p:cNvCxnSpPr/>
            <p:nvPr/>
          </p:nvCxnSpPr>
          <p:spPr>
            <a:xfrm rot="5400000">
              <a:off x="5760000" y="4104000"/>
              <a:ext cx="288032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Přímá spojnice 96"/>
            <p:cNvCxnSpPr/>
            <p:nvPr/>
          </p:nvCxnSpPr>
          <p:spPr>
            <a:xfrm rot="5400000">
              <a:off x="7200000" y="4104000"/>
              <a:ext cx="288032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Přímá spojnice 97"/>
            <p:cNvCxnSpPr/>
            <p:nvPr/>
          </p:nvCxnSpPr>
          <p:spPr>
            <a:xfrm rot="5400000">
              <a:off x="6120000" y="4104000"/>
              <a:ext cx="288032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Přímá spojnice 98"/>
            <p:cNvCxnSpPr/>
            <p:nvPr/>
          </p:nvCxnSpPr>
          <p:spPr>
            <a:xfrm rot="5400000">
              <a:off x="6480000" y="4104000"/>
              <a:ext cx="288032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Přímá spojnice 99"/>
            <p:cNvCxnSpPr/>
            <p:nvPr/>
          </p:nvCxnSpPr>
          <p:spPr>
            <a:xfrm rot="5400000">
              <a:off x="6840000" y="4104000"/>
              <a:ext cx="288032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Přímá spojnice 100"/>
            <p:cNvCxnSpPr/>
            <p:nvPr/>
          </p:nvCxnSpPr>
          <p:spPr>
            <a:xfrm rot="5400000">
              <a:off x="5400000" y="4104000"/>
              <a:ext cx="288032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31" name="Přímá spojnice 130"/>
          <p:cNvCxnSpPr/>
          <p:nvPr/>
        </p:nvCxnSpPr>
        <p:spPr>
          <a:xfrm flipH="1">
            <a:off x="1856588" y="3871979"/>
            <a:ext cx="1755025" cy="11902"/>
          </a:xfrm>
          <a:prstGeom prst="line">
            <a:avLst/>
          </a:prstGeom>
          <a:ln w="15875">
            <a:solidFill>
              <a:srgbClr val="0070C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5" name="Zástupný symbol pro obsah 2"/>
          <p:cNvSpPr>
            <a:spLocks noGrp="1"/>
          </p:cNvSpPr>
          <p:nvPr/>
        </p:nvSpPr>
        <p:spPr>
          <a:xfrm>
            <a:off x="45765" y="23203"/>
            <a:ext cx="973410" cy="45864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b="0" i="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Cambria Math" pitchFamily="18" charset="0"/>
              </a:rPr>
              <a:t>Graf</a:t>
            </a:r>
            <a:endParaRPr lang="cs-CZ" sz="28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9" name="Zástupný symbol pro obsah 2"/>
              <p:cNvSpPr>
                <a:spLocks noGrp="1"/>
              </p:cNvSpPr>
              <p:nvPr/>
            </p:nvSpPr>
            <p:spPr>
              <a:xfrm>
                <a:off x="6698082" y="5731934"/>
                <a:ext cx="1940570" cy="40720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h𝑚𝑜𝑡𝑛𝑜𝑠𝑡</m:t>
                      </m:r>
                      <m:r>
                        <a:rPr lang="cs-CZ" b="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 (</m:t>
                      </m:r>
                      <m:r>
                        <a:rPr lang="cs-CZ" b="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𝑘𝑔</m:t>
                      </m:r>
                      <m:r>
                        <a:rPr lang="cs-CZ" b="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)</m:t>
                      </m:r>
                    </m:oMath>
                  </m:oMathPara>
                </a14:m>
                <a:endParaRPr lang="cs-CZ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49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98082" y="5731934"/>
                <a:ext cx="1940570" cy="407200"/>
              </a:xfrm>
              <a:prstGeom prst="rect">
                <a:avLst/>
              </a:prstGeom>
              <a:blipFill rotWithShape="1">
                <a:blip r:embed="rId3"/>
                <a:stretch>
                  <a:fillRect l="-943" r="-4403" b="-3582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4" name="Zástupný symbol pro obsah 2"/>
          <p:cNvSpPr>
            <a:spLocks noGrp="1"/>
          </p:cNvSpPr>
          <p:nvPr/>
        </p:nvSpPr>
        <p:spPr>
          <a:xfrm>
            <a:off x="2115646" y="5706935"/>
            <a:ext cx="425853" cy="4072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2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1</a:t>
            </a:r>
            <a:endParaRPr lang="cs-CZ" sz="22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118" name="Zástupný symbol pro obsah 2"/>
          <p:cNvSpPr>
            <a:spLocks noGrp="1"/>
          </p:cNvSpPr>
          <p:nvPr/>
        </p:nvSpPr>
        <p:spPr>
          <a:xfrm>
            <a:off x="2608020" y="5706935"/>
            <a:ext cx="425853" cy="4072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2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2</a:t>
            </a:r>
            <a:endParaRPr lang="cs-CZ" sz="22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119" name="Zástupný symbol pro obsah 2"/>
          <p:cNvSpPr>
            <a:spLocks noGrp="1"/>
          </p:cNvSpPr>
          <p:nvPr/>
        </p:nvSpPr>
        <p:spPr>
          <a:xfrm>
            <a:off x="3011673" y="5703188"/>
            <a:ext cx="425853" cy="4072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2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3</a:t>
            </a:r>
            <a:endParaRPr lang="cs-CZ" sz="22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120" name="Zástupný symbol pro obsah 2"/>
          <p:cNvSpPr>
            <a:spLocks noGrp="1"/>
          </p:cNvSpPr>
          <p:nvPr/>
        </p:nvSpPr>
        <p:spPr>
          <a:xfrm>
            <a:off x="3398686" y="5703188"/>
            <a:ext cx="425853" cy="4072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2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4</a:t>
            </a:r>
            <a:endParaRPr lang="cs-CZ" sz="22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121" name="Zástupný symbol pro obsah 2"/>
          <p:cNvSpPr>
            <a:spLocks noGrp="1"/>
          </p:cNvSpPr>
          <p:nvPr/>
        </p:nvSpPr>
        <p:spPr>
          <a:xfrm>
            <a:off x="3853241" y="5695928"/>
            <a:ext cx="425853" cy="4072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2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5</a:t>
            </a:r>
            <a:endParaRPr lang="cs-CZ" sz="22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cxnSp>
        <p:nvCxnSpPr>
          <p:cNvPr id="125" name="Přímá spojnice 124"/>
          <p:cNvCxnSpPr/>
          <p:nvPr/>
        </p:nvCxnSpPr>
        <p:spPr>
          <a:xfrm flipH="1">
            <a:off x="1927987" y="3436379"/>
            <a:ext cx="4278958" cy="10738"/>
          </a:xfrm>
          <a:prstGeom prst="line">
            <a:avLst/>
          </a:prstGeom>
          <a:ln w="15875">
            <a:solidFill>
              <a:srgbClr val="0070C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6" name="Přímá spojnice 125"/>
          <p:cNvCxnSpPr/>
          <p:nvPr/>
        </p:nvCxnSpPr>
        <p:spPr>
          <a:xfrm flipH="1">
            <a:off x="1843407" y="4307579"/>
            <a:ext cx="2694372" cy="0"/>
          </a:xfrm>
          <a:prstGeom prst="line">
            <a:avLst/>
          </a:prstGeom>
          <a:ln w="15875">
            <a:solidFill>
              <a:srgbClr val="0070C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Přímá spojnice 126"/>
          <p:cNvCxnSpPr/>
          <p:nvPr/>
        </p:nvCxnSpPr>
        <p:spPr>
          <a:xfrm>
            <a:off x="3611613" y="3882923"/>
            <a:ext cx="0" cy="1758687"/>
          </a:xfrm>
          <a:prstGeom prst="line">
            <a:avLst/>
          </a:prstGeom>
          <a:ln w="15875">
            <a:solidFill>
              <a:srgbClr val="0070C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Přímá spojnice 127"/>
          <p:cNvCxnSpPr/>
          <p:nvPr/>
        </p:nvCxnSpPr>
        <p:spPr>
          <a:xfrm flipH="1">
            <a:off x="6177693" y="1228746"/>
            <a:ext cx="29252" cy="4435312"/>
          </a:xfrm>
          <a:prstGeom prst="line">
            <a:avLst/>
          </a:prstGeom>
          <a:ln w="15875">
            <a:solidFill>
              <a:srgbClr val="0070C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9" name="Přímá spojnice 128"/>
          <p:cNvCxnSpPr/>
          <p:nvPr/>
        </p:nvCxnSpPr>
        <p:spPr>
          <a:xfrm flipH="1">
            <a:off x="1875004" y="1260130"/>
            <a:ext cx="4331941" cy="0"/>
          </a:xfrm>
          <a:prstGeom prst="line">
            <a:avLst/>
          </a:prstGeom>
          <a:ln w="15875">
            <a:solidFill>
              <a:srgbClr val="0070C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Přímá spojnice 129"/>
          <p:cNvCxnSpPr/>
          <p:nvPr/>
        </p:nvCxnSpPr>
        <p:spPr>
          <a:xfrm>
            <a:off x="4466973" y="4310575"/>
            <a:ext cx="0" cy="1327095"/>
          </a:xfrm>
          <a:prstGeom prst="line">
            <a:avLst/>
          </a:prstGeom>
          <a:ln w="15875">
            <a:solidFill>
              <a:srgbClr val="0070C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2" name="Plus 131"/>
          <p:cNvSpPr/>
          <p:nvPr/>
        </p:nvSpPr>
        <p:spPr>
          <a:xfrm>
            <a:off x="6035891" y="3262387"/>
            <a:ext cx="312855" cy="361436"/>
          </a:xfrm>
          <a:prstGeom prst="mathPlus">
            <a:avLst>
              <a:gd name="adj1" fmla="val 0"/>
            </a:avLst>
          </a:prstGeom>
          <a:solidFill>
            <a:srgbClr val="FF0000"/>
          </a:solidFill>
          <a:ln w="254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3" name="Plus 132"/>
          <p:cNvSpPr/>
          <p:nvPr/>
        </p:nvSpPr>
        <p:spPr>
          <a:xfrm>
            <a:off x="6050517" y="1075438"/>
            <a:ext cx="312855" cy="361436"/>
          </a:xfrm>
          <a:prstGeom prst="mathPlus">
            <a:avLst>
              <a:gd name="adj1" fmla="val 0"/>
            </a:avLst>
          </a:prstGeom>
          <a:solidFill>
            <a:srgbClr val="FF0000"/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5" name="Plus 134"/>
          <p:cNvSpPr/>
          <p:nvPr/>
        </p:nvSpPr>
        <p:spPr>
          <a:xfrm>
            <a:off x="3455184" y="3691261"/>
            <a:ext cx="312855" cy="361436"/>
          </a:xfrm>
          <a:prstGeom prst="mathPlus">
            <a:avLst>
              <a:gd name="adj1" fmla="val 0"/>
            </a:avLst>
          </a:prstGeom>
          <a:solidFill>
            <a:srgbClr val="FF0000"/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7" name="Plus 136"/>
          <p:cNvSpPr/>
          <p:nvPr/>
        </p:nvSpPr>
        <p:spPr>
          <a:xfrm>
            <a:off x="4310545" y="4129857"/>
            <a:ext cx="312855" cy="361436"/>
          </a:xfrm>
          <a:prstGeom prst="mathPlus">
            <a:avLst>
              <a:gd name="adj1" fmla="val 0"/>
            </a:avLst>
          </a:prstGeom>
          <a:solidFill>
            <a:srgbClr val="FF0000"/>
          </a:solidFill>
          <a:ln w="254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6" name="Zástupný symbol pro obsah 2"/>
              <p:cNvSpPr>
                <a:spLocks noGrp="1"/>
              </p:cNvSpPr>
              <p:nvPr/>
            </p:nvSpPr>
            <p:spPr>
              <a:xfrm>
                <a:off x="434030" y="481847"/>
                <a:ext cx="1467353" cy="40720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𝑐𝑒𝑛𝑎</m:t>
                      </m:r>
                      <m:r>
                        <a:rPr lang="cs-CZ" b="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 (</m:t>
                      </m:r>
                      <m:r>
                        <a:rPr lang="cs-CZ" b="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𝐾</m:t>
                      </m:r>
                      <m:r>
                        <a:rPr lang="cs-CZ" b="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č)</m:t>
                      </m:r>
                    </m:oMath>
                  </m:oMathPara>
                </a14:m>
                <a:endParaRPr lang="cs-CZ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146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4030" y="481847"/>
                <a:ext cx="1467353" cy="407200"/>
              </a:xfrm>
              <a:prstGeom prst="rect">
                <a:avLst/>
              </a:prstGeom>
              <a:blipFill rotWithShape="1">
                <a:blip r:embed="rId4"/>
                <a:stretch>
                  <a:fillRect b="-3582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7" name="Zástupný symbol pro obsah 2"/>
          <p:cNvSpPr>
            <a:spLocks noGrp="1"/>
          </p:cNvSpPr>
          <p:nvPr/>
        </p:nvSpPr>
        <p:spPr>
          <a:xfrm>
            <a:off x="4234796" y="5695928"/>
            <a:ext cx="425853" cy="4072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2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6</a:t>
            </a:r>
            <a:endParaRPr lang="cs-CZ" sz="22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148" name="Zástupný symbol pro obsah 2"/>
          <p:cNvSpPr>
            <a:spLocks noGrp="1"/>
          </p:cNvSpPr>
          <p:nvPr/>
        </p:nvSpPr>
        <p:spPr>
          <a:xfrm>
            <a:off x="4680569" y="5695928"/>
            <a:ext cx="425853" cy="4072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2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7</a:t>
            </a:r>
            <a:endParaRPr lang="cs-CZ" sz="22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149" name="Zástupný symbol pro obsah 2"/>
          <p:cNvSpPr>
            <a:spLocks noGrp="1"/>
          </p:cNvSpPr>
          <p:nvPr/>
        </p:nvSpPr>
        <p:spPr>
          <a:xfrm>
            <a:off x="5138168" y="5695928"/>
            <a:ext cx="425853" cy="4072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2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8</a:t>
            </a:r>
            <a:endParaRPr lang="cs-CZ" sz="22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150" name="Zástupný symbol pro obsah 2"/>
          <p:cNvSpPr>
            <a:spLocks noGrp="1"/>
          </p:cNvSpPr>
          <p:nvPr/>
        </p:nvSpPr>
        <p:spPr>
          <a:xfrm>
            <a:off x="5553894" y="5703188"/>
            <a:ext cx="425853" cy="4072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2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9</a:t>
            </a:r>
            <a:endParaRPr lang="cs-CZ" sz="22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151" name="Zástupný symbol pro obsah 2"/>
          <p:cNvSpPr>
            <a:spLocks noGrp="1"/>
          </p:cNvSpPr>
          <p:nvPr/>
        </p:nvSpPr>
        <p:spPr>
          <a:xfrm>
            <a:off x="1150318" y="3232779"/>
            <a:ext cx="601682" cy="4072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2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150</a:t>
            </a:r>
            <a:endParaRPr lang="cs-CZ" sz="22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152" name="Zástupný symbol pro obsah 2"/>
          <p:cNvSpPr>
            <a:spLocks noGrp="1"/>
          </p:cNvSpPr>
          <p:nvPr/>
        </p:nvSpPr>
        <p:spPr>
          <a:xfrm>
            <a:off x="1158137" y="3668379"/>
            <a:ext cx="685268" cy="4072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2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120</a:t>
            </a:r>
            <a:endParaRPr lang="cs-CZ" sz="22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153" name="Zástupný symbol pro obsah 2"/>
          <p:cNvSpPr>
            <a:spLocks noGrp="1"/>
          </p:cNvSpPr>
          <p:nvPr/>
        </p:nvSpPr>
        <p:spPr>
          <a:xfrm>
            <a:off x="1177566" y="1933710"/>
            <a:ext cx="665839" cy="4072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2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240</a:t>
            </a:r>
            <a:endParaRPr lang="cs-CZ" sz="22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154" name="Zástupný symbol pro obsah 2"/>
          <p:cNvSpPr>
            <a:spLocks noGrp="1"/>
          </p:cNvSpPr>
          <p:nvPr/>
        </p:nvSpPr>
        <p:spPr>
          <a:xfrm>
            <a:off x="5914201" y="5683796"/>
            <a:ext cx="517117" cy="4072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2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10</a:t>
            </a:r>
            <a:endParaRPr lang="cs-CZ" sz="22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155" name="Zástupný symbol pro obsah 2"/>
          <p:cNvSpPr>
            <a:spLocks noGrp="1"/>
          </p:cNvSpPr>
          <p:nvPr/>
        </p:nvSpPr>
        <p:spPr>
          <a:xfrm>
            <a:off x="1158137" y="2797179"/>
            <a:ext cx="593863" cy="4072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2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180</a:t>
            </a:r>
            <a:endParaRPr lang="cs-CZ" sz="22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156" name="Zástupný symbol pro obsah 2"/>
          <p:cNvSpPr>
            <a:spLocks noGrp="1"/>
          </p:cNvSpPr>
          <p:nvPr/>
        </p:nvSpPr>
        <p:spPr>
          <a:xfrm>
            <a:off x="1175144" y="2350385"/>
            <a:ext cx="668262" cy="4072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2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210</a:t>
            </a:r>
            <a:endParaRPr lang="cs-CZ" sz="22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157" name="Zástupný symbol pro obsah 2"/>
          <p:cNvSpPr>
            <a:spLocks noGrp="1"/>
          </p:cNvSpPr>
          <p:nvPr/>
        </p:nvSpPr>
        <p:spPr>
          <a:xfrm>
            <a:off x="1167707" y="1502310"/>
            <a:ext cx="675699" cy="4072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2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270</a:t>
            </a:r>
            <a:endParaRPr lang="cs-CZ" sz="22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158" name="Zástupný symbol pro obsah 2"/>
          <p:cNvSpPr>
            <a:spLocks noGrp="1"/>
          </p:cNvSpPr>
          <p:nvPr/>
        </p:nvSpPr>
        <p:spPr>
          <a:xfrm>
            <a:off x="1167708" y="1036333"/>
            <a:ext cx="675698" cy="4072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2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300</a:t>
            </a:r>
            <a:endParaRPr lang="cs-CZ" sz="22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159" name="Zástupný symbol pro obsah 2"/>
          <p:cNvSpPr>
            <a:spLocks noGrp="1"/>
          </p:cNvSpPr>
          <p:nvPr/>
        </p:nvSpPr>
        <p:spPr>
          <a:xfrm>
            <a:off x="1220270" y="4106975"/>
            <a:ext cx="623135" cy="4072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2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90</a:t>
            </a:r>
            <a:endParaRPr lang="cs-CZ" sz="22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160" name="Zástupný symbol pro obsah 2"/>
          <p:cNvSpPr>
            <a:spLocks noGrp="1"/>
          </p:cNvSpPr>
          <p:nvPr/>
        </p:nvSpPr>
        <p:spPr>
          <a:xfrm>
            <a:off x="1219340" y="4539579"/>
            <a:ext cx="624065" cy="4072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2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60</a:t>
            </a:r>
            <a:endParaRPr lang="cs-CZ" sz="22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161" name="Zástupný symbol pro obsah 2"/>
          <p:cNvSpPr>
            <a:spLocks noGrp="1"/>
          </p:cNvSpPr>
          <p:nvPr/>
        </p:nvSpPr>
        <p:spPr>
          <a:xfrm>
            <a:off x="1219340" y="4975179"/>
            <a:ext cx="655663" cy="4072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2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30</a:t>
            </a:r>
            <a:endParaRPr lang="cs-CZ" sz="22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cxnSp>
        <p:nvCxnSpPr>
          <p:cNvPr id="168" name="Přímá spojnice 167"/>
          <p:cNvCxnSpPr/>
          <p:nvPr/>
        </p:nvCxnSpPr>
        <p:spPr>
          <a:xfrm flipV="1">
            <a:off x="1893501" y="1263866"/>
            <a:ext cx="4310819" cy="4344105"/>
          </a:xfrm>
          <a:prstGeom prst="line">
            <a:avLst/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6" name="Přímá spojnice 175"/>
          <p:cNvCxnSpPr/>
          <p:nvPr/>
        </p:nvCxnSpPr>
        <p:spPr>
          <a:xfrm flipV="1">
            <a:off x="1875004" y="3446402"/>
            <a:ext cx="4317315" cy="2195208"/>
          </a:xfrm>
          <a:prstGeom prst="line">
            <a:avLst/>
          </a:prstGeom>
          <a:ln w="508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1" name="Picture 2" descr="C:\Users\spravce\AppData\Local\Microsoft\Windows\Temporary Internet Files\Content.IE5\HGW68T4R\MC900441718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3926" y="376512"/>
            <a:ext cx="1302351" cy="1302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2" name="Picture 3" descr="C:\Users\spravce\AppData\Local\Microsoft\Windows\Temporary Internet Files\Content.IE5\0BASIBLT\MC900441708[1]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8746" y="2611549"/>
            <a:ext cx="1317994" cy="1317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3" name="Vývojový diagram: postup 182"/>
          <p:cNvSpPr/>
          <p:nvPr/>
        </p:nvSpPr>
        <p:spPr>
          <a:xfrm>
            <a:off x="2269258" y="1982219"/>
            <a:ext cx="5221137" cy="1143531"/>
          </a:xfrm>
          <a:prstGeom prst="flowChartProcess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Pro sestrojení grafu přímky nám stačí dva body.</a:t>
            </a:r>
            <a:endParaRPr lang="cs-CZ" sz="28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7466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 animBg="1"/>
      <p:bldP spid="132" grpId="0" animBg="1"/>
      <p:bldP spid="133" grpId="0" animBg="1"/>
      <p:bldP spid="135" grpId="0" animBg="1"/>
      <p:bldP spid="137" grpId="0" animBg="1"/>
      <p:bldP spid="183" grpId="0" animBg="1"/>
      <p:bldP spid="183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0" y="1268760"/>
            <a:ext cx="9144000" cy="5589240"/>
          </a:xfrm>
          <a:prstGeom prst="roundRect">
            <a:avLst>
              <a:gd name="adj" fmla="val 931"/>
            </a:avLst>
          </a:prstGeom>
          <a:gradFill>
            <a:gsLst>
              <a:gs pos="0">
                <a:srgbClr val="CCCC00"/>
              </a:gs>
              <a:gs pos="100000">
                <a:srgbClr val="CCCC0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 h="6350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23885" y="-1"/>
            <a:ext cx="9120115" cy="2158547"/>
          </a:xfrm>
          <a:prstGeom prst="roundRect">
            <a:avLst>
              <a:gd name="adj" fmla="val 931"/>
            </a:avLst>
          </a:prstGeom>
          <a:gradFill>
            <a:gsLst>
              <a:gs pos="0">
                <a:srgbClr val="CCCC00"/>
              </a:gs>
              <a:gs pos="100000">
                <a:srgbClr val="CCCC0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 h="6350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-5074" y="0"/>
            <a:ext cx="9149073" cy="1744099"/>
          </a:xfrm>
          <a:prstGeom prst="roundRect">
            <a:avLst>
              <a:gd name="adj" fmla="val 0"/>
            </a:avLst>
          </a:prstGeom>
          <a:gradFill>
            <a:gsLst>
              <a:gs pos="0">
                <a:srgbClr val="CCCC00"/>
              </a:gs>
              <a:gs pos="100000">
                <a:srgbClr val="CCCC0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twoPt" dir="tr"/>
          </a:scene3d>
          <a:sp3d contourW="14605" prstMaterial="metal">
            <a:bevelT w="165100" h="95250" prst="softRound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Zástupný symbol pro obsah 2"/>
              <p:cNvSpPr>
                <a:spLocks noGrp="1"/>
              </p:cNvSpPr>
              <p:nvPr/>
            </p:nvSpPr>
            <p:spPr>
              <a:xfrm>
                <a:off x="179457" y="4394"/>
                <a:ext cx="9360009" cy="1745339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:r>
                  <a:rPr lang="cs-CZ" sz="2800" spc="-12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2) Sestavte tabulky  a grafy přímé </a:t>
                </a:r>
                <a:r>
                  <a:rPr lang="cs-CZ" sz="2800" spc="-120" dirty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ú</a:t>
                </a:r>
                <a:r>
                  <a:rPr lang="cs-CZ" sz="2800" spc="-12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měrnosti, jestliže:</a:t>
                </a:r>
              </a:p>
              <a:p>
                <a:pPr marL="0" indent="0">
                  <a:buNone/>
                </a:pPr>
                <a:r>
                  <a:rPr lang="cs-CZ" sz="2800" spc="-12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a) </a:t>
                </a:r>
                <a14:m>
                  <m:oMath xmlns:m="http://schemas.openxmlformats.org/officeDocument/2006/math">
                    <m:r>
                      <a:rPr lang="cs-CZ" sz="2800" b="0" i="1" spc="-12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𝑦</m:t>
                    </m:r>
                    <m:r>
                      <a:rPr lang="cs-CZ" sz="2800" b="0" i="1" spc="-12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=0,5·</m:t>
                    </m:r>
                    <m:r>
                      <a:rPr lang="cs-CZ" sz="2800" b="0" i="1" spc="-12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𝑥</m:t>
                    </m:r>
                    <m:r>
                      <a:rPr lang="cs-CZ" sz="2800" b="0" i="1" spc="-12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,</m:t>
                    </m:r>
                  </m:oMath>
                </a14:m>
                <a:r>
                  <a:rPr lang="cs-CZ" sz="2800" spc="-12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       </a:t>
                </a:r>
                <a14:m>
                  <m:oMath xmlns:m="http://schemas.openxmlformats.org/officeDocument/2006/math">
                    <m:r>
                      <a:rPr lang="cs-CZ" sz="2800" b="0" i="1" spc="-120" dirty="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𝑥</m:t>
                    </m:r>
                    <m:r>
                      <a:rPr lang="cs-CZ" sz="2800" b="0" i="1" spc="-120" dirty="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∈</m:t>
                    </m:r>
                    <m:d>
                      <m:dPr>
                        <m:begChr m:val="{"/>
                        <m:endChr m:val="}"/>
                        <m:ctrlPr>
                          <a:rPr lang="cs-CZ" sz="2800" b="0" i="1" spc="-120" dirty="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sz="2800" b="0" i="1" spc="-120" dirty="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/>
                          </a:rPr>
                          <m:t>2;4;6;8;10;12;14;16;18;20</m:t>
                        </m:r>
                      </m:e>
                    </m:d>
                  </m:oMath>
                </a14:m>
                <a:endParaRPr lang="cs-CZ" sz="2800" spc="-120" dirty="0" smtClean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  <a:p>
                <a:pPr marL="0" indent="0">
                  <a:buNone/>
                </a:pPr>
                <a:r>
                  <a:rPr lang="cs-CZ" sz="2800" spc="-12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b) </a:t>
                </a:r>
                <a14:m>
                  <m:oMath xmlns:m="http://schemas.openxmlformats.org/officeDocument/2006/math">
                    <m:r>
                      <a:rPr lang="cs-CZ" sz="2800" i="1" spc="-12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𝑦</m:t>
                    </m:r>
                    <m:r>
                      <a:rPr lang="cs-CZ" sz="2800" i="1" spc="-12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=</m:t>
                    </m:r>
                    <m:f>
                      <m:fPr>
                        <m:ctrlPr>
                          <a:rPr lang="cs-CZ" sz="2800" i="1" spc="-12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</m:ctrlPr>
                      </m:fPr>
                      <m:num>
                        <m:r>
                          <a:rPr lang="cs-CZ" sz="2800" b="0" i="1" spc="-12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  <m:t>1</m:t>
                        </m:r>
                      </m:num>
                      <m:den>
                        <m:r>
                          <a:rPr lang="cs-CZ" sz="2800" b="0" i="1" spc="-12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  <m:t>4</m:t>
                        </m:r>
                      </m:den>
                    </m:f>
                    <m:r>
                      <a:rPr lang="cs-CZ" sz="2800" i="1" spc="-12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·</m:t>
                    </m:r>
                    <m:r>
                      <a:rPr lang="cs-CZ" sz="2800" i="1" spc="-12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𝑥</m:t>
                    </m:r>
                    <m:r>
                      <a:rPr lang="cs-CZ" sz="2800" b="0" i="1" spc="-12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,              </m:t>
                    </m:r>
                    <m:r>
                      <a:rPr lang="cs-CZ" sz="2800" i="1" spc="-120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𝑥</m:t>
                    </m:r>
                    <m:r>
                      <a:rPr lang="cs-CZ" sz="2800" i="1" spc="-120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∈</m:t>
                    </m:r>
                    <m:d>
                      <m:dPr>
                        <m:begChr m:val="{"/>
                        <m:endChr m:val="}"/>
                        <m:ctrlPr>
                          <a:rPr lang="cs-CZ" sz="2800" i="1" spc="-120" dirty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sz="2800" i="1" spc="-120" dirty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/>
                          </a:rPr>
                          <m:t>2;4;6;8;10;12;14;16;18;20</m:t>
                        </m:r>
                      </m:e>
                    </m:d>
                  </m:oMath>
                </a14:m>
                <a:endParaRPr lang="cs-CZ" sz="2800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  <a:p>
                <a:pPr marL="0" indent="0">
                  <a:buNone/>
                </a:pPr>
                <a:endParaRPr lang="cs-CZ" sz="2800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5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457" y="4394"/>
                <a:ext cx="9360009" cy="1745339"/>
              </a:xfrm>
              <a:prstGeom prst="rect">
                <a:avLst/>
              </a:prstGeom>
              <a:blipFill rotWithShape="1">
                <a:blip r:embed="rId2"/>
                <a:stretch>
                  <a:fillRect l="-1302" t="-3147" b="-209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Zaoblený obdélník 5"/>
          <p:cNvSpPr/>
          <p:nvPr/>
        </p:nvSpPr>
        <p:spPr>
          <a:xfrm>
            <a:off x="44083" y="1816839"/>
            <a:ext cx="9099916" cy="5028600"/>
          </a:xfrm>
          <a:prstGeom prst="roundRect">
            <a:avLst>
              <a:gd name="adj" fmla="val 931"/>
            </a:avLst>
          </a:prstGeom>
          <a:gradFill>
            <a:gsLst>
              <a:gs pos="0">
                <a:srgbClr val="CCCC00"/>
              </a:gs>
              <a:gs pos="100000">
                <a:srgbClr val="CCCC0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 h="6350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Zástupný symbol pro obsah 2"/>
          <p:cNvSpPr>
            <a:spLocks noGrp="1"/>
          </p:cNvSpPr>
          <p:nvPr/>
        </p:nvSpPr>
        <p:spPr>
          <a:xfrm>
            <a:off x="52169" y="1907205"/>
            <a:ext cx="1440160" cy="53080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b="0" i="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Cambria Math" pitchFamily="18" charset="0"/>
              </a:rPr>
              <a:t>Řešení:</a:t>
            </a:r>
            <a:endParaRPr lang="cs-CZ" sz="28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8" name="Tabulka 7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345722149"/>
                  </p:ext>
                </p:extLst>
              </p:nvPr>
            </p:nvGraphicFramePr>
            <p:xfrm>
              <a:off x="155251" y="3192527"/>
              <a:ext cx="8816015" cy="1130057"/>
            </p:xfrm>
            <a:graphic>
              <a:graphicData uri="http://schemas.openxmlformats.org/drawingml/2006/table">
                <a:tbl>
                  <a:tblPr firstRow="1" bandRow="1">
                    <a:tableStyleId>{18603FDC-E32A-4AB5-989C-0864C3EAD2B8}</a:tableStyleId>
                  </a:tblPr>
                  <a:tblGrid>
                    <a:gridCol w="2623327"/>
                    <a:gridCol w="576064"/>
                    <a:gridCol w="607155"/>
                    <a:gridCol w="580808"/>
                    <a:gridCol w="653409"/>
                    <a:gridCol w="580808"/>
                    <a:gridCol w="653409"/>
                    <a:gridCol w="653409"/>
                    <a:gridCol w="653409"/>
                    <a:gridCol w="624994"/>
                    <a:gridCol w="609223"/>
                  </a:tblGrid>
                  <a:tr h="283056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𝑥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dirty="0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2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b="0" dirty="0" smtClean="0">
                              <a:solidFill>
                                <a:schemeClr val="bg1"/>
                              </a:solidFill>
                            </a:rPr>
                            <a:t>4</a:t>
                          </a:r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b="0" dirty="0" smtClean="0">
                              <a:solidFill>
                                <a:schemeClr val="bg1"/>
                              </a:solidFill>
                            </a:rPr>
                            <a:t>6</a:t>
                          </a:r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b="0" dirty="0" smtClean="0">
                              <a:solidFill>
                                <a:schemeClr val="bg1"/>
                              </a:solidFill>
                            </a:rPr>
                            <a:t>8</a:t>
                          </a:r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b="0" dirty="0" smtClean="0">
                              <a:solidFill>
                                <a:schemeClr val="bg1"/>
                              </a:solidFill>
                            </a:rPr>
                            <a:t>10</a:t>
                          </a:r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b="0" dirty="0" smtClean="0">
                              <a:solidFill>
                                <a:schemeClr val="bg1"/>
                              </a:solidFill>
                            </a:rPr>
                            <a:t>12</a:t>
                          </a:r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14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16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18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20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672857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0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𝑦</m:t>
                                </m:r>
                                <m:r>
                                  <a:rPr lang="cs-CZ" sz="2400" b="0" i="1" spc="-120" smtClean="0">
                                    <a:solidFill>
                                      <a:schemeClr val="bg1">
                                        <a:lumMod val="95000"/>
                                        <a:lumOff val="5000"/>
                                      </a:schemeClr>
                                    </a:solidFill>
                                    <a:latin typeface="Cambria Math"/>
                                    <a:ea typeface="Cambria Math" pitchFamily="18" charset="0"/>
                                  </a:rPr>
                                  <m:t>=0,5·</m:t>
                                </m:r>
                                <m:r>
                                  <a:rPr lang="cs-CZ" sz="2400" b="0" i="1" spc="-120" smtClean="0">
                                    <a:solidFill>
                                      <a:schemeClr val="bg1">
                                        <a:lumMod val="95000"/>
                                        <a:lumOff val="5000"/>
                                      </a:schemeClr>
                                    </a:solidFill>
                                    <a:latin typeface="Cambria Math"/>
                                    <a:ea typeface="Cambria Math" pitchFamily="18" charset="0"/>
                                  </a:rPr>
                                  <m:t>𝑥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1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dirty="0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2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dirty="0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3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dirty="0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4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dirty="0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5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dirty="0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6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dirty="0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7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dirty="0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8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dirty="0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9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dirty="0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10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8" name="Tabulka 7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345722149"/>
                  </p:ext>
                </p:extLst>
              </p:nvPr>
            </p:nvGraphicFramePr>
            <p:xfrm>
              <a:off x="155251" y="3192527"/>
              <a:ext cx="8816015" cy="1130057"/>
            </p:xfrm>
            <a:graphic>
              <a:graphicData uri="http://schemas.openxmlformats.org/drawingml/2006/table">
                <a:tbl>
                  <a:tblPr firstRow="1" bandRow="1">
                    <a:tableStyleId>{18603FDC-E32A-4AB5-989C-0864C3EAD2B8}</a:tableStyleId>
                  </a:tblPr>
                  <a:tblGrid>
                    <a:gridCol w="2623327"/>
                    <a:gridCol w="576064"/>
                    <a:gridCol w="607155"/>
                    <a:gridCol w="580808"/>
                    <a:gridCol w="653409"/>
                    <a:gridCol w="580808"/>
                    <a:gridCol w="653409"/>
                    <a:gridCol w="653409"/>
                    <a:gridCol w="653409"/>
                    <a:gridCol w="624994"/>
                    <a:gridCol w="609223"/>
                  </a:tblGrid>
                  <a:tr h="457200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3"/>
                          <a:stretch>
                            <a:fillRect l="-1160" t="-10667" r="-249188" b="-224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3"/>
                          <a:stretch>
                            <a:fillRect l="-463830" t="-10667" r="-1042553" b="-224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b="0" dirty="0" smtClean="0">
                              <a:solidFill>
                                <a:schemeClr val="bg1"/>
                              </a:solidFill>
                            </a:rPr>
                            <a:t>4</a:t>
                          </a:r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b="0" dirty="0" smtClean="0">
                              <a:solidFill>
                                <a:schemeClr val="bg1"/>
                              </a:solidFill>
                            </a:rPr>
                            <a:t>6</a:t>
                          </a:r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b="0" dirty="0" smtClean="0">
                              <a:solidFill>
                                <a:schemeClr val="bg1"/>
                              </a:solidFill>
                            </a:rPr>
                            <a:t>8</a:t>
                          </a:r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b="0" dirty="0" smtClean="0">
                              <a:solidFill>
                                <a:schemeClr val="bg1"/>
                              </a:solidFill>
                            </a:rPr>
                            <a:t>10</a:t>
                          </a:r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b="0" dirty="0" smtClean="0">
                              <a:solidFill>
                                <a:schemeClr val="bg1"/>
                              </a:solidFill>
                            </a:rPr>
                            <a:t>12</a:t>
                          </a:r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3"/>
                          <a:stretch>
                            <a:fillRect l="-967290" t="-10667" r="-343925" b="-224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3"/>
                          <a:stretch>
                            <a:fillRect l="-1067290" t="-10667" r="-243925" b="-224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3"/>
                          <a:stretch>
                            <a:fillRect l="-1212621" t="-10667" r="-153398" b="-224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3"/>
                          <a:stretch>
                            <a:fillRect l="-1352000" t="-10667" r="-58000" b="-224000"/>
                          </a:stretch>
                        </a:blipFill>
                      </a:tcPr>
                    </a:tc>
                  </a:tr>
                  <a:tr h="672857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3"/>
                          <a:stretch>
                            <a:fillRect l="-1160" t="-75455" r="-249188" b="-5272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3"/>
                          <a:stretch>
                            <a:fillRect l="-463830" t="-75455" r="-1042553" b="-5272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3"/>
                          <a:stretch>
                            <a:fillRect l="-530000" t="-75455" r="-880000" b="-5272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3"/>
                          <a:stretch>
                            <a:fillRect l="-663158" t="-75455" r="-826316" b="-5272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3"/>
                          <a:stretch>
                            <a:fillRect l="-677570" t="-75455" r="-633645" b="-5272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3"/>
                          <a:stretch>
                            <a:fillRect l="-866667" t="-75455" r="-606250" b="-5272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3"/>
                          <a:stretch>
                            <a:fillRect l="-867290" t="-75455" r="-443925" b="-5272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3"/>
                          <a:stretch>
                            <a:fillRect l="-967290" t="-75455" r="-343925" b="-5272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3"/>
                          <a:stretch>
                            <a:fillRect l="-1067290" t="-75455" r="-243925" b="-5272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3"/>
                          <a:stretch>
                            <a:fillRect l="-1212621" t="-75455" r="-153398" b="-5272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3"/>
                          <a:stretch>
                            <a:fillRect l="-1352000" t="-75455" r="-58000" b="-52727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9" name="Tabulka 8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557291914"/>
                  </p:ext>
                </p:extLst>
              </p:nvPr>
            </p:nvGraphicFramePr>
            <p:xfrm>
              <a:off x="161454" y="4941168"/>
              <a:ext cx="8816015" cy="1155764"/>
            </p:xfrm>
            <a:graphic>
              <a:graphicData uri="http://schemas.openxmlformats.org/drawingml/2006/table">
                <a:tbl>
                  <a:tblPr firstRow="1" bandRow="1">
                    <a:tableStyleId>{18603FDC-E32A-4AB5-989C-0864C3EAD2B8}</a:tableStyleId>
                  </a:tblPr>
                  <a:tblGrid>
                    <a:gridCol w="2623327"/>
                    <a:gridCol w="576064"/>
                    <a:gridCol w="607155"/>
                    <a:gridCol w="580808"/>
                    <a:gridCol w="653409"/>
                    <a:gridCol w="580808"/>
                    <a:gridCol w="653409"/>
                    <a:gridCol w="653409"/>
                    <a:gridCol w="653409"/>
                    <a:gridCol w="624994"/>
                    <a:gridCol w="609223"/>
                  </a:tblGrid>
                  <a:tr h="283056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𝑥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dirty="0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2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b="0" dirty="0" smtClean="0">
                              <a:solidFill>
                                <a:schemeClr val="bg1"/>
                              </a:solidFill>
                            </a:rPr>
                            <a:t>4</a:t>
                          </a:r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b="0" dirty="0" smtClean="0">
                              <a:solidFill>
                                <a:schemeClr val="bg1"/>
                              </a:solidFill>
                            </a:rPr>
                            <a:t>6</a:t>
                          </a:r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b="0" dirty="0" smtClean="0">
                              <a:solidFill>
                                <a:schemeClr val="bg1"/>
                              </a:solidFill>
                            </a:rPr>
                            <a:t>8</a:t>
                          </a:r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b="0" dirty="0" smtClean="0">
                              <a:solidFill>
                                <a:schemeClr val="bg1"/>
                              </a:solidFill>
                            </a:rPr>
                            <a:t>10</a:t>
                          </a:r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b="0" dirty="0" smtClean="0">
                              <a:solidFill>
                                <a:schemeClr val="bg1"/>
                              </a:solidFill>
                            </a:rPr>
                            <a:t>12</a:t>
                          </a:r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14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16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18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20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672857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0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𝑦</m:t>
                                </m:r>
                                <m:r>
                                  <a:rPr lang="cs-CZ" sz="2400" i="1" spc="-120" smtClean="0">
                                    <a:solidFill>
                                      <a:schemeClr val="bg1">
                                        <a:lumMod val="95000"/>
                                        <a:lumOff val="5000"/>
                                      </a:schemeClr>
                                    </a:solidFill>
                                    <a:latin typeface="Cambria Math"/>
                                    <a:ea typeface="Cambria Math" pitchFamily="18" charset="0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cs-CZ" sz="2400" i="1" spc="-120" smtClean="0">
                                        <a:solidFill>
                                          <a:schemeClr val="bg1">
                                            <a:lumMod val="95000"/>
                                            <a:lumOff val="5000"/>
                                          </a:schemeClr>
                                        </a:solidFill>
                                        <a:latin typeface="Cambria Math"/>
                                        <a:ea typeface="Cambria Math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sz="2400" b="0" i="1" spc="-120" smtClean="0">
                                        <a:solidFill>
                                          <a:schemeClr val="bg1">
                                            <a:lumMod val="95000"/>
                                            <a:lumOff val="5000"/>
                                          </a:schemeClr>
                                        </a:solidFill>
                                        <a:latin typeface="Cambria Math"/>
                                        <a:ea typeface="Cambria Math" pitchFamily="18" charset="0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cs-CZ" sz="2400" b="0" i="1" spc="-120" smtClean="0">
                                        <a:solidFill>
                                          <a:schemeClr val="bg1">
                                            <a:lumMod val="95000"/>
                                            <a:lumOff val="5000"/>
                                          </a:schemeClr>
                                        </a:solidFill>
                                        <a:latin typeface="Cambria Math"/>
                                        <a:ea typeface="Cambria Math" pitchFamily="18" charset="0"/>
                                      </a:rPr>
                                      <m:t>4</m:t>
                                    </m:r>
                                  </m:den>
                                </m:f>
                                <m:r>
                                  <a:rPr lang="cs-CZ" sz="2400" i="1" spc="-120">
                                    <a:solidFill>
                                      <a:schemeClr val="bg1">
                                        <a:lumMod val="95000"/>
                                        <a:lumOff val="5000"/>
                                      </a:schemeClr>
                                    </a:solidFill>
                                    <a:latin typeface="Cambria Math"/>
                                    <a:ea typeface="Cambria Math" pitchFamily="18" charset="0"/>
                                  </a:rPr>
                                  <m:t>·</m:t>
                                </m:r>
                                <m:r>
                                  <a:rPr lang="cs-CZ" sz="2400" i="1" spc="-120">
                                    <a:solidFill>
                                      <a:schemeClr val="bg1">
                                        <a:lumMod val="95000"/>
                                        <a:lumOff val="5000"/>
                                      </a:schemeClr>
                                    </a:solidFill>
                                    <a:latin typeface="Cambria Math"/>
                                    <a:ea typeface="Cambria Math" pitchFamily="18" charset="0"/>
                                  </a:rPr>
                                  <m:t>𝑥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0,5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dirty="0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1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dirty="0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1,5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dirty="0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2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dirty="0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2,5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dirty="0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3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dirty="0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3,5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dirty="0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4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dirty="0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4,5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dirty="0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5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9" name="Tabulka 8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557291914"/>
                  </p:ext>
                </p:extLst>
              </p:nvPr>
            </p:nvGraphicFramePr>
            <p:xfrm>
              <a:off x="161454" y="4941168"/>
              <a:ext cx="8816015" cy="1155764"/>
            </p:xfrm>
            <a:graphic>
              <a:graphicData uri="http://schemas.openxmlformats.org/drawingml/2006/table">
                <a:tbl>
                  <a:tblPr firstRow="1" bandRow="1">
                    <a:tableStyleId>{18603FDC-E32A-4AB5-989C-0864C3EAD2B8}</a:tableStyleId>
                  </a:tblPr>
                  <a:tblGrid>
                    <a:gridCol w="2623327"/>
                    <a:gridCol w="576064"/>
                    <a:gridCol w="607155"/>
                    <a:gridCol w="580808"/>
                    <a:gridCol w="653409"/>
                    <a:gridCol w="580808"/>
                    <a:gridCol w="653409"/>
                    <a:gridCol w="653409"/>
                    <a:gridCol w="653409"/>
                    <a:gridCol w="624994"/>
                    <a:gridCol w="609223"/>
                  </a:tblGrid>
                  <a:tr h="457200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4"/>
                          <a:stretch>
                            <a:fillRect l="-1160" t="-10667" r="-249188" b="-229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4"/>
                          <a:stretch>
                            <a:fillRect l="-463830" t="-10667" r="-1042553" b="-229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b="0" dirty="0" smtClean="0">
                              <a:solidFill>
                                <a:schemeClr val="bg1"/>
                              </a:solidFill>
                            </a:rPr>
                            <a:t>4</a:t>
                          </a:r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b="0" dirty="0" smtClean="0">
                              <a:solidFill>
                                <a:schemeClr val="bg1"/>
                              </a:solidFill>
                            </a:rPr>
                            <a:t>6</a:t>
                          </a:r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b="0" dirty="0" smtClean="0">
                              <a:solidFill>
                                <a:schemeClr val="bg1"/>
                              </a:solidFill>
                            </a:rPr>
                            <a:t>8</a:t>
                          </a:r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b="0" dirty="0" smtClean="0">
                              <a:solidFill>
                                <a:schemeClr val="bg1"/>
                              </a:solidFill>
                            </a:rPr>
                            <a:t>10</a:t>
                          </a:r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b="0" dirty="0" smtClean="0">
                              <a:solidFill>
                                <a:schemeClr val="bg1"/>
                              </a:solidFill>
                            </a:rPr>
                            <a:t>12</a:t>
                          </a:r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4"/>
                          <a:stretch>
                            <a:fillRect l="-967290" t="-10667" r="-343925" b="-229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4"/>
                          <a:stretch>
                            <a:fillRect l="-1067290" t="-10667" r="-243925" b="-229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4"/>
                          <a:stretch>
                            <a:fillRect l="-1212621" t="-10667" r="-153398" b="-229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4"/>
                          <a:stretch>
                            <a:fillRect l="-1352000" t="-10667" r="-58000" b="-229333"/>
                          </a:stretch>
                        </a:blipFill>
                      </a:tcPr>
                    </a:tc>
                  </a:tr>
                  <a:tr h="698564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4"/>
                          <a:stretch>
                            <a:fillRect l="-1160" t="-72807" r="-249188" b="-5087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4"/>
                          <a:stretch>
                            <a:fillRect l="-463830" t="-72807" r="-1042553" b="-5087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4"/>
                          <a:stretch>
                            <a:fillRect l="-530000" t="-72807" r="-880000" b="-5087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4"/>
                          <a:stretch>
                            <a:fillRect l="-663158" t="-72807" r="-826316" b="-5087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4"/>
                          <a:stretch>
                            <a:fillRect l="-677570" t="-72807" r="-633645" b="-5087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4"/>
                          <a:stretch>
                            <a:fillRect l="-866667" t="-72807" r="-606250" b="-5087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4"/>
                          <a:stretch>
                            <a:fillRect l="-867290" t="-72807" r="-443925" b="-5087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4"/>
                          <a:stretch>
                            <a:fillRect l="-967290" t="-72807" r="-343925" b="-5087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4"/>
                          <a:stretch>
                            <a:fillRect l="-1067290" t="-72807" r="-243925" b="-5087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4"/>
                          <a:stretch>
                            <a:fillRect l="-1212621" t="-72807" r="-153398" b="-5087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4"/>
                          <a:stretch>
                            <a:fillRect l="-1352000" t="-72807" r="-58000" b="-50877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  <p:pic>
        <p:nvPicPr>
          <p:cNvPr id="1026" name="Picture 2" descr="C:\Users\spravce\AppData\Local\Microsoft\Windows\Temporary Internet Files\Content.IE5\BL96J1IA\MC900437575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4041" y="1907205"/>
            <a:ext cx="1936750" cy="1181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9206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41846" y="724505"/>
            <a:ext cx="8396806" cy="5112568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3" name="Skupina 2"/>
          <p:cNvGrpSpPr/>
          <p:nvPr/>
        </p:nvGrpSpPr>
        <p:grpSpPr>
          <a:xfrm>
            <a:off x="1895806" y="3303101"/>
            <a:ext cx="4955950" cy="288032"/>
            <a:chOff x="3455876" y="3959984"/>
            <a:chExt cx="4505409" cy="288032"/>
          </a:xfrm>
        </p:grpSpPr>
        <p:cxnSp>
          <p:nvCxnSpPr>
            <p:cNvPr id="4" name="Přímá spojnice 3"/>
            <p:cNvCxnSpPr/>
            <p:nvPr/>
          </p:nvCxnSpPr>
          <p:spPr>
            <a:xfrm flipH="1">
              <a:off x="3455876" y="4104000"/>
              <a:ext cx="4505409" cy="0"/>
            </a:xfrm>
            <a:prstGeom prst="line">
              <a:avLst/>
            </a:prstGeom>
            <a:ln w="31750">
              <a:solidFill>
                <a:schemeClr val="bg1"/>
              </a:solidFill>
              <a:headEnd type="arrow" w="lg" len="lg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Přímá spojnice 4"/>
            <p:cNvCxnSpPr/>
            <p:nvPr/>
          </p:nvCxnSpPr>
          <p:spPr>
            <a:xfrm rot="5400000">
              <a:off x="3600000" y="4104000"/>
              <a:ext cx="288032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Přímá spojnice 5"/>
            <p:cNvCxnSpPr/>
            <p:nvPr/>
          </p:nvCxnSpPr>
          <p:spPr>
            <a:xfrm rot="5400000">
              <a:off x="3960000" y="4104000"/>
              <a:ext cx="288032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Přímá spojnice 6"/>
            <p:cNvCxnSpPr/>
            <p:nvPr/>
          </p:nvCxnSpPr>
          <p:spPr>
            <a:xfrm rot="5400000">
              <a:off x="4320000" y="4104000"/>
              <a:ext cx="288032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Přímá spojnice 7"/>
            <p:cNvCxnSpPr/>
            <p:nvPr/>
          </p:nvCxnSpPr>
          <p:spPr>
            <a:xfrm rot="5400000">
              <a:off x="4680000" y="4104000"/>
              <a:ext cx="288032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Přímá spojnice 8"/>
            <p:cNvCxnSpPr/>
            <p:nvPr/>
          </p:nvCxnSpPr>
          <p:spPr>
            <a:xfrm rot="5400000">
              <a:off x="5040000" y="4104000"/>
              <a:ext cx="288032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Přímá spojnice 9"/>
            <p:cNvCxnSpPr/>
            <p:nvPr/>
          </p:nvCxnSpPr>
          <p:spPr>
            <a:xfrm rot="5400000">
              <a:off x="5760000" y="4104000"/>
              <a:ext cx="288032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Přímá spojnice 10"/>
            <p:cNvCxnSpPr/>
            <p:nvPr/>
          </p:nvCxnSpPr>
          <p:spPr>
            <a:xfrm rot="5400000">
              <a:off x="7200000" y="4104000"/>
              <a:ext cx="288032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Přímá spojnice 11"/>
            <p:cNvCxnSpPr/>
            <p:nvPr/>
          </p:nvCxnSpPr>
          <p:spPr>
            <a:xfrm rot="5400000">
              <a:off x="6120000" y="4104000"/>
              <a:ext cx="288032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Přímá spojnice 12"/>
            <p:cNvCxnSpPr/>
            <p:nvPr/>
          </p:nvCxnSpPr>
          <p:spPr>
            <a:xfrm rot="5400000">
              <a:off x="6480000" y="4104000"/>
              <a:ext cx="288032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Přímá spojnice 13"/>
            <p:cNvCxnSpPr/>
            <p:nvPr/>
          </p:nvCxnSpPr>
          <p:spPr>
            <a:xfrm rot="5400000">
              <a:off x="6840000" y="4104000"/>
              <a:ext cx="288032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Přímá spojnice 14"/>
            <p:cNvCxnSpPr/>
            <p:nvPr/>
          </p:nvCxnSpPr>
          <p:spPr>
            <a:xfrm rot="5400000">
              <a:off x="5400000" y="4104000"/>
              <a:ext cx="288032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6" name="Přímá spojnice 15"/>
          <p:cNvCxnSpPr/>
          <p:nvPr/>
        </p:nvCxnSpPr>
        <p:spPr>
          <a:xfrm>
            <a:off x="8551149" y="3791629"/>
            <a:ext cx="1" cy="1139823"/>
          </a:xfrm>
          <a:prstGeom prst="line">
            <a:avLst/>
          </a:prstGeom>
          <a:ln w="15875">
            <a:solidFill>
              <a:srgbClr val="0070C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2212760" y="1474060"/>
            <a:ext cx="0" cy="1922073"/>
          </a:xfrm>
          <a:prstGeom prst="line">
            <a:avLst/>
          </a:prstGeom>
          <a:ln w="15875">
            <a:solidFill>
              <a:srgbClr val="0070C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 flipH="1">
            <a:off x="2212760" y="1474060"/>
            <a:ext cx="1999039" cy="0"/>
          </a:xfrm>
          <a:prstGeom prst="line">
            <a:avLst/>
          </a:prstGeom>
          <a:ln w="15875">
            <a:solidFill>
              <a:srgbClr val="0070C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>
            <a:off x="6172760" y="3475969"/>
            <a:ext cx="0" cy="1562091"/>
          </a:xfrm>
          <a:prstGeom prst="line">
            <a:avLst/>
          </a:prstGeom>
          <a:ln w="15875">
            <a:solidFill>
              <a:srgbClr val="0070C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Plus 19"/>
          <p:cNvSpPr/>
          <p:nvPr/>
        </p:nvSpPr>
        <p:spPr>
          <a:xfrm>
            <a:off x="5610394" y="2481342"/>
            <a:ext cx="312855" cy="361436"/>
          </a:xfrm>
          <a:prstGeom prst="mathPlus">
            <a:avLst>
              <a:gd name="adj1" fmla="val 0"/>
            </a:avLst>
          </a:prstGeom>
          <a:solidFill>
            <a:srgbClr val="FF0000"/>
          </a:solidFill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Plus 20"/>
          <p:cNvSpPr/>
          <p:nvPr/>
        </p:nvSpPr>
        <p:spPr>
          <a:xfrm>
            <a:off x="2056332" y="1282307"/>
            <a:ext cx="312855" cy="361436"/>
          </a:xfrm>
          <a:prstGeom prst="mathPlus">
            <a:avLst>
              <a:gd name="adj1" fmla="val 0"/>
            </a:avLst>
          </a:prstGeom>
          <a:solidFill>
            <a:srgbClr val="FF0000"/>
          </a:solidFill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2" name="Picture 3" descr="C:\Users\spravce\AppData\Local\Microsoft\Windows\Temporary Internet Files\Content.IE5\AM1I8PN9\MC90043800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8829" y="867310"/>
            <a:ext cx="1863725" cy="127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Zástupný symbol pro obsah 2"/>
          <p:cNvSpPr>
            <a:spLocks noGrp="1"/>
          </p:cNvSpPr>
          <p:nvPr/>
        </p:nvSpPr>
        <p:spPr>
          <a:xfrm>
            <a:off x="1843405" y="1398464"/>
            <a:ext cx="425853" cy="4072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b="1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C</a:t>
            </a:r>
            <a:endParaRPr lang="cs-CZ" sz="2800" b="1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24" name="Zástupný symbol pro obsah 2"/>
          <p:cNvSpPr>
            <a:spLocks noGrp="1"/>
          </p:cNvSpPr>
          <p:nvPr/>
        </p:nvSpPr>
        <p:spPr>
          <a:xfrm>
            <a:off x="5781092" y="2524392"/>
            <a:ext cx="425853" cy="4072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b="1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A</a:t>
            </a:r>
            <a:endParaRPr lang="cs-CZ" sz="2800" b="1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25" name="Zaoblený obdélník 24"/>
          <p:cNvSpPr/>
          <p:nvPr/>
        </p:nvSpPr>
        <p:spPr>
          <a:xfrm>
            <a:off x="38802" y="0"/>
            <a:ext cx="9099916" cy="6756014"/>
          </a:xfrm>
          <a:prstGeom prst="roundRect">
            <a:avLst>
              <a:gd name="adj" fmla="val 931"/>
            </a:avLst>
          </a:prstGeom>
          <a:gradFill>
            <a:gsLst>
              <a:gs pos="0">
                <a:srgbClr val="CCCC00"/>
              </a:gs>
              <a:gs pos="100000">
                <a:srgbClr val="CCCC0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 h="6350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6" name="Zaoblený obdélník 25"/>
          <p:cNvSpPr/>
          <p:nvPr/>
        </p:nvSpPr>
        <p:spPr>
          <a:xfrm>
            <a:off x="136674" y="192085"/>
            <a:ext cx="8848029" cy="6360330"/>
          </a:xfrm>
          <a:prstGeom prst="roundRect">
            <a:avLst>
              <a:gd name="adj" fmla="val 0"/>
            </a:avLst>
          </a:prstGeom>
          <a:gradFill>
            <a:gsLst>
              <a:gs pos="0">
                <a:srgbClr val="CCCC00"/>
              </a:gs>
              <a:gs pos="100000">
                <a:srgbClr val="CCCC0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twoPt" dir="tr"/>
          </a:scene3d>
          <a:sp3d contourW="14605" prstMaterial="metal">
            <a:bevelT w="165100" h="95250" prst="softRound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284507" y="252526"/>
            <a:ext cx="8506545" cy="6096288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28" name="Skupina 27"/>
          <p:cNvGrpSpPr/>
          <p:nvPr/>
        </p:nvGrpSpPr>
        <p:grpSpPr>
          <a:xfrm>
            <a:off x="1751860" y="605559"/>
            <a:ext cx="288172" cy="5329975"/>
            <a:chOff x="3311860" y="1620479"/>
            <a:chExt cx="288172" cy="4404938"/>
          </a:xfrm>
        </p:grpSpPr>
        <p:cxnSp>
          <p:nvCxnSpPr>
            <p:cNvPr id="29" name="Přímá spojnice 28"/>
            <p:cNvCxnSpPr/>
            <p:nvPr/>
          </p:nvCxnSpPr>
          <p:spPr>
            <a:xfrm>
              <a:off x="3453501" y="1620479"/>
              <a:ext cx="2515" cy="4404938"/>
            </a:xfrm>
            <a:prstGeom prst="line">
              <a:avLst/>
            </a:prstGeom>
            <a:ln w="31750">
              <a:solidFill>
                <a:schemeClr val="bg1"/>
              </a:solidFill>
              <a:headEnd type="arrow" w="lg" len="lg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Přímá spojnice 29"/>
            <p:cNvCxnSpPr/>
            <p:nvPr/>
          </p:nvCxnSpPr>
          <p:spPr>
            <a:xfrm>
              <a:off x="3312000" y="2160000"/>
              <a:ext cx="288032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Přímá spojnice 30"/>
            <p:cNvCxnSpPr/>
            <p:nvPr/>
          </p:nvCxnSpPr>
          <p:spPr>
            <a:xfrm>
              <a:off x="3312000" y="2520000"/>
              <a:ext cx="288032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Přímá spojnice 31"/>
            <p:cNvCxnSpPr/>
            <p:nvPr/>
          </p:nvCxnSpPr>
          <p:spPr>
            <a:xfrm>
              <a:off x="3312000" y="2880000"/>
              <a:ext cx="288032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Přímá spojnice 32"/>
            <p:cNvCxnSpPr/>
            <p:nvPr/>
          </p:nvCxnSpPr>
          <p:spPr>
            <a:xfrm>
              <a:off x="3312000" y="3240000"/>
              <a:ext cx="288032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Přímá spojnice 33"/>
            <p:cNvCxnSpPr/>
            <p:nvPr/>
          </p:nvCxnSpPr>
          <p:spPr>
            <a:xfrm>
              <a:off x="3312000" y="3600000"/>
              <a:ext cx="288032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Přímá spojnice 34"/>
            <p:cNvCxnSpPr/>
            <p:nvPr/>
          </p:nvCxnSpPr>
          <p:spPr>
            <a:xfrm>
              <a:off x="3312000" y="3960000"/>
              <a:ext cx="288032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Přímá spojnice 35"/>
            <p:cNvCxnSpPr/>
            <p:nvPr/>
          </p:nvCxnSpPr>
          <p:spPr>
            <a:xfrm>
              <a:off x="3312000" y="4320000"/>
              <a:ext cx="288032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Přímá spojnice 36"/>
            <p:cNvCxnSpPr/>
            <p:nvPr/>
          </p:nvCxnSpPr>
          <p:spPr>
            <a:xfrm>
              <a:off x="3312000" y="4680000"/>
              <a:ext cx="288032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Přímá spojnice 37"/>
            <p:cNvCxnSpPr/>
            <p:nvPr/>
          </p:nvCxnSpPr>
          <p:spPr>
            <a:xfrm>
              <a:off x="3312000" y="5040000"/>
              <a:ext cx="288032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Přímá spojnice 38"/>
            <p:cNvCxnSpPr/>
            <p:nvPr/>
          </p:nvCxnSpPr>
          <p:spPr>
            <a:xfrm>
              <a:off x="3312000" y="5400000"/>
              <a:ext cx="288032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Přímá spojnice 39"/>
            <p:cNvCxnSpPr/>
            <p:nvPr/>
          </p:nvCxnSpPr>
          <p:spPr>
            <a:xfrm>
              <a:off x="3311860" y="5760000"/>
              <a:ext cx="288032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" name="Skupina 40"/>
          <p:cNvGrpSpPr/>
          <p:nvPr/>
        </p:nvGrpSpPr>
        <p:grpSpPr>
          <a:xfrm>
            <a:off x="1558583" y="5464992"/>
            <a:ext cx="5352426" cy="288032"/>
            <a:chOff x="3455876" y="3959984"/>
            <a:chExt cx="4505409" cy="288032"/>
          </a:xfrm>
        </p:grpSpPr>
        <p:cxnSp>
          <p:nvCxnSpPr>
            <p:cNvPr id="42" name="Přímá spojnice 41"/>
            <p:cNvCxnSpPr/>
            <p:nvPr/>
          </p:nvCxnSpPr>
          <p:spPr>
            <a:xfrm flipH="1">
              <a:off x="3455876" y="4104000"/>
              <a:ext cx="4505409" cy="0"/>
            </a:xfrm>
            <a:prstGeom prst="line">
              <a:avLst/>
            </a:prstGeom>
            <a:ln w="31750">
              <a:solidFill>
                <a:schemeClr val="bg1"/>
              </a:solidFill>
              <a:headEnd type="arrow" w="lg" len="lg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Přímá spojnice 42"/>
            <p:cNvCxnSpPr/>
            <p:nvPr/>
          </p:nvCxnSpPr>
          <p:spPr>
            <a:xfrm rot="5400000">
              <a:off x="3600000" y="4104000"/>
              <a:ext cx="288032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Přímá spojnice 43"/>
            <p:cNvCxnSpPr/>
            <p:nvPr/>
          </p:nvCxnSpPr>
          <p:spPr>
            <a:xfrm rot="5400000">
              <a:off x="3960000" y="4104000"/>
              <a:ext cx="288032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Přímá spojnice 44"/>
            <p:cNvCxnSpPr/>
            <p:nvPr/>
          </p:nvCxnSpPr>
          <p:spPr>
            <a:xfrm rot="5400000">
              <a:off x="4320000" y="4104000"/>
              <a:ext cx="288032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Přímá spojnice 45"/>
            <p:cNvCxnSpPr/>
            <p:nvPr/>
          </p:nvCxnSpPr>
          <p:spPr>
            <a:xfrm rot="5400000">
              <a:off x="4680000" y="4104000"/>
              <a:ext cx="288032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Přímá spojnice 46"/>
            <p:cNvCxnSpPr/>
            <p:nvPr/>
          </p:nvCxnSpPr>
          <p:spPr>
            <a:xfrm rot="5400000">
              <a:off x="5040000" y="4104000"/>
              <a:ext cx="288032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Přímá spojnice 47"/>
            <p:cNvCxnSpPr/>
            <p:nvPr/>
          </p:nvCxnSpPr>
          <p:spPr>
            <a:xfrm rot="5400000">
              <a:off x="5760000" y="4104000"/>
              <a:ext cx="288032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Přímá spojnice 48"/>
            <p:cNvCxnSpPr/>
            <p:nvPr/>
          </p:nvCxnSpPr>
          <p:spPr>
            <a:xfrm rot="5400000">
              <a:off x="7200000" y="4104000"/>
              <a:ext cx="288032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Přímá spojnice 49"/>
            <p:cNvCxnSpPr/>
            <p:nvPr/>
          </p:nvCxnSpPr>
          <p:spPr>
            <a:xfrm rot="5400000">
              <a:off x="6120000" y="4104000"/>
              <a:ext cx="288032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Přímá spojnice 50"/>
            <p:cNvCxnSpPr/>
            <p:nvPr/>
          </p:nvCxnSpPr>
          <p:spPr>
            <a:xfrm rot="5400000">
              <a:off x="6480000" y="4104000"/>
              <a:ext cx="288032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Přímá spojnice 51"/>
            <p:cNvCxnSpPr/>
            <p:nvPr/>
          </p:nvCxnSpPr>
          <p:spPr>
            <a:xfrm rot="5400000">
              <a:off x="6840000" y="4104000"/>
              <a:ext cx="288032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Přímá spojnice 52"/>
            <p:cNvCxnSpPr/>
            <p:nvPr/>
          </p:nvCxnSpPr>
          <p:spPr>
            <a:xfrm rot="5400000">
              <a:off x="5400000" y="4104000"/>
              <a:ext cx="288032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54" name="Přímá spojnice 53"/>
          <p:cNvCxnSpPr/>
          <p:nvPr/>
        </p:nvCxnSpPr>
        <p:spPr>
          <a:xfrm flipH="1">
            <a:off x="1856588" y="3871979"/>
            <a:ext cx="1755025" cy="11902"/>
          </a:xfrm>
          <a:prstGeom prst="line">
            <a:avLst/>
          </a:prstGeom>
          <a:ln w="15875">
            <a:solidFill>
              <a:srgbClr val="0070C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Zástupný symbol pro obsah 2"/>
          <p:cNvSpPr>
            <a:spLocks noGrp="1"/>
          </p:cNvSpPr>
          <p:nvPr/>
        </p:nvSpPr>
        <p:spPr>
          <a:xfrm>
            <a:off x="45765" y="23203"/>
            <a:ext cx="973410" cy="45864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b="0" i="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Cambria Math" pitchFamily="18" charset="0"/>
              </a:rPr>
              <a:t>Graf</a:t>
            </a:r>
            <a:endParaRPr lang="cs-CZ" sz="28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6" name="Zástupný symbol pro obsah 2"/>
              <p:cNvSpPr>
                <a:spLocks noGrp="1"/>
              </p:cNvSpPr>
              <p:nvPr/>
            </p:nvSpPr>
            <p:spPr>
              <a:xfrm>
                <a:off x="6698082" y="5731934"/>
                <a:ext cx="610222" cy="40720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𝑥</m:t>
                      </m:r>
                    </m:oMath>
                  </m:oMathPara>
                </a14:m>
                <a:endParaRPr lang="cs-CZ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56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98082" y="5731934"/>
                <a:ext cx="610222" cy="407200"/>
              </a:xfrm>
              <a:prstGeom prst="rect">
                <a:avLst/>
              </a:prstGeom>
              <a:blipFill rotWithShape="1">
                <a:blip r:embed="rId3"/>
                <a:stretch>
                  <a:fillRect b="-298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7" name="Zástupný symbol pro obsah 2"/>
          <p:cNvSpPr>
            <a:spLocks noGrp="1"/>
          </p:cNvSpPr>
          <p:nvPr/>
        </p:nvSpPr>
        <p:spPr>
          <a:xfrm>
            <a:off x="2115646" y="5706935"/>
            <a:ext cx="425853" cy="4072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2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2</a:t>
            </a:r>
            <a:endParaRPr lang="cs-CZ" sz="22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58" name="Zástupný symbol pro obsah 2"/>
          <p:cNvSpPr>
            <a:spLocks noGrp="1"/>
          </p:cNvSpPr>
          <p:nvPr/>
        </p:nvSpPr>
        <p:spPr>
          <a:xfrm>
            <a:off x="2608020" y="5706935"/>
            <a:ext cx="425853" cy="4072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2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4</a:t>
            </a:r>
            <a:endParaRPr lang="cs-CZ" sz="22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59" name="Zástupný symbol pro obsah 2"/>
          <p:cNvSpPr>
            <a:spLocks noGrp="1"/>
          </p:cNvSpPr>
          <p:nvPr/>
        </p:nvSpPr>
        <p:spPr>
          <a:xfrm>
            <a:off x="3011673" y="5703188"/>
            <a:ext cx="425853" cy="4072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2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6</a:t>
            </a:r>
            <a:endParaRPr lang="cs-CZ" sz="22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60" name="Zástupný symbol pro obsah 2"/>
          <p:cNvSpPr>
            <a:spLocks noGrp="1"/>
          </p:cNvSpPr>
          <p:nvPr/>
        </p:nvSpPr>
        <p:spPr>
          <a:xfrm>
            <a:off x="3398686" y="5703188"/>
            <a:ext cx="425853" cy="4072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2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8</a:t>
            </a:r>
            <a:endParaRPr lang="cs-CZ" sz="22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61" name="Zástupný symbol pro obsah 2"/>
          <p:cNvSpPr>
            <a:spLocks noGrp="1"/>
          </p:cNvSpPr>
          <p:nvPr/>
        </p:nvSpPr>
        <p:spPr>
          <a:xfrm>
            <a:off x="3773391" y="5695928"/>
            <a:ext cx="520540" cy="4072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2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10</a:t>
            </a:r>
            <a:endParaRPr lang="cs-CZ" sz="22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cxnSp>
        <p:nvCxnSpPr>
          <p:cNvPr id="62" name="Přímá spojnice 61"/>
          <p:cNvCxnSpPr/>
          <p:nvPr/>
        </p:nvCxnSpPr>
        <p:spPr>
          <a:xfrm flipH="1">
            <a:off x="1927987" y="3436379"/>
            <a:ext cx="4278958" cy="10738"/>
          </a:xfrm>
          <a:prstGeom prst="line">
            <a:avLst/>
          </a:prstGeom>
          <a:ln w="15875">
            <a:solidFill>
              <a:srgbClr val="0070C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Přímá spojnice 62"/>
          <p:cNvCxnSpPr/>
          <p:nvPr/>
        </p:nvCxnSpPr>
        <p:spPr>
          <a:xfrm flipH="1">
            <a:off x="1843407" y="4307579"/>
            <a:ext cx="2694372" cy="0"/>
          </a:xfrm>
          <a:prstGeom prst="line">
            <a:avLst/>
          </a:prstGeom>
          <a:ln w="15875">
            <a:solidFill>
              <a:srgbClr val="0070C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Přímá spojnice 63"/>
          <p:cNvCxnSpPr/>
          <p:nvPr/>
        </p:nvCxnSpPr>
        <p:spPr>
          <a:xfrm>
            <a:off x="3611613" y="3882923"/>
            <a:ext cx="0" cy="1758687"/>
          </a:xfrm>
          <a:prstGeom prst="line">
            <a:avLst/>
          </a:prstGeom>
          <a:ln w="15875">
            <a:solidFill>
              <a:srgbClr val="0070C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Přímá spojnice 64"/>
          <p:cNvCxnSpPr/>
          <p:nvPr/>
        </p:nvCxnSpPr>
        <p:spPr>
          <a:xfrm flipH="1">
            <a:off x="6177693" y="1228746"/>
            <a:ext cx="29252" cy="4435312"/>
          </a:xfrm>
          <a:prstGeom prst="line">
            <a:avLst/>
          </a:prstGeom>
          <a:ln w="15875">
            <a:solidFill>
              <a:srgbClr val="0070C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Přímá spojnice 65"/>
          <p:cNvCxnSpPr/>
          <p:nvPr/>
        </p:nvCxnSpPr>
        <p:spPr>
          <a:xfrm flipH="1">
            <a:off x="1875004" y="1260130"/>
            <a:ext cx="4331941" cy="0"/>
          </a:xfrm>
          <a:prstGeom prst="line">
            <a:avLst/>
          </a:prstGeom>
          <a:ln w="15875">
            <a:solidFill>
              <a:srgbClr val="0070C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Přímá spojnice 66"/>
          <p:cNvCxnSpPr/>
          <p:nvPr/>
        </p:nvCxnSpPr>
        <p:spPr>
          <a:xfrm>
            <a:off x="4466973" y="4310575"/>
            <a:ext cx="0" cy="1327095"/>
          </a:xfrm>
          <a:prstGeom prst="line">
            <a:avLst/>
          </a:prstGeom>
          <a:ln w="15875">
            <a:solidFill>
              <a:srgbClr val="0070C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Plus 67"/>
          <p:cNvSpPr/>
          <p:nvPr/>
        </p:nvSpPr>
        <p:spPr>
          <a:xfrm>
            <a:off x="6035891" y="3262387"/>
            <a:ext cx="312855" cy="361436"/>
          </a:xfrm>
          <a:prstGeom prst="mathPlus">
            <a:avLst>
              <a:gd name="adj1" fmla="val 0"/>
            </a:avLst>
          </a:prstGeom>
          <a:solidFill>
            <a:srgbClr val="FF0000"/>
          </a:solidFill>
          <a:ln w="254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9" name="Plus 68"/>
          <p:cNvSpPr/>
          <p:nvPr/>
        </p:nvSpPr>
        <p:spPr>
          <a:xfrm>
            <a:off x="6050517" y="1075438"/>
            <a:ext cx="312855" cy="361436"/>
          </a:xfrm>
          <a:prstGeom prst="mathPlus">
            <a:avLst>
              <a:gd name="adj1" fmla="val 0"/>
            </a:avLst>
          </a:prstGeom>
          <a:solidFill>
            <a:srgbClr val="FF0000"/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0" name="Plus 69"/>
          <p:cNvSpPr/>
          <p:nvPr/>
        </p:nvSpPr>
        <p:spPr>
          <a:xfrm>
            <a:off x="3455184" y="3691261"/>
            <a:ext cx="312855" cy="361436"/>
          </a:xfrm>
          <a:prstGeom prst="mathPlus">
            <a:avLst>
              <a:gd name="adj1" fmla="val 0"/>
            </a:avLst>
          </a:prstGeom>
          <a:solidFill>
            <a:srgbClr val="FF0000"/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1" name="Plus 70"/>
          <p:cNvSpPr/>
          <p:nvPr/>
        </p:nvSpPr>
        <p:spPr>
          <a:xfrm>
            <a:off x="4310545" y="4129857"/>
            <a:ext cx="312855" cy="361436"/>
          </a:xfrm>
          <a:prstGeom prst="mathPlus">
            <a:avLst>
              <a:gd name="adj1" fmla="val 0"/>
            </a:avLst>
          </a:prstGeom>
          <a:solidFill>
            <a:srgbClr val="FF0000"/>
          </a:solidFill>
          <a:ln w="254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2" name="Zástupný symbol pro obsah 2"/>
              <p:cNvSpPr>
                <a:spLocks noGrp="1"/>
              </p:cNvSpPr>
              <p:nvPr/>
            </p:nvSpPr>
            <p:spPr>
              <a:xfrm>
                <a:off x="1220270" y="467414"/>
                <a:ext cx="585145" cy="40720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𝑦</m:t>
                      </m:r>
                    </m:oMath>
                  </m:oMathPara>
                </a14:m>
                <a:endParaRPr lang="cs-CZ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72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20270" y="467414"/>
                <a:ext cx="585145" cy="407200"/>
              </a:xfrm>
              <a:prstGeom prst="rect">
                <a:avLst/>
              </a:prstGeom>
              <a:blipFill rotWithShape="1">
                <a:blip r:embed="rId4"/>
                <a:stretch>
                  <a:fillRect l="-2083" b="-2878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3" name="Zástupný symbol pro obsah 2"/>
          <p:cNvSpPr>
            <a:spLocks noGrp="1"/>
          </p:cNvSpPr>
          <p:nvPr/>
        </p:nvSpPr>
        <p:spPr>
          <a:xfrm>
            <a:off x="4201827" y="5695928"/>
            <a:ext cx="553228" cy="4072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2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12</a:t>
            </a:r>
            <a:endParaRPr lang="cs-CZ" sz="22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74" name="Zástupný symbol pro obsah 2"/>
          <p:cNvSpPr>
            <a:spLocks noGrp="1"/>
          </p:cNvSpPr>
          <p:nvPr/>
        </p:nvSpPr>
        <p:spPr>
          <a:xfrm>
            <a:off x="4631433" y="5695928"/>
            <a:ext cx="539503" cy="4072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2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14</a:t>
            </a:r>
            <a:endParaRPr lang="cs-CZ" sz="22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75" name="Zástupný symbol pro obsah 2"/>
          <p:cNvSpPr>
            <a:spLocks noGrp="1"/>
          </p:cNvSpPr>
          <p:nvPr/>
        </p:nvSpPr>
        <p:spPr>
          <a:xfrm>
            <a:off x="5074837" y="5695928"/>
            <a:ext cx="611845" cy="4072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2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16</a:t>
            </a:r>
            <a:endParaRPr lang="cs-CZ" sz="22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76" name="Zástupný symbol pro obsah 2"/>
          <p:cNvSpPr>
            <a:spLocks noGrp="1"/>
          </p:cNvSpPr>
          <p:nvPr/>
        </p:nvSpPr>
        <p:spPr>
          <a:xfrm>
            <a:off x="5501701" y="5687863"/>
            <a:ext cx="496623" cy="4072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2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18</a:t>
            </a:r>
            <a:endParaRPr lang="cs-CZ" sz="22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77" name="Zástupný symbol pro obsah 2"/>
          <p:cNvSpPr>
            <a:spLocks noGrp="1"/>
          </p:cNvSpPr>
          <p:nvPr/>
        </p:nvSpPr>
        <p:spPr>
          <a:xfrm>
            <a:off x="1335717" y="3232779"/>
            <a:ext cx="601682" cy="4072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2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5</a:t>
            </a:r>
            <a:endParaRPr lang="cs-CZ" sz="22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78" name="Zástupný symbol pro obsah 2"/>
          <p:cNvSpPr>
            <a:spLocks noGrp="1"/>
          </p:cNvSpPr>
          <p:nvPr/>
        </p:nvSpPr>
        <p:spPr>
          <a:xfrm>
            <a:off x="1322018" y="3680281"/>
            <a:ext cx="685268" cy="4072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2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4</a:t>
            </a:r>
            <a:endParaRPr lang="cs-CZ" sz="22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79" name="Zástupný symbol pro obsah 2"/>
          <p:cNvSpPr>
            <a:spLocks noGrp="1"/>
          </p:cNvSpPr>
          <p:nvPr/>
        </p:nvSpPr>
        <p:spPr>
          <a:xfrm>
            <a:off x="1335717" y="1925979"/>
            <a:ext cx="665839" cy="4072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2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8</a:t>
            </a:r>
            <a:endParaRPr lang="cs-CZ" sz="22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80" name="Zástupný symbol pro obsah 2"/>
          <p:cNvSpPr>
            <a:spLocks noGrp="1"/>
          </p:cNvSpPr>
          <p:nvPr/>
        </p:nvSpPr>
        <p:spPr>
          <a:xfrm>
            <a:off x="5948385" y="5683796"/>
            <a:ext cx="517117" cy="4072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2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20</a:t>
            </a:r>
            <a:endParaRPr lang="cs-CZ" sz="22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81" name="Zástupný symbol pro obsah 2"/>
          <p:cNvSpPr>
            <a:spLocks noGrp="1"/>
          </p:cNvSpPr>
          <p:nvPr/>
        </p:nvSpPr>
        <p:spPr>
          <a:xfrm>
            <a:off x="1322167" y="2797179"/>
            <a:ext cx="593863" cy="4072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2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6</a:t>
            </a:r>
            <a:endParaRPr lang="cs-CZ" sz="22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82" name="Zástupný symbol pro obsah 2"/>
          <p:cNvSpPr>
            <a:spLocks noGrp="1"/>
          </p:cNvSpPr>
          <p:nvPr/>
        </p:nvSpPr>
        <p:spPr>
          <a:xfrm>
            <a:off x="1355767" y="2350385"/>
            <a:ext cx="668262" cy="4072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2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7</a:t>
            </a:r>
            <a:endParaRPr lang="cs-CZ" sz="22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83" name="Zástupný symbol pro obsah 2"/>
          <p:cNvSpPr>
            <a:spLocks noGrp="1"/>
          </p:cNvSpPr>
          <p:nvPr/>
        </p:nvSpPr>
        <p:spPr>
          <a:xfrm>
            <a:off x="1338258" y="1502310"/>
            <a:ext cx="675699" cy="4072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2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9</a:t>
            </a:r>
            <a:endParaRPr lang="cs-CZ" sz="22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84" name="Zástupný symbol pro obsah 2"/>
          <p:cNvSpPr>
            <a:spLocks noGrp="1"/>
          </p:cNvSpPr>
          <p:nvPr/>
        </p:nvSpPr>
        <p:spPr>
          <a:xfrm>
            <a:off x="1298709" y="1052556"/>
            <a:ext cx="675698" cy="4072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2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10</a:t>
            </a:r>
            <a:endParaRPr lang="cs-CZ" sz="22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85" name="Zástupný symbol pro obsah 2"/>
          <p:cNvSpPr>
            <a:spLocks noGrp="1"/>
          </p:cNvSpPr>
          <p:nvPr/>
        </p:nvSpPr>
        <p:spPr>
          <a:xfrm>
            <a:off x="1368366" y="4133126"/>
            <a:ext cx="623135" cy="4072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2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3</a:t>
            </a:r>
            <a:endParaRPr lang="cs-CZ" sz="22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86" name="Zástupný symbol pro obsah 2"/>
          <p:cNvSpPr>
            <a:spLocks noGrp="1"/>
          </p:cNvSpPr>
          <p:nvPr/>
        </p:nvSpPr>
        <p:spPr>
          <a:xfrm>
            <a:off x="1383730" y="4544006"/>
            <a:ext cx="624065" cy="4072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2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2</a:t>
            </a:r>
            <a:endParaRPr lang="cs-CZ" sz="22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87" name="Zástupný symbol pro obsah 2"/>
          <p:cNvSpPr>
            <a:spLocks noGrp="1"/>
          </p:cNvSpPr>
          <p:nvPr/>
        </p:nvSpPr>
        <p:spPr>
          <a:xfrm>
            <a:off x="1368366" y="4984039"/>
            <a:ext cx="655663" cy="4072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2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1</a:t>
            </a:r>
            <a:endParaRPr lang="cs-CZ" sz="22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cxnSp>
        <p:nvCxnSpPr>
          <p:cNvPr id="88" name="Přímá spojnice 87"/>
          <p:cNvCxnSpPr/>
          <p:nvPr/>
        </p:nvCxnSpPr>
        <p:spPr>
          <a:xfrm flipV="1">
            <a:off x="1893501" y="1263866"/>
            <a:ext cx="4310819" cy="4344105"/>
          </a:xfrm>
          <a:prstGeom prst="line">
            <a:avLst/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Přímá spojnice 88"/>
          <p:cNvCxnSpPr/>
          <p:nvPr/>
        </p:nvCxnSpPr>
        <p:spPr>
          <a:xfrm flipV="1">
            <a:off x="1875004" y="3446402"/>
            <a:ext cx="4317315" cy="2195208"/>
          </a:xfrm>
          <a:prstGeom prst="line">
            <a:avLst/>
          </a:prstGeom>
          <a:ln w="508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Vývojový diagram: postup 91"/>
          <p:cNvSpPr/>
          <p:nvPr/>
        </p:nvSpPr>
        <p:spPr>
          <a:xfrm>
            <a:off x="2734100" y="1689787"/>
            <a:ext cx="5221137" cy="1143531"/>
          </a:xfrm>
          <a:prstGeom prst="flowChartProcess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Pro sestrojení grafu přímky nám stačí dva body.</a:t>
            </a:r>
            <a:endParaRPr lang="cs-CZ" sz="28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3" name="Zástupný symbol pro obsah 2"/>
              <p:cNvSpPr>
                <a:spLocks noGrp="1"/>
              </p:cNvSpPr>
              <p:nvPr/>
            </p:nvSpPr>
            <p:spPr>
              <a:xfrm>
                <a:off x="6338042" y="1046353"/>
                <a:ext cx="1330302" cy="40720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000" b="1" i="1" spc="-120" smtClean="0">
                          <a:solidFill>
                            <a:srgbClr val="FF0000"/>
                          </a:solidFill>
                          <a:latin typeface="Cambria Math"/>
                          <a:ea typeface="Cambria Math" pitchFamily="18" charset="0"/>
                        </a:rPr>
                        <m:t>𝒚</m:t>
                      </m:r>
                      <m:r>
                        <a:rPr lang="cs-CZ" sz="2000" b="1" i="1" spc="-120" smtClean="0">
                          <a:solidFill>
                            <a:srgbClr val="FF0000"/>
                          </a:solidFill>
                          <a:latin typeface="Cambria Math"/>
                          <a:ea typeface="Cambria Math" pitchFamily="18" charset="0"/>
                        </a:rPr>
                        <m:t>=</m:t>
                      </m:r>
                      <m:r>
                        <a:rPr lang="cs-CZ" sz="2000" b="1" i="1" spc="-120" smtClean="0">
                          <a:solidFill>
                            <a:srgbClr val="FF0000"/>
                          </a:solidFill>
                          <a:latin typeface="Cambria Math"/>
                          <a:ea typeface="Cambria Math" pitchFamily="18" charset="0"/>
                        </a:rPr>
                        <m:t>𝟎</m:t>
                      </m:r>
                      <m:r>
                        <a:rPr lang="cs-CZ" sz="2000" b="1" i="1" spc="-120" smtClean="0">
                          <a:solidFill>
                            <a:srgbClr val="FF0000"/>
                          </a:solidFill>
                          <a:latin typeface="Cambria Math"/>
                          <a:ea typeface="Cambria Math" pitchFamily="18" charset="0"/>
                        </a:rPr>
                        <m:t>,</m:t>
                      </m:r>
                      <m:r>
                        <a:rPr lang="cs-CZ" sz="2000" b="1" i="1" spc="-120" smtClean="0">
                          <a:solidFill>
                            <a:srgbClr val="FF0000"/>
                          </a:solidFill>
                          <a:latin typeface="Cambria Math"/>
                          <a:ea typeface="Cambria Math" pitchFamily="18" charset="0"/>
                        </a:rPr>
                        <m:t>𝟓</m:t>
                      </m:r>
                      <m:r>
                        <a:rPr lang="cs-CZ" sz="2000" b="1" i="1" spc="-120" smtClean="0">
                          <a:solidFill>
                            <a:srgbClr val="FF0000"/>
                          </a:solidFill>
                          <a:latin typeface="Cambria Math"/>
                          <a:ea typeface="Cambria Math" pitchFamily="18" charset="0"/>
                        </a:rPr>
                        <m:t>·</m:t>
                      </m:r>
                      <m:r>
                        <a:rPr lang="cs-CZ" sz="2000" b="1" i="1" spc="-120" smtClean="0">
                          <a:solidFill>
                            <a:srgbClr val="FF0000"/>
                          </a:solidFill>
                          <a:latin typeface="Cambria Math"/>
                          <a:ea typeface="Cambria Math" pitchFamily="18" charset="0"/>
                        </a:rPr>
                        <m:t>𝒙</m:t>
                      </m:r>
                    </m:oMath>
                  </m:oMathPara>
                </a14:m>
                <a:endParaRPr lang="cs-CZ" sz="2200" b="1" spc="-120" dirty="0">
                  <a:solidFill>
                    <a:srgbClr val="FF0000"/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9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38042" y="1046353"/>
                <a:ext cx="1330302" cy="407200"/>
              </a:xfrm>
              <a:prstGeom prst="rect">
                <a:avLst/>
              </a:prstGeom>
              <a:blipFill rotWithShape="1">
                <a:blip r:embed="rId5"/>
                <a:stretch>
                  <a:fillRect b="-909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4" name="Zástupný symbol pro obsah 2"/>
              <p:cNvSpPr>
                <a:spLocks noGrp="1"/>
              </p:cNvSpPr>
              <p:nvPr/>
            </p:nvSpPr>
            <p:spPr>
              <a:xfrm>
                <a:off x="6386398" y="3174407"/>
                <a:ext cx="1168848" cy="40720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000" b="1" i="1" spc="-120" smtClean="0">
                          <a:solidFill>
                            <a:srgbClr val="002060"/>
                          </a:solidFill>
                          <a:latin typeface="Cambria Math"/>
                          <a:ea typeface="Cambria Math" pitchFamily="18" charset="0"/>
                        </a:rPr>
                        <m:t>𝒚</m:t>
                      </m:r>
                      <m:r>
                        <a:rPr lang="cs-CZ" sz="2000" b="1" i="1" spc="-120" smtClean="0">
                          <a:solidFill>
                            <a:srgbClr val="002060"/>
                          </a:solidFill>
                          <a:latin typeface="Cambria Math"/>
                          <a:ea typeface="Cambria Math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2000" b="1" i="1" spc="-120">
                              <a:solidFill>
                                <a:srgbClr val="002060"/>
                              </a:solidFill>
                              <a:latin typeface="Cambria Math"/>
                              <a:ea typeface="Cambria Math" pitchFamily="18" charset="0"/>
                            </a:rPr>
                          </m:ctrlPr>
                        </m:fPr>
                        <m:num>
                          <m:r>
                            <a:rPr lang="cs-CZ" sz="2000" b="1" i="1" spc="-120">
                              <a:solidFill>
                                <a:srgbClr val="002060"/>
                              </a:solidFill>
                              <a:latin typeface="Cambria Math"/>
                              <a:ea typeface="Cambria Math" pitchFamily="18" charset="0"/>
                            </a:rPr>
                            <m:t>𝟏</m:t>
                          </m:r>
                        </m:num>
                        <m:den>
                          <m:r>
                            <a:rPr lang="cs-CZ" sz="2000" b="1" i="1" spc="-120">
                              <a:solidFill>
                                <a:srgbClr val="002060"/>
                              </a:solidFill>
                              <a:latin typeface="Cambria Math"/>
                              <a:ea typeface="Cambria Math" pitchFamily="18" charset="0"/>
                            </a:rPr>
                            <m:t>𝟒</m:t>
                          </m:r>
                        </m:den>
                      </m:f>
                      <m:r>
                        <a:rPr lang="cs-CZ" sz="2000" b="1" i="1" spc="-120">
                          <a:solidFill>
                            <a:srgbClr val="002060"/>
                          </a:solidFill>
                          <a:latin typeface="Cambria Math"/>
                          <a:ea typeface="Cambria Math" pitchFamily="18" charset="0"/>
                        </a:rPr>
                        <m:t>·</m:t>
                      </m:r>
                      <m:r>
                        <a:rPr lang="cs-CZ" sz="2000" b="1" i="1" spc="-120">
                          <a:solidFill>
                            <a:srgbClr val="002060"/>
                          </a:solidFill>
                          <a:latin typeface="Cambria Math"/>
                          <a:ea typeface="Cambria Math" pitchFamily="18" charset="0"/>
                        </a:rPr>
                        <m:t>𝒙</m:t>
                      </m:r>
                    </m:oMath>
                  </m:oMathPara>
                </a14:m>
                <a:endParaRPr lang="cs-CZ" sz="2200" b="1" spc="-120" dirty="0">
                  <a:solidFill>
                    <a:srgbClr val="002060"/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94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86398" y="3174407"/>
                <a:ext cx="1168848" cy="407200"/>
              </a:xfrm>
              <a:prstGeom prst="rect">
                <a:avLst/>
              </a:prstGeom>
              <a:blipFill rotWithShape="1">
                <a:blip r:embed="rId6"/>
                <a:stretch>
                  <a:fillRect b="-5223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1052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 animBg="1"/>
      <p:bldP spid="68" grpId="0" animBg="1"/>
      <p:bldP spid="69" grpId="0" animBg="1"/>
      <p:bldP spid="70" grpId="0" animBg="1"/>
      <p:bldP spid="71" grpId="0" animBg="1"/>
      <p:bldP spid="92" grpId="0" animBg="1"/>
      <p:bldP spid="92" grpId="1" animBg="1"/>
      <p:bldP spid="93" grpId="0"/>
      <p:bldP spid="9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Zaoblený obdélník 10"/>
          <p:cNvSpPr/>
          <p:nvPr/>
        </p:nvSpPr>
        <p:spPr>
          <a:xfrm>
            <a:off x="0" y="1268760"/>
            <a:ext cx="9144000" cy="5589240"/>
          </a:xfrm>
          <a:prstGeom prst="roundRect">
            <a:avLst>
              <a:gd name="adj" fmla="val 931"/>
            </a:avLst>
          </a:prstGeom>
          <a:gradFill>
            <a:gsLst>
              <a:gs pos="0">
                <a:srgbClr val="CCCC00"/>
              </a:gs>
              <a:gs pos="100000">
                <a:srgbClr val="CCCC0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 h="6350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23885" y="-1"/>
            <a:ext cx="9120115" cy="2158547"/>
          </a:xfrm>
          <a:prstGeom prst="roundRect">
            <a:avLst>
              <a:gd name="adj" fmla="val 931"/>
            </a:avLst>
          </a:prstGeom>
          <a:gradFill>
            <a:gsLst>
              <a:gs pos="0">
                <a:srgbClr val="CCCC00"/>
              </a:gs>
              <a:gs pos="100000">
                <a:srgbClr val="CCCC0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 h="6350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0" y="30288"/>
            <a:ext cx="9149073" cy="2128257"/>
          </a:xfrm>
          <a:prstGeom prst="roundRect">
            <a:avLst>
              <a:gd name="adj" fmla="val 0"/>
            </a:avLst>
          </a:prstGeom>
          <a:gradFill>
            <a:gsLst>
              <a:gs pos="0">
                <a:srgbClr val="CCCC00"/>
              </a:gs>
              <a:gs pos="100000">
                <a:srgbClr val="CCCC0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twoPt" dir="tr"/>
          </a:scene3d>
          <a:sp3d contourW="14605" prstMaterial="metal">
            <a:bevelT w="165100" h="95250" prst="softRound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44083" y="2158545"/>
            <a:ext cx="9099916" cy="4686893"/>
          </a:xfrm>
          <a:prstGeom prst="roundRect">
            <a:avLst>
              <a:gd name="adj" fmla="val 931"/>
            </a:avLst>
          </a:prstGeom>
          <a:gradFill>
            <a:gsLst>
              <a:gs pos="0">
                <a:srgbClr val="CCCC00"/>
              </a:gs>
              <a:gs pos="100000">
                <a:srgbClr val="CCCC0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 h="6350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6" name="Zástupný symbol pro obsah 2"/>
          <p:cNvSpPr>
            <a:spLocks noGrp="1"/>
          </p:cNvSpPr>
          <p:nvPr/>
        </p:nvSpPr>
        <p:spPr>
          <a:xfrm>
            <a:off x="44083" y="2187983"/>
            <a:ext cx="1287557" cy="398891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b="0" i="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Cambria Math" pitchFamily="18" charset="0"/>
              </a:rPr>
              <a:t>Řešení:</a:t>
            </a:r>
            <a:endParaRPr lang="cs-CZ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7" name="Tabulka 16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05899256"/>
                  </p:ext>
                </p:extLst>
              </p:nvPr>
            </p:nvGraphicFramePr>
            <p:xfrm>
              <a:off x="59972" y="2731570"/>
              <a:ext cx="8991130" cy="914400"/>
            </p:xfrm>
            <a:graphic>
              <a:graphicData uri="http://schemas.openxmlformats.org/drawingml/2006/table">
                <a:tbl>
                  <a:tblPr firstRow="1" bandRow="1">
                    <a:tableStyleId>{18603FDC-E32A-4AB5-989C-0864C3EAD2B8}</a:tableStyleId>
                  </a:tblPr>
                  <a:tblGrid>
                    <a:gridCol w="2798442"/>
                    <a:gridCol w="576064"/>
                    <a:gridCol w="607155"/>
                    <a:gridCol w="580808"/>
                    <a:gridCol w="653409"/>
                    <a:gridCol w="580808"/>
                    <a:gridCol w="653409"/>
                    <a:gridCol w="653409"/>
                    <a:gridCol w="653409"/>
                    <a:gridCol w="624994"/>
                    <a:gridCol w="609223"/>
                  </a:tblGrid>
                  <a:tr h="266422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𝑥</m:t>
                                </m:r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(č</m:t>
                                </m:r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𝑎𝑠</m:t>
                                </m:r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 </m:t>
                                </m:r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𝑣</m:t>
                                </m:r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 </m:t>
                                </m:r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h</m:t>
                                </m:r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)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dirty="0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0,5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b="0" dirty="0" smtClean="0">
                              <a:solidFill>
                                <a:schemeClr val="bg1"/>
                              </a:solidFill>
                            </a:rPr>
                            <a:t>1</a:t>
                          </a:r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b="0" dirty="0" smtClean="0">
                              <a:solidFill>
                                <a:schemeClr val="bg1"/>
                              </a:solidFill>
                            </a:rPr>
                            <a:t>1,5</a:t>
                          </a:r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b="0" dirty="0" smtClean="0">
                              <a:solidFill>
                                <a:schemeClr val="bg1"/>
                              </a:solidFill>
                            </a:rPr>
                            <a:t>2</a:t>
                          </a:r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b="0" dirty="0" smtClean="0">
                              <a:solidFill>
                                <a:schemeClr val="bg1"/>
                              </a:solidFill>
                            </a:rPr>
                            <a:t>2,5</a:t>
                          </a:r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b="0" dirty="0" smtClean="0">
                              <a:solidFill>
                                <a:schemeClr val="bg1"/>
                              </a:solidFill>
                            </a:rPr>
                            <a:t>3</a:t>
                          </a:r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3,5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4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4,5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5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309641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𝑦</m:t>
                                </m:r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(</m:t>
                                </m:r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𝑑𝑟</m:t>
                                </m:r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á</m:t>
                                </m:r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h𝑎</m:t>
                                </m:r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 </m:t>
                                </m:r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𝑣</m:t>
                                </m:r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 </m:t>
                                </m:r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𝑘𝑚</m:t>
                                </m:r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)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30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dirty="0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60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dirty="0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90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dirty="0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120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dirty="0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150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dirty="0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180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dirty="0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210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dirty="0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240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dirty="0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270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dirty="0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300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17" name="Tabulka 16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05899256"/>
                  </p:ext>
                </p:extLst>
              </p:nvPr>
            </p:nvGraphicFramePr>
            <p:xfrm>
              <a:off x="59972" y="2731570"/>
              <a:ext cx="8991130" cy="914400"/>
            </p:xfrm>
            <a:graphic>
              <a:graphicData uri="http://schemas.openxmlformats.org/drawingml/2006/table">
                <a:tbl>
                  <a:tblPr firstRow="1" bandRow="1">
                    <a:tableStyleId>{18603FDC-E32A-4AB5-989C-0864C3EAD2B8}</a:tableStyleId>
                  </a:tblPr>
                  <a:tblGrid>
                    <a:gridCol w="2798442"/>
                    <a:gridCol w="576064"/>
                    <a:gridCol w="607155"/>
                    <a:gridCol w="580808"/>
                    <a:gridCol w="653409"/>
                    <a:gridCol w="580808"/>
                    <a:gridCol w="653409"/>
                    <a:gridCol w="653409"/>
                    <a:gridCol w="653409"/>
                    <a:gridCol w="624994"/>
                    <a:gridCol w="609223"/>
                  </a:tblGrid>
                  <a:tr h="457200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1089" t="-10667" r="-233987" b="-177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488421" t="-10667" r="-1030526" b="-177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b="0" dirty="0" smtClean="0">
                              <a:solidFill>
                                <a:schemeClr val="bg1"/>
                              </a:solidFill>
                            </a:rPr>
                            <a:t>1</a:t>
                          </a:r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b="0" dirty="0" smtClean="0">
                              <a:solidFill>
                                <a:schemeClr val="bg1"/>
                              </a:solidFill>
                            </a:rPr>
                            <a:t>1,5</a:t>
                          </a:r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b="0" dirty="0" smtClean="0">
                              <a:solidFill>
                                <a:schemeClr val="bg1"/>
                              </a:solidFill>
                            </a:rPr>
                            <a:t>2</a:t>
                          </a:r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b="0" dirty="0" smtClean="0">
                              <a:solidFill>
                                <a:schemeClr val="bg1"/>
                              </a:solidFill>
                            </a:rPr>
                            <a:t>2,5</a:t>
                          </a:r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b="0" dirty="0" smtClean="0">
                              <a:solidFill>
                                <a:schemeClr val="bg1"/>
                              </a:solidFill>
                            </a:rPr>
                            <a:t>3</a:t>
                          </a:r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993458" t="-10667" r="-343925" b="-177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1083333" t="-10667" r="-240741" b="-177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1252941" t="-10667" r="-154902" b="-177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1380000" t="-10667" r="-58000" b="-177333"/>
                          </a:stretch>
                        </a:blipFill>
                      </a:tcPr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1089" t="-110667" r="-233987" b="-77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488421" t="-110667" r="-1030526" b="-77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564646" t="-110667" r="-888889" b="-77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692632" t="-110667" r="-826316" b="-77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697222" t="-110667" r="-626852" b="-77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906316" t="-110667" r="-612632" b="-77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893458" t="-110667" r="-443925" b="-77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993458" t="-110667" r="-343925" b="-77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1083333" t="-110667" r="-240741" b="-77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1252941" t="-110667" r="-154902" b="-77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1380000" t="-110667" r="-58000" b="-77333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Zástupný symbol pro obsah 2"/>
              <p:cNvSpPr>
                <a:spLocks noGrp="1"/>
              </p:cNvSpPr>
              <p:nvPr/>
            </p:nvSpPr>
            <p:spPr>
              <a:xfrm>
                <a:off x="27005" y="-44325"/>
                <a:ext cx="9225515" cy="155952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:r>
                  <a:rPr lang="cs-CZ" sz="2600" spc="-12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3) Nákladní </a:t>
                </a:r>
                <a:r>
                  <a:rPr lang="cs-CZ" sz="2600" spc="-120" dirty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auto </a:t>
                </a:r>
                <a:r>
                  <a:rPr lang="cs-CZ" sz="2600" spc="-12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jede průměrnou rychlostí </a:t>
                </a:r>
                <a14:m>
                  <m:oMath xmlns:m="http://schemas.openxmlformats.org/officeDocument/2006/math">
                    <m:r>
                      <a:rPr lang="cs-CZ" sz="2600" b="0" i="1" spc="-120" dirty="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6</m:t>
                    </m:r>
                    <m:r>
                      <a:rPr lang="cs-CZ" sz="2600" i="1" spc="-120" dirty="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0</m:t>
                    </m:r>
                    <m:f>
                      <m:fPr>
                        <m:ctrlPr>
                          <a:rPr lang="cs-CZ" sz="2600" i="1" spc="-120" dirty="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</m:ctrlPr>
                      </m:fPr>
                      <m:num>
                        <m:r>
                          <a:rPr lang="cs-CZ" sz="2600" b="0" i="1" spc="-120" dirty="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  <m:t>𝑘𝑚</m:t>
                        </m:r>
                      </m:num>
                      <m:den>
                        <m:r>
                          <a:rPr lang="cs-CZ" sz="2600" b="0" i="1" spc="-120" dirty="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  <m:t>h</m:t>
                        </m:r>
                      </m:den>
                    </m:f>
                  </m:oMath>
                </a14:m>
                <a:r>
                  <a:rPr lang="cs-CZ" sz="2600" spc="-12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, motocykl jede průměrnou rychlostí  </a:t>
                </a:r>
                <a14:m>
                  <m:oMath xmlns:m="http://schemas.openxmlformats.org/officeDocument/2006/math">
                    <m:r>
                      <a:rPr lang="cs-CZ" sz="2600" i="1" spc="-120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90</m:t>
                    </m:r>
                    <m:f>
                      <m:fPr>
                        <m:ctrlPr>
                          <a:rPr lang="cs-CZ" sz="2600" i="1" spc="-120" dirty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</m:ctrlPr>
                      </m:fPr>
                      <m:num>
                        <m:r>
                          <a:rPr lang="cs-CZ" sz="2600" i="1" spc="-120" dirty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  <m:t>𝑘𝑚</m:t>
                        </m:r>
                      </m:num>
                      <m:den>
                        <m:r>
                          <a:rPr lang="cs-CZ" sz="2600" i="1" spc="-120" dirty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  <m:t>h</m:t>
                        </m:r>
                      </m:den>
                    </m:f>
                  </m:oMath>
                </a14:m>
                <a:r>
                  <a:rPr lang="cs-CZ" sz="2600" spc="-12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 a závodní automobil jede  průměrnou rychlostí </a:t>
                </a:r>
                <a14:m>
                  <m:oMath xmlns:m="http://schemas.openxmlformats.org/officeDocument/2006/math">
                    <m:r>
                      <a:rPr lang="cs-CZ" sz="2600" b="0" i="1" spc="-120" dirty="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12</m:t>
                    </m:r>
                    <m:r>
                      <a:rPr lang="cs-CZ" sz="2600" i="1" spc="-120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0</m:t>
                    </m:r>
                    <m:f>
                      <m:fPr>
                        <m:ctrlPr>
                          <a:rPr lang="cs-CZ" sz="2600" i="1" spc="-120" dirty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</m:ctrlPr>
                      </m:fPr>
                      <m:num>
                        <m:r>
                          <a:rPr lang="cs-CZ" sz="2600" i="1" spc="-120" dirty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  <m:t>𝑘𝑚</m:t>
                        </m:r>
                      </m:num>
                      <m:den>
                        <m:r>
                          <a:rPr lang="cs-CZ" sz="2600" i="1" spc="-120" dirty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  <m:t>h</m:t>
                        </m:r>
                      </m:den>
                    </m:f>
                  </m:oMath>
                </a14:m>
                <a:r>
                  <a:rPr lang="cs-CZ" sz="2600" spc="-120" dirty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. Sestavte tabulky a grafy pro určení </a:t>
                </a:r>
                <a:r>
                  <a:rPr lang="cs-CZ" sz="2600" spc="-12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vzdálenosti. Čas volte po půl hodinách do 5 hodin.</a:t>
                </a:r>
              </a:p>
            </p:txBody>
          </p:sp>
        </mc:Choice>
        <mc:Fallback xmlns="">
          <p:sp>
            <p:nvSpPr>
              <p:cNvPr id="14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005" y="-44325"/>
                <a:ext cx="9225515" cy="1559520"/>
              </a:xfrm>
              <a:prstGeom prst="rect">
                <a:avLst/>
              </a:prstGeom>
              <a:blipFill rotWithShape="1">
                <a:blip r:embed="rId3"/>
                <a:stretch>
                  <a:fillRect l="-1123" b="-5039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2" name="Tabulka 3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262319201"/>
                  </p:ext>
                </p:extLst>
              </p:nvPr>
            </p:nvGraphicFramePr>
            <p:xfrm>
              <a:off x="98476" y="4149080"/>
              <a:ext cx="8991130" cy="914400"/>
            </p:xfrm>
            <a:graphic>
              <a:graphicData uri="http://schemas.openxmlformats.org/drawingml/2006/table">
                <a:tbl>
                  <a:tblPr firstRow="1" bandRow="1">
                    <a:tableStyleId>{18603FDC-E32A-4AB5-989C-0864C3EAD2B8}</a:tableStyleId>
                  </a:tblPr>
                  <a:tblGrid>
                    <a:gridCol w="2798442"/>
                    <a:gridCol w="576064"/>
                    <a:gridCol w="607155"/>
                    <a:gridCol w="580808"/>
                    <a:gridCol w="653409"/>
                    <a:gridCol w="580808"/>
                    <a:gridCol w="653409"/>
                    <a:gridCol w="653409"/>
                    <a:gridCol w="653409"/>
                    <a:gridCol w="624994"/>
                    <a:gridCol w="609223"/>
                  </a:tblGrid>
                  <a:tr h="291331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𝑥</m:t>
                                </m:r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(č</m:t>
                                </m:r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𝑎𝑠</m:t>
                                </m:r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 </m:t>
                                </m:r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𝑣</m:t>
                                </m:r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 </m:t>
                                </m:r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h</m:t>
                                </m:r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)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dirty="0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0,5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b="0" dirty="0" smtClean="0">
                              <a:solidFill>
                                <a:schemeClr val="bg1"/>
                              </a:solidFill>
                            </a:rPr>
                            <a:t>1</a:t>
                          </a:r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b="0" dirty="0" smtClean="0">
                              <a:solidFill>
                                <a:schemeClr val="bg1"/>
                              </a:solidFill>
                            </a:rPr>
                            <a:t>1,5</a:t>
                          </a:r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b="0" dirty="0" smtClean="0">
                              <a:solidFill>
                                <a:schemeClr val="bg1"/>
                              </a:solidFill>
                            </a:rPr>
                            <a:t>2</a:t>
                          </a:r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b="0" dirty="0" smtClean="0">
                              <a:solidFill>
                                <a:schemeClr val="bg1"/>
                              </a:solidFill>
                            </a:rPr>
                            <a:t>2,5</a:t>
                          </a:r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b="0" dirty="0" smtClean="0">
                              <a:solidFill>
                                <a:schemeClr val="bg1"/>
                              </a:solidFill>
                            </a:rPr>
                            <a:t>3</a:t>
                          </a:r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3,5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4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4,5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5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428749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𝑦</m:t>
                                </m:r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(</m:t>
                                </m:r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𝑑𝑟</m:t>
                                </m:r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á</m:t>
                                </m:r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h𝑎</m:t>
                                </m:r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 </m:t>
                                </m:r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𝑣</m:t>
                                </m:r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 </m:t>
                                </m:r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𝑘𝑚</m:t>
                                </m:r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)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45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dirty="0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90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dirty="0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135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dirty="0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180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dirty="0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225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dirty="0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270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dirty="0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315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dirty="0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360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dirty="0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405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dirty="0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450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32" name="Tabulka 3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262319201"/>
                  </p:ext>
                </p:extLst>
              </p:nvPr>
            </p:nvGraphicFramePr>
            <p:xfrm>
              <a:off x="98476" y="4149080"/>
              <a:ext cx="8991130" cy="914400"/>
            </p:xfrm>
            <a:graphic>
              <a:graphicData uri="http://schemas.openxmlformats.org/drawingml/2006/table">
                <a:tbl>
                  <a:tblPr firstRow="1" bandRow="1">
                    <a:tableStyleId>{18603FDC-E32A-4AB5-989C-0864C3EAD2B8}</a:tableStyleId>
                  </a:tblPr>
                  <a:tblGrid>
                    <a:gridCol w="2798442"/>
                    <a:gridCol w="576064"/>
                    <a:gridCol w="607155"/>
                    <a:gridCol w="580808"/>
                    <a:gridCol w="653409"/>
                    <a:gridCol w="580808"/>
                    <a:gridCol w="653409"/>
                    <a:gridCol w="653409"/>
                    <a:gridCol w="653409"/>
                    <a:gridCol w="624994"/>
                    <a:gridCol w="609223"/>
                  </a:tblGrid>
                  <a:tr h="457200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4"/>
                          <a:stretch>
                            <a:fillRect l="-1089" t="-10667" r="-233987" b="-177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4"/>
                          <a:stretch>
                            <a:fillRect l="-488421" t="-10667" r="-1030526" b="-177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b="0" dirty="0" smtClean="0">
                              <a:solidFill>
                                <a:schemeClr val="bg1"/>
                              </a:solidFill>
                            </a:rPr>
                            <a:t>1</a:t>
                          </a:r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b="0" dirty="0" smtClean="0">
                              <a:solidFill>
                                <a:schemeClr val="bg1"/>
                              </a:solidFill>
                            </a:rPr>
                            <a:t>1,5</a:t>
                          </a:r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b="0" dirty="0" smtClean="0">
                              <a:solidFill>
                                <a:schemeClr val="bg1"/>
                              </a:solidFill>
                            </a:rPr>
                            <a:t>2</a:t>
                          </a:r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b="0" dirty="0" smtClean="0">
                              <a:solidFill>
                                <a:schemeClr val="bg1"/>
                              </a:solidFill>
                            </a:rPr>
                            <a:t>2,5</a:t>
                          </a:r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b="0" dirty="0" smtClean="0">
                              <a:solidFill>
                                <a:schemeClr val="bg1"/>
                              </a:solidFill>
                            </a:rPr>
                            <a:t>3</a:t>
                          </a:r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4"/>
                          <a:stretch>
                            <a:fillRect l="-993458" t="-10667" r="-343925" b="-177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4"/>
                          <a:stretch>
                            <a:fillRect l="-1083333" t="-10667" r="-240741" b="-177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4"/>
                          <a:stretch>
                            <a:fillRect l="-1252941" t="-10667" r="-154902" b="-177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4"/>
                          <a:stretch>
                            <a:fillRect l="-1380000" t="-10667" r="-58000" b="-177333"/>
                          </a:stretch>
                        </a:blipFill>
                      </a:tcPr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4"/>
                          <a:stretch>
                            <a:fillRect l="-1089" t="-110667" r="-233987" b="-77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4"/>
                          <a:stretch>
                            <a:fillRect l="-488421" t="-110667" r="-1030526" b="-77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4"/>
                          <a:stretch>
                            <a:fillRect l="-564646" t="-110667" r="-888889" b="-77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4"/>
                          <a:stretch>
                            <a:fillRect l="-692632" t="-110667" r="-826316" b="-77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4"/>
                          <a:stretch>
                            <a:fillRect l="-697222" t="-110667" r="-626852" b="-77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4"/>
                          <a:stretch>
                            <a:fillRect l="-906316" t="-110667" r="-612632" b="-77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4"/>
                          <a:stretch>
                            <a:fillRect l="-893458" t="-110667" r="-443925" b="-77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4"/>
                          <a:stretch>
                            <a:fillRect l="-993458" t="-110667" r="-343925" b="-77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4"/>
                          <a:stretch>
                            <a:fillRect l="-1083333" t="-110667" r="-240741" b="-77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4"/>
                          <a:stretch>
                            <a:fillRect l="-1252941" t="-110667" r="-154902" b="-77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4"/>
                          <a:stretch>
                            <a:fillRect l="-1380000" t="-110667" r="-58000" b="-77333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3" name="Tabulka 3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809668784"/>
                  </p:ext>
                </p:extLst>
              </p:nvPr>
            </p:nvGraphicFramePr>
            <p:xfrm>
              <a:off x="76435" y="5589240"/>
              <a:ext cx="8991130" cy="914400"/>
            </p:xfrm>
            <a:graphic>
              <a:graphicData uri="http://schemas.openxmlformats.org/drawingml/2006/table">
                <a:tbl>
                  <a:tblPr firstRow="1" bandRow="1">
                    <a:tableStyleId>{18603FDC-E32A-4AB5-989C-0864C3EAD2B8}</a:tableStyleId>
                  </a:tblPr>
                  <a:tblGrid>
                    <a:gridCol w="2798442"/>
                    <a:gridCol w="576064"/>
                    <a:gridCol w="607155"/>
                    <a:gridCol w="580808"/>
                    <a:gridCol w="653409"/>
                    <a:gridCol w="580808"/>
                    <a:gridCol w="653409"/>
                    <a:gridCol w="653409"/>
                    <a:gridCol w="653409"/>
                    <a:gridCol w="624994"/>
                    <a:gridCol w="609223"/>
                  </a:tblGrid>
                  <a:tr h="233065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𝑥</m:t>
                                </m:r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(č</m:t>
                                </m:r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𝑎𝑠</m:t>
                                </m:r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 </m:t>
                                </m:r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𝑣</m:t>
                                </m:r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 </m:t>
                                </m:r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h</m:t>
                                </m:r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)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dirty="0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0,5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b="0" dirty="0" smtClean="0">
                              <a:solidFill>
                                <a:schemeClr val="bg1"/>
                              </a:solidFill>
                            </a:rPr>
                            <a:t>1</a:t>
                          </a:r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b="0" dirty="0" smtClean="0">
                              <a:solidFill>
                                <a:schemeClr val="bg1"/>
                              </a:solidFill>
                            </a:rPr>
                            <a:t>1,5</a:t>
                          </a:r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b="0" dirty="0" smtClean="0">
                              <a:solidFill>
                                <a:schemeClr val="bg1"/>
                              </a:solidFill>
                            </a:rPr>
                            <a:t>2</a:t>
                          </a:r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b="0" dirty="0" smtClean="0">
                              <a:solidFill>
                                <a:schemeClr val="bg1"/>
                              </a:solidFill>
                            </a:rPr>
                            <a:t>2,5</a:t>
                          </a:r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b="0" dirty="0" smtClean="0">
                              <a:solidFill>
                                <a:schemeClr val="bg1"/>
                              </a:solidFill>
                            </a:rPr>
                            <a:t>3</a:t>
                          </a:r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3,5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4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4,5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5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342999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𝑦</m:t>
                                </m:r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(</m:t>
                                </m:r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𝑑𝑟</m:t>
                                </m:r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á</m:t>
                                </m:r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h𝑎</m:t>
                                </m:r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 </m:t>
                                </m:r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𝑣</m:t>
                                </m:r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 </m:t>
                                </m:r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𝑘𝑚</m:t>
                                </m:r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)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60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dirty="0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120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dirty="0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180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dirty="0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240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dirty="0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300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dirty="0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360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dirty="0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420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dirty="0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480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dirty="0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540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0" i="1" dirty="0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</a:rPr>
                                  <m:t>600</m:t>
                                </m:r>
                              </m:oMath>
                            </m:oMathPara>
                          </a14:m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33" name="Tabulka 3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809668784"/>
                  </p:ext>
                </p:extLst>
              </p:nvPr>
            </p:nvGraphicFramePr>
            <p:xfrm>
              <a:off x="76435" y="5589240"/>
              <a:ext cx="8991130" cy="914400"/>
            </p:xfrm>
            <a:graphic>
              <a:graphicData uri="http://schemas.openxmlformats.org/drawingml/2006/table">
                <a:tbl>
                  <a:tblPr firstRow="1" bandRow="1">
                    <a:tableStyleId>{18603FDC-E32A-4AB5-989C-0864C3EAD2B8}</a:tableStyleId>
                  </a:tblPr>
                  <a:tblGrid>
                    <a:gridCol w="2798442"/>
                    <a:gridCol w="576064"/>
                    <a:gridCol w="607155"/>
                    <a:gridCol w="580808"/>
                    <a:gridCol w="653409"/>
                    <a:gridCol w="580808"/>
                    <a:gridCol w="653409"/>
                    <a:gridCol w="653409"/>
                    <a:gridCol w="653409"/>
                    <a:gridCol w="624994"/>
                    <a:gridCol w="609223"/>
                  </a:tblGrid>
                  <a:tr h="457200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5"/>
                          <a:stretch>
                            <a:fillRect l="-1307" t="-10667" r="-233987" b="-177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5"/>
                          <a:stretch>
                            <a:fillRect l="-494681" t="-10667" r="-1042553" b="-177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b="0" dirty="0" smtClean="0">
                              <a:solidFill>
                                <a:schemeClr val="bg1"/>
                              </a:solidFill>
                            </a:rPr>
                            <a:t>1</a:t>
                          </a:r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b="0" dirty="0" smtClean="0">
                              <a:solidFill>
                                <a:schemeClr val="bg1"/>
                              </a:solidFill>
                            </a:rPr>
                            <a:t>1,5</a:t>
                          </a:r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b="0" dirty="0" smtClean="0">
                              <a:solidFill>
                                <a:schemeClr val="bg1"/>
                              </a:solidFill>
                            </a:rPr>
                            <a:t>2</a:t>
                          </a:r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b="0" dirty="0" smtClean="0">
                              <a:solidFill>
                                <a:schemeClr val="bg1"/>
                              </a:solidFill>
                            </a:rPr>
                            <a:t>2,5</a:t>
                          </a:r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b="0" dirty="0" smtClean="0">
                              <a:solidFill>
                                <a:schemeClr val="bg1"/>
                              </a:solidFill>
                            </a:rPr>
                            <a:t>3</a:t>
                          </a:r>
                          <a:endParaRPr lang="cs-CZ" sz="2400" b="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5"/>
                          <a:stretch>
                            <a:fillRect l="-984259" t="-10667" r="-340741" b="-177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5"/>
                          <a:stretch>
                            <a:fillRect l="-1094393" t="-10667" r="-243925" b="-177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5"/>
                          <a:stretch>
                            <a:fillRect l="-1252941" t="-10667" r="-155882" b="-177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5"/>
                          <a:stretch>
                            <a:fillRect l="-1380000" t="-10667" r="-59000" b="-177333"/>
                          </a:stretch>
                        </a:blipFill>
                      </a:tcPr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5"/>
                          <a:stretch>
                            <a:fillRect l="-1307" t="-110667" r="-233987" b="-77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5"/>
                          <a:stretch>
                            <a:fillRect l="-494681" t="-110667" r="-1042553" b="-77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5"/>
                          <a:stretch>
                            <a:fillRect l="-559000" t="-110667" r="-880000" b="-77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5"/>
                          <a:stretch>
                            <a:fillRect l="-693684" t="-110667" r="-826316" b="-77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5"/>
                          <a:stretch>
                            <a:fillRect l="-704673" t="-110667" r="-633645" b="-77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5"/>
                          <a:stretch>
                            <a:fillRect l="-906316" t="-110667" r="-613684" b="-77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5"/>
                          <a:stretch>
                            <a:fillRect l="-893458" t="-110667" r="-444860" b="-77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5"/>
                          <a:stretch>
                            <a:fillRect l="-984259" t="-110667" r="-340741" b="-77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5"/>
                          <a:stretch>
                            <a:fillRect l="-1094393" t="-110667" r="-243925" b="-77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5"/>
                          <a:stretch>
                            <a:fillRect l="-1252941" t="-110667" r="-155882" b="-77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5"/>
                          <a:stretch>
                            <a:fillRect l="-1380000" t="-110667" r="-59000" b="-77333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  <p:sp>
        <p:nvSpPr>
          <p:cNvPr id="34" name="Zástupný symbol pro obsah 2"/>
          <p:cNvSpPr>
            <a:spLocks noGrp="1"/>
          </p:cNvSpPr>
          <p:nvPr/>
        </p:nvSpPr>
        <p:spPr>
          <a:xfrm>
            <a:off x="3563888" y="2310029"/>
            <a:ext cx="3168352" cy="3389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600" b="0" i="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Cambria Math" pitchFamily="18" charset="0"/>
              </a:rPr>
              <a:t>Nákladní auto</a:t>
            </a:r>
            <a:endParaRPr lang="cs-CZ" sz="26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35" name="Zástupný symbol pro obsah 2"/>
          <p:cNvSpPr>
            <a:spLocks noGrp="1"/>
          </p:cNvSpPr>
          <p:nvPr/>
        </p:nvSpPr>
        <p:spPr>
          <a:xfrm>
            <a:off x="3512096" y="3721005"/>
            <a:ext cx="3168352" cy="3389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600" b="0" i="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Cambria Math" pitchFamily="18" charset="0"/>
              </a:rPr>
              <a:t>Motocykl</a:t>
            </a:r>
            <a:endParaRPr lang="cs-CZ" sz="26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36" name="Zástupný symbol pro obsah 2"/>
          <p:cNvSpPr>
            <a:spLocks noGrp="1"/>
          </p:cNvSpPr>
          <p:nvPr/>
        </p:nvSpPr>
        <p:spPr>
          <a:xfrm>
            <a:off x="3512096" y="5143670"/>
            <a:ext cx="3168352" cy="3389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600" b="0" i="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Cambria Math" pitchFamily="18" charset="0"/>
              </a:rPr>
              <a:t>Závodní automobil</a:t>
            </a:r>
            <a:endParaRPr lang="cs-CZ" sz="26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5001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4" grpId="0"/>
      <p:bldP spid="34" grpId="0"/>
      <p:bldP spid="35" grpId="0"/>
      <p:bldP spid="3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41846" y="724505"/>
            <a:ext cx="8396806" cy="5112568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3" name="Skupina 2"/>
          <p:cNvGrpSpPr/>
          <p:nvPr/>
        </p:nvGrpSpPr>
        <p:grpSpPr>
          <a:xfrm>
            <a:off x="1895806" y="3303101"/>
            <a:ext cx="4955950" cy="288032"/>
            <a:chOff x="3455876" y="3959984"/>
            <a:chExt cx="4505409" cy="288032"/>
          </a:xfrm>
        </p:grpSpPr>
        <p:cxnSp>
          <p:nvCxnSpPr>
            <p:cNvPr id="4" name="Přímá spojnice 3"/>
            <p:cNvCxnSpPr/>
            <p:nvPr/>
          </p:nvCxnSpPr>
          <p:spPr>
            <a:xfrm flipH="1">
              <a:off x="3455876" y="4104000"/>
              <a:ext cx="4505409" cy="0"/>
            </a:xfrm>
            <a:prstGeom prst="line">
              <a:avLst/>
            </a:prstGeom>
            <a:ln w="31750">
              <a:solidFill>
                <a:schemeClr val="bg1"/>
              </a:solidFill>
              <a:headEnd type="arrow" w="lg" len="lg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Přímá spojnice 4"/>
            <p:cNvCxnSpPr/>
            <p:nvPr/>
          </p:nvCxnSpPr>
          <p:spPr>
            <a:xfrm rot="5400000">
              <a:off x="3600000" y="4104000"/>
              <a:ext cx="288032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Přímá spojnice 5"/>
            <p:cNvCxnSpPr/>
            <p:nvPr/>
          </p:nvCxnSpPr>
          <p:spPr>
            <a:xfrm rot="5400000">
              <a:off x="3960000" y="4104000"/>
              <a:ext cx="288032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Přímá spojnice 6"/>
            <p:cNvCxnSpPr/>
            <p:nvPr/>
          </p:nvCxnSpPr>
          <p:spPr>
            <a:xfrm rot="5400000">
              <a:off x="4320000" y="4104000"/>
              <a:ext cx="288032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Přímá spojnice 7"/>
            <p:cNvCxnSpPr/>
            <p:nvPr/>
          </p:nvCxnSpPr>
          <p:spPr>
            <a:xfrm rot="5400000">
              <a:off x="4680000" y="4104000"/>
              <a:ext cx="288032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Přímá spojnice 8"/>
            <p:cNvCxnSpPr/>
            <p:nvPr/>
          </p:nvCxnSpPr>
          <p:spPr>
            <a:xfrm rot="5400000">
              <a:off x="5040000" y="4104000"/>
              <a:ext cx="288032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Přímá spojnice 9"/>
            <p:cNvCxnSpPr/>
            <p:nvPr/>
          </p:nvCxnSpPr>
          <p:spPr>
            <a:xfrm rot="5400000">
              <a:off x="5760000" y="4104000"/>
              <a:ext cx="288032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Přímá spojnice 10"/>
            <p:cNvCxnSpPr/>
            <p:nvPr/>
          </p:nvCxnSpPr>
          <p:spPr>
            <a:xfrm rot="5400000">
              <a:off x="7200000" y="4104000"/>
              <a:ext cx="288032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Přímá spojnice 11"/>
            <p:cNvCxnSpPr/>
            <p:nvPr/>
          </p:nvCxnSpPr>
          <p:spPr>
            <a:xfrm rot="5400000">
              <a:off x="6120000" y="4104000"/>
              <a:ext cx="288032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Přímá spojnice 12"/>
            <p:cNvCxnSpPr/>
            <p:nvPr/>
          </p:nvCxnSpPr>
          <p:spPr>
            <a:xfrm rot="5400000">
              <a:off x="6480000" y="4104000"/>
              <a:ext cx="288032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Přímá spojnice 13"/>
            <p:cNvCxnSpPr/>
            <p:nvPr/>
          </p:nvCxnSpPr>
          <p:spPr>
            <a:xfrm rot="5400000">
              <a:off x="6840000" y="4104000"/>
              <a:ext cx="288032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Přímá spojnice 14"/>
            <p:cNvCxnSpPr/>
            <p:nvPr/>
          </p:nvCxnSpPr>
          <p:spPr>
            <a:xfrm rot="5400000">
              <a:off x="5400000" y="4104000"/>
              <a:ext cx="288032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6" name="Přímá spojnice 15"/>
          <p:cNvCxnSpPr/>
          <p:nvPr/>
        </p:nvCxnSpPr>
        <p:spPr>
          <a:xfrm>
            <a:off x="8551149" y="3791629"/>
            <a:ext cx="1" cy="1139823"/>
          </a:xfrm>
          <a:prstGeom prst="line">
            <a:avLst/>
          </a:prstGeom>
          <a:ln w="15875">
            <a:solidFill>
              <a:srgbClr val="0070C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2212760" y="1474060"/>
            <a:ext cx="0" cy="1922073"/>
          </a:xfrm>
          <a:prstGeom prst="line">
            <a:avLst/>
          </a:prstGeom>
          <a:ln w="15875">
            <a:solidFill>
              <a:srgbClr val="0070C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 flipH="1">
            <a:off x="2212760" y="1474060"/>
            <a:ext cx="1999039" cy="0"/>
          </a:xfrm>
          <a:prstGeom prst="line">
            <a:avLst/>
          </a:prstGeom>
          <a:ln w="15875">
            <a:solidFill>
              <a:srgbClr val="0070C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>
            <a:off x="6172760" y="3475969"/>
            <a:ext cx="0" cy="1562091"/>
          </a:xfrm>
          <a:prstGeom prst="line">
            <a:avLst/>
          </a:prstGeom>
          <a:ln w="15875">
            <a:solidFill>
              <a:srgbClr val="0070C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Plus 19"/>
          <p:cNvSpPr/>
          <p:nvPr/>
        </p:nvSpPr>
        <p:spPr>
          <a:xfrm>
            <a:off x="5610394" y="2481342"/>
            <a:ext cx="312855" cy="361436"/>
          </a:xfrm>
          <a:prstGeom prst="mathPlus">
            <a:avLst>
              <a:gd name="adj1" fmla="val 0"/>
            </a:avLst>
          </a:prstGeom>
          <a:solidFill>
            <a:srgbClr val="FF0000"/>
          </a:solidFill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Plus 20"/>
          <p:cNvSpPr/>
          <p:nvPr/>
        </p:nvSpPr>
        <p:spPr>
          <a:xfrm>
            <a:off x="2056332" y="1282307"/>
            <a:ext cx="312855" cy="361436"/>
          </a:xfrm>
          <a:prstGeom prst="mathPlus">
            <a:avLst>
              <a:gd name="adj1" fmla="val 0"/>
            </a:avLst>
          </a:prstGeom>
          <a:solidFill>
            <a:srgbClr val="FF0000"/>
          </a:solidFill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2" name="Picture 3" descr="C:\Users\spravce\AppData\Local\Microsoft\Windows\Temporary Internet Files\Content.IE5\AM1I8PN9\MC90043800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8829" y="867310"/>
            <a:ext cx="1863725" cy="127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Zástupný symbol pro obsah 2"/>
          <p:cNvSpPr>
            <a:spLocks noGrp="1"/>
          </p:cNvSpPr>
          <p:nvPr/>
        </p:nvSpPr>
        <p:spPr>
          <a:xfrm>
            <a:off x="1843405" y="1398464"/>
            <a:ext cx="425853" cy="4072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b="1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C</a:t>
            </a:r>
            <a:endParaRPr lang="cs-CZ" sz="2800" b="1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24" name="Zástupný symbol pro obsah 2"/>
          <p:cNvSpPr>
            <a:spLocks noGrp="1"/>
          </p:cNvSpPr>
          <p:nvPr/>
        </p:nvSpPr>
        <p:spPr>
          <a:xfrm>
            <a:off x="5781092" y="2524392"/>
            <a:ext cx="425853" cy="4072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b="1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A</a:t>
            </a:r>
            <a:endParaRPr lang="cs-CZ" sz="2800" b="1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25" name="Zaoblený obdélník 24"/>
          <p:cNvSpPr/>
          <p:nvPr/>
        </p:nvSpPr>
        <p:spPr>
          <a:xfrm>
            <a:off x="38802" y="0"/>
            <a:ext cx="9099916" cy="6756014"/>
          </a:xfrm>
          <a:prstGeom prst="roundRect">
            <a:avLst>
              <a:gd name="adj" fmla="val 931"/>
            </a:avLst>
          </a:prstGeom>
          <a:gradFill>
            <a:gsLst>
              <a:gs pos="0">
                <a:srgbClr val="CCCC00"/>
              </a:gs>
              <a:gs pos="100000">
                <a:srgbClr val="CCCC0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 h="6350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6" name="Zaoblený obdélník 25"/>
          <p:cNvSpPr/>
          <p:nvPr/>
        </p:nvSpPr>
        <p:spPr>
          <a:xfrm>
            <a:off x="136674" y="192085"/>
            <a:ext cx="8848029" cy="6360330"/>
          </a:xfrm>
          <a:prstGeom prst="roundRect">
            <a:avLst>
              <a:gd name="adj" fmla="val 0"/>
            </a:avLst>
          </a:prstGeom>
          <a:gradFill>
            <a:gsLst>
              <a:gs pos="0">
                <a:srgbClr val="CCCC00"/>
              </a:gs>
              <a:gs pos="100000">
                <a:srgbClr val="CCCC0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twoPt" dir="tr"/>
          </a:scene3d>
          <a:sp3d contourW="14605" prstMaterial="metal">
            <a:bevelT w="165100" h="95250" prst="softRound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307415" y="252526"/>
            <a:ext cx="8506545" cy="6096288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28" name="Skupina 27"/>
          <p:cNvGrpSpPr/>
          <p:nvPr/>
        </p:nvGrpSpPr>
        <p:grpSpPr>
          <a:xfrm>
            <a:off x="1751860" y="605559"/>
            <a:ext cx="288172" cy="5329975"/>
            <a:chOff x="3311860" y="1620479"/>
            <a:chExt cx="288172" cy="4404938"/>
          </a:xfrm>
        </p:grpSpPr>
        <p:cxnSp>
          <p:nvCxnSpPr>
            <p:cNvPr id="29" name="Přímá spojnice 28"/>
            <p:cNvCxnSpPr/>
            <p:nvPr/>
          </p:nvCxnSpPr>
          <p:spPr>
            <a:xfrm>
              <a:off x="3453501" y="1620479"/>
              <a:ext cx="2515" cy="4404938"/>
            </a:xfrm>
            <a:prstGeom prst="line">
              <a:avLst/>
            </a:prstGeom>
            <a:ln w="31750">
              <a:solidFill>
                <a:schemeClr val="bg1"/>
              </a:solidFill>
              <a:headEnd type="arrow" w="lg" len="lg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Přímá spojnice 29"/>
            <p:cNvCxnSpPr/>
            <p:nvPr/>
          </p:nvCxnSpPr>
          <p:spPr>
            <a:xfrm>
              <a:off x="3312000" y="2160000"/>
              <a:ext cx="288032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Přímá spojnice 30"/>
            <p:cNvCxnSpPr/>
            <p:nvPr/>
          </p:nvCxnSpPr>
          <p:spPr>
            <a:xfrm>
              <a:off x="3312000" y="2520000"/>
              <a:ext cx="288032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Přímá spojnice 31"/>
            <p:cNvCxnSpPr/>
            <p:nvPr/>
          </p:nvCxnSpPr>
          <p:spPr>
            <a:xfrm>
              <a:off x="3312000" y="2880000"/>
              <a:ext cx="288032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Přímá spojnice 32"/>
            <p:cNvCxnSpPr/>
            <p:nvPr/>
          </p:nvCxnSpPr>
          <p:spPr>
            <a:xfrm>
              <a:off x="3312000" y="3240000"/>
              <a:ext cx="288032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Přímá spojnice 33"/>
            <p:cNvCxnSpPr/>
            <p:nvPr/>
          </p:nvCxnSpPr>
          <p:spPr>
            <a:xfrm>
              <a:off x="3312000" y="3600000"/>
              <a:ext cx="288032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Přímá spojnice 34"/>
            <p:cNvCxnSpPr/>
            <p:nvPr/>
          </p:nvCxnSpPr>
          <p:spPr>
            <a:xfrm>
              <a:off x="3312000" y="3960000"/>
              <a:ext cx="288032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Přímá spojnice 35"/>
            <p:cNvCxnSpPr/>
            <p:nvPr/>
          </p:nvCxnSpPr>
          <p:spPr>
            <a:xfrm>
              <a:off x="3312000" y="4320000"/>
              <a:ext cx="288032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Přímá spojnice 36"/>
            <p:cNvCxnSpPr/>
            <p:nvPr/>
          </p:nvCxnSpPr>
          <p:spPr>
            <a:xfrm>
              <a:off x="3312000" y="4680000"/>
              <a:ext cx="288032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Přímá spojnice 37"/>
            <p:cNvCxnSpPr/>
            <p:nvPr/>
          </p:nvCxnSpPr>
          <p:spPr>
            <a:xfrm>
              <a:off x="3312000" y="5040000"/>
              <a:ext cx="288032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Přímá spojnice 38"/>
            <p:cNvCxnSpPr/>
            <p:nvPr/>
          </p:nvCxnSpPr>
          <p:spPr>
            <a:xfrm>
              <a:off x="3312000" y="5400000"/>
              <a:ext cx="288032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Přímá spojnice 39"/>
            <p:cNvCxnSpPr/>
            <p:nvPr/>
          </p:nvCxnSpPr>
          <p:spPr>
            <a:xfrm>
              <a:off x="3311860" y="5760000"/>
              <a:ext cx="288032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" name="Skupina 40"/>
          <p:cNvGrpSpPr/>
          <p:nvPr/>
        </p:nvGrpSpPr>
        <p:grpSpPr>
          <a:xfrm>
            <a:off x="1558583" y="5464992"/>
            <a:ext cx="5352426" cy="288032"/>
            <a:chOff x="3455876" y="3959984"/>
            <a:chExt cx="4505409" cy="288032"/>
          </a:xfrm>
        </p:grpSpPr>
        <p:cxnSp>
          <p:nvCxnSpPr>
            <p:cNvPr id="42" name="Přímá spojnice 41"/>
            <p:cNvCxnSpPr/>
            <p:nvPr/>
          </p:nvCxnSpPr>
          <p:spPr>
            <a:xfrm flipH="1">
              <a:off x="3455876" y="4104000"/>
              <a:ext cx="4505409" cy="0"/>
            </a:xfrm>
            <a:prstGeom prst="line">
              <a:avLst/>
            </a:prstGeom>
            <a:ln w="31750">
              <a:solidFill>
                <a:schemeClr val="bg1"/>
              </a:solidFill>
              <a:headEnd type="arrow" w="lg" len="lg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Přímá spojnice 42"/>
            <p:cNvCxnSpPr/>
            <p:nvPr/>
          </p:nvCxnSpPr>
          <p:spPr>
            <a:xfrm rot="5400000">
              <a:off x="3600000" y="4104000"/>
              <a:ext cx="288032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Přímá spojnice 43"/>
            <p:cNvCxnSpPr/>
            <p:nvPr/>
          </p:nvCxnSpPr>
          <p:spPr>
            <a:xfrm rot="5400000">
              <a:off x="3960000" y="4104000"/>
              <a:ext cx="288032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Přímá spojnice 44"/>
            <p:cNvCxnSpPr/>
            <p:nvPr/>
          </p:nvCxnSpPr>
          <p:spPr>
            <a:xfrm rot="5400000">
              <a:off x="4320000" y="4104000"/>
              <a:ext cx="288032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Přímá spojnice 45"/>
            <p:cNvCxnSpPr/>
            <p:nvPr/>
          </p:nvCxnSpPr>
          <p:spPr>
            <a:xfrm rot="5400000">
              <a:off x="4680000" y="4104000"/>
              <a:ext cx="288032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Přímá spojnice 46"/>
            <p:cNvCxnSpPr/>
            <p:nvPr/>
          </p:nvCxnSpPr>
          <p:spPr>
            <a:xfrm rot="5400000">
              <a:off x="5040000" y="4104000"/>
              <a:ext cx="288032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Přímá spojnice 47"/>
            <p:cNvCxnSpPr/>
            <p:nvPr/>
          </p:nvCxnSpPr>
          <p:spPr>
            <a:xfrm rot="5400000">
              <a:off x="5760000" y="4104000"/>
              <a:ext cx="288032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Přímá spojnice 48"/>
            <p:cNvCxnSpPr/>
            <p:nvPr/>
          </p:nvCxnSpPr>
          <p:spPr>
            <a:xfrm rot="5400000">
              <a:off x="7200000" y="4104000"/>
              <a:ext cx="288032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Přímá spojnice 49"/>
            <p:cNvCxnSpPr/>
            <p:nvPr/>
          </p:nvCxnSpPr>
          <p:spPr>
            <a:xfrm rot="5400000">
              <a:off x="6120000" y="4104000"/>
              <a:ext cx="288032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Přímá spojnice 50"/>
            <p:cNvCxnSpPr/>
            <p:nvPr/>
          </p:nvCxnSpPr>
          <p:spPr>
            <a:xfrm rot="5400000">
              <a:off x="6480000" y="4104000"/>
              <a:ext cx="288032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Přímá spojnice 51"/>
            <p:cNvCxnSpPr/>
            <p:nvPr/>
          </p:nvCxnSpPr>
          <p:spPr>
            <a:xfrm rot="5400000">
              <a:off x="6840000" y="4104000"/>
              <a:ext cx="288032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Přímá spojnice 52"/>
            <p:cNvCxnSpPr/>
            <p:nvPr/>
          </p:nvCxnSpPr>
          <p:spPr>
            <a:xfrm rot="5400000">
              <a:off x="5400000" y="4104000"/>
              <a:ext cx="288032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54" name="Přímá spojnice 53"/>
          <p:cNvCxnSpPr/>
          <p:nvPr/>
        </p:nvCxnSpPr>
        <p:spPr>
          <a:xfrm flipH="1">
            <a:off x="1878957" y="4731277"/>
            <a:ext cx="780963" cy="11902"/>
          </a:xfrm>
          <a:prstGeom prst="line">
            <a:avLst/>
          </a:prstGeom>
          <a:ln w="15875">
            <a:solidFill>
              <a:srgbClr val="0070C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Zástupný symbol pro obsah 2"/>
          <p:cNvSpPr>
            <a:spLocks noGrp="1"/>
          </p:cNvSpPr>
          <p:nvPr/>
        </p:nvSpPr>
        <p:spPr>
          <a:xfrm>
            <a:off x="45765" y="23203"/>
            <a:ext cx="973410" cy="45864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b="0" i="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Cambria Math" pitchFamily="18" charset="0"/>
              </a:rPr>
              <a:t>Graf</a:t>
            </a:r>
            <a:endParaRPr lang="cs-CZ" sz="28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6" name="Zástupný symbol pro obsah 2"/>
              <p:cNvSpPr>
                <a:spLocks noGrp="1"/>
              </p:cNvSpPr>
              <p:nvPr/>
            </p:nvSpPr>
            <p:spPr>
              <a:xfrm>
                <a:off x="6698082" y="5731934"/>
                <a:ext cx="610222" cy="40720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i="1">
                          <a:solidFill>
                            <a:schemeClr val="bg1"/>
                          </a:solidFill>
                          <a:latin typeface="Cambria Math"/>
                        </a:rPr>
                        <m:t>č</m:t>
                      </m:r>
                      <m:r>
                        <a:rPr lang="cs-CZ" i="1">
                          <a:solidFill>
                            <a:schemeClr val="bg1"/>
                          </a:solidFill>
                          <a:latin typeface="Cambria Math"/>
                        </a:rPr>
                        <m:t>𝑎𝑠</m:t>
                      </m:r>
                      <m:r>
                        <a:rPr lang="cs-CZ" i="1">
                          <a:solidFill>
                            <a:schemeClr val="bg1"/>
                          </a:solidFill>
                          <a:latin typeface="Cambria Math"/>
                        </a:rPr>
                        <m:t> </m:t>
                      </m:r>
                      <m:r>
                        <a:rPr lang="cs-CZ" i="1">
                          <a:solidFill>
                            <a:schemeClr val="bg1"/>
                          </a:solidFill>
                          <a:latin typeface="Cambria Math"/>
                        </a:rPr>
                        <m:t>𝑣</m:t>
                      </m:r>
                      <m:r>
                        <a:rPr lang="cs-CZ" i="1">
                          <a:solidFill>
                            <a:schemeClr val="bg1"/>
                          </a:solidFill>
                          <a:latin typeface="Cambria Math"/>
                        </a:rPr>
                        <m:t> </m:t>
                      </m:r>
                      <m:r>
                        <a:rPr lang="cs-CZ" i="1">
                          <a:solidFill>
                            <a:schemeClr val="bg1"/>
                          </a:solidFill>
                          <a:latin typeface="Cambria Math"/>
                        </a:rPr>
                        <m:t>h</m:t>
                      </m:r>
                    </m:oMath>
                  </m:oMathPara>
                </a14:m>
                <a:endParaRPr lang="cs-CZ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56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98082" y="5731934"/>
                <a:ext cx="610222" cy="407200"/>
              </a:xfrm>
              <a:prstGeom prst="rect">
                <a:avLst/>
              </a:prstGeom>
              <a:blipFill rotWithShape="1">
                <a:blip r:embed="rId3"/>
                <a:stretch>
                  <a:fillRect l="-3000" r="-86000" b="-1044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7" name="Zástupný symbol pro obsah 2"/>
          <p:cNvSpPr>
            <a:spLocks noGrp="1"/>
          </p:cNvSpPr>
          <p:nvPr/>
        </p:nvSpPr>
        <p:spPr>
          <a:xfrm>
            <a:off x="2040032" y="5723184"/>
            <a:ext cx="568728" cy="4072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0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0,5</a:t>
            </a:r>
            <a:endParaRPr lang="cs-CZ" sz="20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58" name="Zástupný symbol pro obsah 2"/>
          <p:cNvSpPr>
            <a:spLocks noGrp="1"/>
          </p:cNvSpPr>
          <p:nvPr/>
        </p:nvSpPr>
        <p:spPr>
          <a:xfrm>
            <a:off x="2608020" y="5706935"/>
            <a:ext cx="425853" cy="4072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200" b="1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1</a:t>
            </a:r>
            <a:endParaRPr lang="cs-CZ" sz="2200" b="1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59" name="Zástupný symbol pro obsah 2"/>
          <p:cNvSpPr>
            <a:spLocks noGrp="1"/>
          </p:cNvSpPr>
          <p:nvPr/>
        </p:nvSpPr>
        <p:spPr>
          <a:xfrm>
            <a:off x="2890624" y="5706935"/>
            <a:ext cx="599938" cy="4072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0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1,5</a:t>
            </a:r>
            <a:endParaRPr lang="cs-CZ" sz="20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60" name="Zástupný symbol pro obsah 2"/>
          <p:cNvSpPr>
            <a:spLocks noGrp="1"/>
          </p:cNvSpPr>
          <p:nvPr/>
        </p:nvSpPr>
        <p:spPr>
          <a:xfrm>
            <a:off x="3472490" y="5695928"/>
            <a:ext cx="425853" cy="4072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200" b="1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2</a:t>
            </a:r>
            <a:endParaRPr lang="cs-CZ" sz="2200" b="1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61" name="Zástupný symbol pro obsah 2"/>
          <p:cNvSpPr>
            <a:spLocks noGrp="1"/>
          </p:cNvSpPr>
          <p:nvPr/>
        </p:nvSpPr>
        <p:spPr>
          <a:xfrm>
            <a:off x="3773391" y="5695928"/>
            <a:ext cx="666858" cy="4072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0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2,5</a:t>
            </a:r>
            <a:endParaRPr lang="cs-CZ" sz="20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cxnSp>
        <p:nvCxnSpPr>
          <p:cNvPr id="62" name="Přímá spojnice 61"/>
          <p:cNvCxnSpPr/>
          <p:nvPr/>
        </p:nvCxnSpPr>
        <p:spPr>
          <a:xfrm flipH="1">
            <a:off x="1927988" y="3011517"/>
            <a:ext cx="3394345" cy="0"/>
          </a:xfrm>
          <a:prstGeom prst="line">
            <a:avLst/>
          </a:prstGeom>
          <a:ln w="15875">
            <a:solidFill>
              <a:srgbClr val="0070C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Přímá spojnice 62"/>
          <p:cNvCxnSpPr/>
          <p:nvPr/>
        </p:nvCxnSpPr>
        <p:spPr>
          <a:xfrm flipH="1" flipV="1">
            <a:off x="1896016" y="4307579"/>
            <a:ext cx="1781753" cy="2996"/>
          </a:xfrm>
          <a:prstGeom prst="line">
            <a:avLst/>
          </a:prstGeom>
          <a:ln w="15875">
            <a:solidFill>
              <a:srgbClr val="0070C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Přímá spojnice 63"/>
          <p:cNvCxnSpPr/>
          <p:nvPr/>
        </p:nvCxnSpPr>
        <p:spPr>
          <a:xfrm>
            <a:off x="2756253" y="4740529"/>
            <a:ext cx="0" cy="867442"/>
          </a:xfrm>
          <a:prstGeom prst="line">
            <a:avLst/>
          </a:prstGeom>
          <a:ln w="15875">
            <a:solidFill>
              <a:srgbClr val="0070C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Přímá spojnice 64"/>
          <p:cNvCxnSpPr/>
          <p:nvPr/>
        </p:nvCxnSpPr>
        <p:spPr>
          <a:xfrm flipH="1">
            <a:off x="6177693" y="1228746"/>
            <a:ext cx="29252" cy="4435312"/>
          </a:xfrm>
          <a:prstGeom prst="line">
            <a:avLst/>
          </a:prstGeom>
          <a:ln w="15875">
            <a:solidFill>
              <a:srgbClr val="0070C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Přímá spojnice 65"/>
          <p:cNvCxnSpPr/>
          <p:nvPr/>
        </p:nvCxnSpPr>
        <p:spPr>
          <a:xfrm flipH="1">
            <a:off x="1875004" y="1260130"/>
            <a:ext cx="4331941" cy="0"/>
          </a:xfrm>
          <a:prstGeom prst="line">
            <a:avLst/>
          </a:prstGeom>
          <a:ln w="15875">
            <a:solidFill>
              <a:srgbClr val="0070C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Přímá spojnice 66"/>
          <p:cNvCxnSpPr/>
          <p:nvPr/>
        </p:nvCxnSpPr>
        <p:spPr>
          <a:xfrm>
            <a:off x="3611611" y="4299913"/>
            <a:ext cx="0" cy="1327095"/>
          </a:xfrm>
          <a:prstGeom prst="line">
            <a:avLst/>
          </a:prstGeom>
          <a:ln w="15875">
            <a:solidFill>
              <a:srgbClr val="0070C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Plus 68"/>
          <p:cNvSpPr/>
          <p:nvPr/>
        </p:nvSpPr>
        <p:spPr>
          <a:xfrm>
            <a:off x="6050517" y="1075438"/>
            <a:ext cx="312855" cy="361436"/>
          </a:xfrm>
          <a:prstGeom prst="mathPlus">
            <a:avLst>
              <a:gd name="adj1" fmla="val 0"/>
            </a:avLst>
          </a:prstGeom>
          <a:solidFill>
            <a:srgbClr val="FF0000"/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0" name="Plus 69"/>
          <p:cNvSpPr/>
          <p:nvPr/>
        </p:nvSpPr>
        <p:spPr>
          <a:xfrm>
            <a:off x="2599825" y="4540326"/>
            <a:ext cx="312855" cy="361436"/>
          </a:xfrm>
          <a:prstGeom prst="mathPlus">
            <a:avLst>
              <a:gd name="adj1" fmla="val 0"/>
            </a:avLst>
          </a:prstGeom>
          <a:solidFill>
            <a:srgbClr val="FF0000"/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1" name="Plus 70"/>
          <p:cNvSpPr/>
          <p:nvPr/>
        </p:nvSpPr>
        <p:spPr>
          <a:xfrm>
            <a:off x="3446966" y="4119195"/>
            <a:ext cx="312855" cy="361436"/>
          </a:xfrm>
          <a:prstGeom prst="mathPlus">
            <a:avLst>
              <a:gd name="adj1" fmla="val 0"/>
            </a:avLst>
          </a:prstGeom>
          <a:solidFill>
            <a:srgbClr val="FF0000"/>
          </a:solidFill>
          <a:ln w="254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2" name="Zástupný symbol pro obsah 2"/>
              <p:cNvSpPr>
                <a:spLocks noGrp="1"/>
              </p:cNvSpPr>
              <p:nvPr/>
            </p:nvSpPr>
            <p:spPr>
              <a:xfrm>
                <a:off x="1927988" y="401959"/>
                <a:ext cx="585145" cy="40720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i="1">
                          <a:solidFill>
                            <a:schemeClr val="bg1"/>
                          </a:solidFill>
                          <a:latin typeface="Cambria Math"/>
                        </a:rPr>
                        <m:t>𝑑𝑟</m:t>
                      </m:r>
                      <m:r>
                        <a:rPr lang="cs-CZ" i="1">
                          <a:solidFill>
                            <a:schemeClr val="bg1"/>
                          </a:solidFill>
                          <a:latin typeface="Cambria Math"/>
                        </a:rPr>
                        <m:t>á</m:t>
                      </m:r>
                      <m:r>
                        <a:rPr lang="cs-CZ" i="1">
                          <a:solidFill>
                            <a:schemeClr val="bg1"/>
                          </a:solidFill>
                          <a:latin typeface="Cambria Math"/>
                        </a:rPr>
                        <m:t>h𝑎</m:t>
                      </m:r>
                      <m:r>
                        <a:rPr lang="cs-CZ" i="1">
                          <a:solidFill>
                            <a:schemeClr val="bg1"/>
                          </a:solidFill>
                          <a:latin typeface="Cambria Math"/>
                        </a:rPr>
                        <m:t> </m:t>
                      </m:r>
                      <m:r>
                        <a:rPr lang="cs-CZ" i="1">
                          <a:solidFill>
                            <a:schemeClr val="bg1"/>
                          </a:solidFill>
                          <a:latin typeface="Cambria Math"/>
                        </a:rPr>
                        <m:t>𝑣</m:t>
                      </m:r>
                      <m:r>
                        <a:rPr lang="cs-CZ" i="1">
                          <a:solidFill>
                            <a:schemeClr val="bg1"/>
                          </a:solidFill>
                          <a:latin typeface="Cambria Math"/>
                        </a:rPr>
                        <m:t> </m:t>
                      </m:r>
                      <m:r>
                        <a:rPr lang="cs-CZ" i="1">
                          <a:solidFill>
                            <a:schemeClr val="bg1"/>
                          </a:solidFill>
                          <a:latin typeface="Cambria Math"/>
                        </a:rPr>
                        <m:t>𝑘𝑚</m:t>
                      </m:r>
                    </m:oMath>
                  </m:oMathPara>
                </a14:m>
                <a:endParaRPr lang="cs-CZ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72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27988" y="401959"/>
                <a:ext cx="585145" cy="407200"/>
              </a:xfrm>
              <a:prstGeom prst="rect">
                <a:avLst/>
              </a:prstGeom>
              <a:blipFill rotWithShape="1">
                <a:blip r:embed="rId4"/>
                <a:stretch>
                  <a:fillRect l="-2083" r="-201042" b="-1044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3" name="Zástupný symbol pro obsah 2"/>
          <p:cNvSpPr>
            <a:spLocks noGrp="1"/>
          </p:cNvSpPr>
          <p:nvPr/>
        </p:nvSpPr>
        <p:spPr>
          <a:xfrm>
            <a:off x="4310545" y="5706935"/>
            <a:ext cx="553228" cy="4072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200" b="1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3</a:t>
            </a:r>
            <a:endParaRPr lang="cs-CZ" sz="2200" b="1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74" name="Zástupný symbol pro obsah 2"/>
          <p:cNvSpPr>
            <a:spLocks noGrp="1"/>
          </p:cNvSpPr>
          <p:nvPr/>
        </p:nvSpPr>
        <p:spPr>
          <a:xfrm>
            <a:off x="4631433" y="5695928"/>
            <a:ext cx="539503" cy="4072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0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3,5</a:t>
            </a:r>
            <a:endParaRPr lang="cs-CZ" sz="20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75" name="Zástupný symbol pro obsah 2"/>
          <p:cNvSpPr>
            <a:spLocks noGrp="1"/>
          </p:cNvSpPr>
          <p:nvPr/>
        </p:nvSpPr>
        <p:spPr>
          <a:xfrm>
            <a:off x="5138168" y="5695928"/>
            <a:ext cx="611845" cy="4072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200" b="1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4</a:t>
            </a:r>
            <a:endParaRPr lang="cs-CZ" sz="2200" b="1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76" name="Zástupný symbol pro obsah 2"/>
          <p:cNvSpPr>
            <a:spLocks noGrp="1"/>
          </p:cNvSpPr>
          <p:nvPr/>
        </p:nvSpPr>
        <p:spPr>
          <a:xfrm>
            <a:off x="5501701" y="5687863"/>
            <a:ext cx="671059" cy="4072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0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4,5</a:t>
            </a:r>
            <a:endParaRPr lang="cs-CZ" sz="20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77" name="Zástupný symbol pro obsah 2"/>
          <p:cNvSpPr>
            <a:spLocks noGrp="1"/>
          </p:cNvSpPr>
          <p:nvPr/>
        </p:nvSpPr>
        <p:spPr>
          <a:xfrm>
            <a:off x="1140604" y="3216623"/>
            <a:ext cx="601682" cy="4072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2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300</a:t>
            </a:r>
            <a:endParaRPr lang="cs-CZ" sz="22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78" name="Zástupný symbol pro obsah 2"/>
          <p:cNvSpPr>
            <a:spLocks noGrp="1"/>
          </p:cNvSpPr>
          <p:nvPr/>
        </p:nvSpPr>
        <p:spPr>
          <a:xfrm>
            <a:off x="1180494" y="3691261"/>
            <a:ext cx="685268" cy="4072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2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240</a:t>
            </a:r>
            <a:endParaRPr lang="cs-CZ" sz="22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79" name="Zástupný symbol pro obsah 2"/>
          <p:cNvSpPr>
            <a:spLocks noGrp="1"/>
          </p:cNvSpPr>
          <p:nvPr/>
        </p:nvSpPr>
        <p:spPr>
          <a:xfrm>
            <a:off x="1139576" y="1909510"/>
            <a:ext cx="665839" cy="4072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2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480</a:t>
            </a:r>
            <a:endParaRPr lang="cs-CZ" sz="22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80" name="Zástupný symbol pro obsah 2"/>
          <p:cNvSpPr>
            <a:spLocks noGrp="1"/>
          </p:cNvSpPr>
          <p:nvPr/>
        </p:nvSpPr>
        <p:spPr>
          <a:xfrm>
            <a:off x="6032860" y="5698326"/>
            <a:ext cx="517117" cy="4072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200" b="1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5</a:t>
            </a:r>
            <a:endParaRPr lang="cs-CZ" sz="2200" b="1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81" name="Zástupný symbol pro obsah 2"/>
          <p:cNvSpPr>
            <a:spLocks noGrp="1"/>
          </p:cNvSpPr>
          <p:nvPr/>
        </p:nvSpPr>
        <p:spPr>
          <a:xfrm>
            <a:off x="1158137" y="2782816"/>
            <a:ext cx="593863" cy="4072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2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360</a:t>
            </a:r>
            <a:endParaRPr lang="cs-CZ" sz="22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82" name="Zástupný symbol pro obsah 2"/>
          <p:cNvSpPr>
            <a:spLocks noGrp="1"/>
          </p:cNvSpPr>
          <p:nvPr/>
        </p:nvSpPr>
        <p:spPr>
          <a:xfrm>
            <a:off x="1170012" y="2338570"/>
            <a:ext cx="668262" cy="4072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2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420</a:t>
            </a:r>
            <a:endParaRPr lang="cs-CZ" sz="22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83" name="Zástupný symbol pro obsah 2"/>
          <p:cNvSpPr>
            <a:spLocks noGrp="1"/>
          </p:cNvSpPr>
          <p:nvPr/>
        </p:nvSpPr>
        <p:spPr>
          <a:xfrm>
            <a:off x="1154849" y="1502310"/>
            <a:ext cx="675699" cy="4072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2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540</a:t>
            </a:r>
            <a:endParaRPr lang="cs-CZ" sz="22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84" name="Zástupný symbol pro obsah 2"/>
          <p:cNvSpPr>
            <a:spLocks noGrp="1"/>
          </p:cNvSpPr>
          <p:nvPr/>
        </p:nvSpPr>
        <p:spPr>
          <a:xfrm>
            <a:off x="1154849" y="1046353"/>
            <a:ext cx="675698" cy="4072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2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600</a:t>
            </a:r>
            <a:endParaRPr lang="cs-CZ" sz="22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85" name="Zástupný symbol pro obsah 2"/>
          <p:cNvSpPr>
            <a:spLocks noGrp="1"/>
          </p:cNvSpPr>
          <p:nvPr/>
        </p:nvSpPr>
        <p:spPr>
          <a:xfrm>
            <a:off x="1170012" y="4133126"/>
            <a:ext cx="623135" cy="4072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2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180</a:t>
            </a:r>
            <a:endParaRPr lang="cs-CZ" sz="22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86" name="Zástupný symbol pro obsah 2"/>
          <p:cNvSpPr>
            <a:spLocks noGrp="1"/>
          </p:cNvSpPr>
          <p:nvPr/>
        </p:nvSpPr>
        <p:spPr>
          <a:xfrm>
            <a:off x="1206482" y="4544006"/>
            <a:ext cx="624065" cy="4072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2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120</a:t>
            </a:r>
            <a:endParaRPr lang="cs-CZ" sz="22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87" name="Zástupný symbol pro obsah 2"/>
          <p:cNvSpPr>
            <a:spLocks noGrp="1"/>
          </p:cNvSpPr>
          <p:nvPr/>
        </p:nvSpPr>
        <p:spPr>
          <a:xfrm>
            <a:off x="1259052" y="4988228"/>
            <a:ext cx="655663" cy="4072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2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60</a:t>
            </a:r>
            <a:endParaRPr lang="cs-CZ" sz="22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cxnSp>
        <p:nvCxnSpPr>
          <p:cNvPr id="89" name="Přímá spojnice 88"/>
          <p:cNvCxnSpPr/>
          <p:nvPr/>
        </p:nvCxnSpPr>
        <p:spPr>
          <a:xfrm flipV="1">
            <a:off x="1875004" y="2338570"/>
            <a:ext cx="4331941" cy="3269401"/>
          </a:xfrm>
          <a:prstGeom prst="line">
            <a:avLst/>
          </a:prstGeom>
          <a:ln w="508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Vývojový diagram: postup 91"/>
          <p:cNvSpPr/>
          <p:nvPr/>
        </p:nvSpPr>
        <p:spPr>
          <a:xfrm>
            <a:off x="2116025" y="1614376"/>
            <a:ext cx="4890144" cy="1221145"/>
          </a:xfrm>
          <a:prstGeom prst="flowChartProcess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Pro sestrojení grafu přímky nám stačí dva body.</a:t>
            </a:r>
            <a:endParaRPr lang="cs-CZ" sz="28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96" name="Picture 10" descr="C:\Users\spravce\AppData\Local\Microsoft\Windows\Temporary Internet Files\Content.IE5\D1R1SU0N\MC900409975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7662" y="3140365"/>
            <a:ext cx="2356512" cy="1665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7" name="Picture 12" descr="C:\Users\spravce\AppData\Local\Microsoft\Windows\Temporary Internet Files\Content.IE5\0BASIBLT\MC900441294[1]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9977" y="1551665"/>
            <a:ext cx="1664958" cy="1664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98" name="Přímá spojnice 97"/>
          <p:cNvCxnSpPr/>
          <p:nvPr/>
        </p:nvCxnSpPr>
        <p:spPr>
          <a:xfrm>
            <a:off x="5322333" y="3011517"/>
            <a:ext cx="0" cy="2626153"/>
          </a:xfrm>
          <a:prstGeom prst="line">
            <a:avLst/>
          </a:prstGeom>
          <a:ln w="15875">
            <a:solidFill>
              <a:srgbClr val="0070C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Plus 67"/>
          <p:cNvSpPr/>
          <p:nvPr/>
        </p:nvSpPr>
        <p:spPr>
          <a:xfrm>
            <a:off x="5165905" y="2831725"/>
            <a:ext cx="312855" cy="361436"/>
          </a:xfrm>
          <a:prstGeom prst="mathPlus">
            <a:avLst>
              <a:gd name="adj1" fmla="val 0"/>
            </a:avLst>
          </a:prstGeom>
          <a:solidFill>
            <a:srgbClr val="FF0000"/>
          </a:solidFill>
          <a:ln w="254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06" name="Přímá spojnice 105"/>
          <p:cNvCxnSpPr/>
          <p:nvPr/>
        </p:nvCxnSpPr>
        <p:spPr>
          <a:xfrm flipH="1" flipV="1">
            <a:off x="1878958" y="3435097"/>
            <a:ext cx="4313361" cy="1282"/>
          </a:xfrm>
          <a:prstGeom prst="line">
            <a:avLst/>
          </a:prstGeom>
          <a:ln w="15875">
            <a:solidFill>
              <a:srgbClr val="0070C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Přímá spojnice 108"/>
          <p:cNvCxnSpPr>
            <a:endCxn id="71" idx="0"/>
          </p:cNvCxnSpPr>
          <p:nvPr/>
        </p:nvCxnSpPr>
        <p:spPr>
          <a:xfrm flipH="1" flipV="1">
            <a:off x="3718352" y="4299913"/>
            <a:ext cx="802911" cy="9164"/>
          </a:xfrm>
          <a:prstGeom prst="line">
            <a:avLst/>
          </a:prstGeom>
          <a:ln w="15875">
            <a:solidFill>
              <a:srgbClr val="0070C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Přímá spojnice 110"/>
          <p:cNvCxnSpPr/>
          <p:nvPr/>
        </p:nvCxnSpPr>
        <p:spPr>
          <a:xfrm>
            <a:off x="4469317" y="4299913"/>
            <a:ext cx="0" cy="1265396"/>
          </a:xfrm>
          <a:prstGeom prst="line">
            <a:avLst/>
          </a:prstGeom>
          <a:ln w="15875">
            <a:solidFill>
              <a:srgbClr val="0070C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2" name="Plus 111"/>
          <p:cNvSpPr/>
          <p:nvPr/>
        </p:nvSpPr>
        <p:spPr>
          <a:xfrm>
            <a:off x="4318578" y="4115628"/>
            <a:ext cx="312855" cy="361436"/>
          </a:xfrm>
          <a:prstGeom prst="mathPlus">
            <a:avLst>
              <a:gd name="adj1" fmla="val 0"/>
            </a:avLst>
          </a:prstGeom>
          <a:solidFill>
            <a:srgbClr val="FF0000"/>
          </a:solidFill>
          <a:ln w="254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8" name="Plus 107"/>
          <p:cNvSpPr/>
          <p:nvPr/>
        </p:nvSpPr>
        <p:spPr>
          <a:xfrm>
            <a:off x="6032860" y="3255661"/>
            <a:ext cx="312855" cy="361436"/>
          </a:xfrm>
          <a:prstGeom prst="mathPlus">
            <a:avLst>
              <a:gd name="adj1" fmla="val 0"/>
            </a:avLst>
          </a:prstGeom>
          <a:solidFill>
            <a:srgbClr val="FF0000"/>
          </a:solidFill>
          <a:ln w="254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15" name="Přímá spojnice 114"/>
          <p:cNvCxnSpPr/>
          <p:nvPr/>
        </p:nvCxnSpPr>
        <p:spPr>
          <a:xfrm flipV="1">
            <a:off x="1901476" y="3436379"/>
            <a:ext cx="4290843" cy="2161787"/>
          </a:xfrm>
          <a:prstGeom prst="line">
            <a:avLst/>
          </a:prstGeom>
          <a:ln w="508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Přímá spojnice 118"/>
          <p:cNvCxnSpPr/>
          <p:nvPr/>
        </p:nvCxnSpPr>
        <p:spPr>
          <a:xfrm flipV="1">
            <a:off x="1875004" y="1275064"/>
            <a:ext cx="4310819" cy="4344105"/>
          </a:xfrm>
          <a:prstGeom prst="line">
            <a:avLst/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0" name="Picture 8" descr="C:\Users\spravce\AppData\Local\Microsoft\Windows\Temporary Internet Files\Content.IE5\BL96J1IA\MC900437097[1]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3372" y="-113131"/>
            <a:ext cx="2318967" cy="2318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3285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 animBg="1"/>
      <p:bldP spid="69" grpId="0" animBg="1"/>
      <p:bldP spid="70" grpId="0" animBg="1"/>
      <p:bldP spid="71" grpId="0" animBg="1"/>
      <p:bldP spid="92" grpId="0" animBg="1"/>
      <p:bldP spid="92" grpId="1" animBg="1"/>
      <p:bldP spid="68" grpId="0" animBg="1"/>
      <p:bldP spid="112" grpId="0" animBg="1"/>
      <p:bldP spid="10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0" y="43305"/>
            <a:ext cx="9138303" cy="6814695"/>
          </a:xfrm>
          <a:prstGeom prst="roundRect">
            <a:avLst>
              <a:gd name="adj" fmla="val 931"/>
            </a:avLst>
          </a:prstGeom>
          <a:gradFill>
            <a:gsLst>
              <a:gs pos="0">
                <a:srgbClr val="CCCC00"/>
              </a:gs>
              <a:gs pos="100000">
                <a:srgbClr val="CCCC0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 h="6350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31675" y="384519"/>
            <a:ext cx="6628557" cy="675698"/>
          </a:xfrm>
          <a:prstGeom prst="roundRect">
            <a:avLst>
              <a:gd name="adj" fmla="val 0"/>
            </a:avLst>
          </a:prstGeom>
          <a:gradFill>
            <a:gsLst>
              <a:gs pos="0">
                <a:srgbClr val="CCCC00"/>
              </a:gs>
              <a:gs pos="100000">
                <a:srgbClr val="CCCC0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twoPt" dir="tr"/>
          </a:scene3d>
          <a:sp3d contourW="14605" prstMaterial="metal">
            <a:bevelT w="165100" h="95250" prst="softRound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9" name="Zástupný symbol pro obsah 2"/>
          <p:cNvSpPr>
            <a:spLocks noGrp="1"/>
          </p:cNvSpPr>
          <p:nvPr/>
        </p:nvSpPr>
        <p:spPr>
          <a:xfrm>
            <a:off x="342895" y="434336"/>
            <a:ext cx="7903382" cy="576063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b="1" dirty="0">
                <a:solidFill>
                  <a:schemeClr val="bg1"/>
                </a:solidFill>
                <a:latin typeface="Trebuchet MS" pitchFamily="34" charset="0"/>
                <a:ea typeface="Cambria Math" pitchFamily="18" charset="0"/>
              </a:rPr>
              <a:t>Příklady na samostatné procvičení:</a:t>
            </a:r>
            <a:endParaRPr lang="cs-CZ" sz="2800" dirty="0">
              <a:solidFill>
                <a:schemeClr val="bg1"/>
              </a:solidFill>
              <a:latin typeface="Trebuchet MS" pitchFamily="34" charset="0"/>
              <a:ea typeface="Cambria Math" pitchFamily="18" charset="0"/>
              <a:cs typeface="Calibri" pitchFamily="34" charset="0"/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6744" y="1440768"/>
            <a:ext cx="9027416" cy="1833735"/>
          </a:xfrm>
          <a:prstGeom prst="roundRect">
            <a:avLst>
              <a:gd name="adj" fmla="val 0"/>
            </a:avLst>
          </a:prstGeom>
          <a:gradFill>
            <a:gsLst>
              <a:gs pos="0">
                <a:srgbClr val="CCCC00"/>
              </a:gs>
              <a:gs pos="100000">
                <a:srgbClr val="CCCC0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twoPt" dir="tr"/>
          </a:scene3d>
          <a:sp3d contourW="14605" prstMaterial="metal">
            <a:bevelT w="165100" h="95250" prst="softRound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2" name="Zástupný symbol pro obsah 2"/>
          <p:cNvSpPr>
            <a:spLocks noGrp="1"/>
          </p:cNvSpPr>
          <p:nvPr/>
        </p:nvSpPr>
        <p:spPr>
          <a:xfrm>
            <a:off x="54244" y="1459538"/>
            <a:ext cx="8874960" cy="1886974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1) </a:t>
            </a:r>
            <a:r>
              <a:rPr lang="cs-CZ" sz="2800" spc="-120" dirty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Sestavte tabulky a grafy pro určení cen </a:t>
            </a:r>
            <a:r>
              <a:rPr lang="cs-CZ" sz="28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mrkve  a pomerančů a cibule. Cena </a:t>
            </a:r>
            <a:r>
              <a:rPr lang="cs-CZ" sz="2800" spc="-120" dirty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za 1 kg </a:t>
            </a:r>
            <a:r>
              <a:rPr lang="cs-CZ" sz="28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mrkve </a:t>
            </a:r>
            <a:r>
              <a:rPr lang="cs-CZ" sz="2800" spc="-120" dirty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je </a:t>
            </a:r>
            <a:r>
              <a:rPr lang="cs-CZ" sz="28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9,- Kč, </a:t>
            </a:r>
            <a:r>
              <a:rPr lang="cs-CZ" sz="2800" spc="-120" dirty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za 1 kg </a:t>
            </a:r>
            <a:r>
              <a:rPr lang="cs-CZ" sz="28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pomerančů </a:t>
            </a:r>
            <a:r>
              <a:rPr lang="cs-CZ" sz="2800" spc="-120" dirty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je </a:t>
            </a:r>
            <a:r>
              <a:rPr lang="cs-CZ" sz="28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18,- Kč a za 1 kg cibule je 7,- Kč. </a:t>
            </a:r>
            <a:r>
              <a:rPr lang="cs-CZ" sz="2800" spc="-120" dirty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Tabulku i graf udělejte do 10 kg po jenom kilogramu. </a:t>
            </a:r>
          </a:p>
        </p:txBody>
      </p:sp>
      <p:sp>
        <p:nvSpPr>
          <p:cNvPr id="13" name="Zaoblený obdélník 12"/>
          <p:cNvSpPr/>
          <p:nvPr/>
        </p:nvSpPr>
        <p:spPr>
          <a:xfrm>
            <a:off x="-7842" y="3645024"/>
            <a:ext cx="9089111" cy="2581808"/>
          </a:xfrm>
          <a:prstGeom prst="roundRect">
            <a:avLst>
              <a:gd name="adj" fmla="val 0"/>
            </a:avLst>
          </a:prstGeom>
          <a:gradFill>
            <a:gsLst>
              <a:gs pos="0">
                <a:srgbClr val="CCCC00"/>
              </a:gs>
              <a:gs pos="100000">
                <a:srgbClr val="CCCC0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twoPt" dir="tr"/>
          </a:scene3d>
          <a:sp3d contourW="14605" prstMaterial="metal">
            <a:bevelT w="165100" h="95250" prst="softRound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Zástupný symbol pro obsah 2"/>
              <p:cNvSpPr>
                <a:spLocks noGrp="1"/>
              </p:cNvSpPr>
              <p:nvPr/>
            </p:nvSpPr>
            <p:spPr>
              <a:xfrm>
                <a:off x="150462" y="3729112"/>
                <a:ext cx="8916361" cy="2569728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:r>
                  <a:rPr lang="cs-CZ" sz="28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2) </a:t>
                </a:r>
                <a:r>
                  <a:rPr lang="cs-CZ" sz="2800" spc="-120" dirty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Sestavte tabulky  a grafy přímé úměrnosti, jestliže:</a:t>
                </a:r>
              </a:p>
              <a:p>
                <a:pPr marL="0" indent="0">
                  <a:buNone/>
                </a:pPr>
                <a:r>
                  <a:rPr lang="cs-CZ" sz="2800" spc="-120" dirty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a) </a:t>
                </a:r>
                <a14:m>
                  <m:oMath xmlns:m="http://schemas.openxmlformats.org/officeDocument/2006/math">
                    <m:r>
                      <a:rPr lang="cs-CZ" sz="2800" i="1" spc="-12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𝑦</m:t>
                    </m:r>
                    <m:r>
                      <a:rPr lang="cs-CZ" sz="2800" i="1" spc="-12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=0,2·</m:t>
                    </m:r>
                    <m:r>
                      <a:rPr lang="cs-CZ" sz="2800" i="1" spc="-12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𝑥</m:t>
                    </m:r>
                    <m:r>
                      <a:rPr lang="cs-CZ" sz="2800" i="1" spc="-12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,</m:t>
                    </m:r>
                  </m:oMath>
                </a14:m>
                <a:r>
                  <a:rPr lang="cs-CZ" sz="2800" spc="-120" dirty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       </a:t>
                </a:r>
                <a14:m>
                  <m:oMath xmlns:m="http://schemas.openxmlformats.org/officeDocument/2006/math">
                    <m:r>
                      <a:rPr lang="cs-CZ" sz="2800" i="1" spc="-120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𝑥</m:t>
                    </m:r>
                    <m:r>
                      <a:rPr lang="cs-CZ" sz="2800" i="1" spc="-120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∈</m:t>
                    </m:r>
                    <m:d>
                      <m:dPr>
                        <m:begChr m:val="{"/>
                        <m:endChr m:val="}"/>
                        <m:ctrlPr>
                          <a:rPr lang="cs-CZ" sz="2800" i="1" spc="-120" dirty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sz="2800" b="0" i="1" spc="-120" dirty="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/>
                          </a:rPr>
                          <m:t>5;10;15;20;25;30;35;40;45;50</m:t>
                        </m:r>
                      </m:e>
                    </m:d>
                  </m:oMath>
                </a14:m>
                <a:endParaRPr lang="cs-CZ" sz="2800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  <a:p>
                <a:pPr marL="0" indent="0">
                  <a:buNone/>
                </a:pPr>
                <a:r>
                  <a:rPr lang="cs-CZ" sz="2800" spc="-120" dirty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b) </a:t>
                </a:r>
                <a14:m>
                  <m:oMath xmlns:m="http://schemas.openxmlformats.org/officeDocument/2006/math">
                    <m:r>
                      <a:rPr lang="cs-CZ" sz="2800" i="1" spc="-12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𝑦</m:t>
                    </m:r>
                    <m:r>
                      <a:rPr lang="cs-CZ" sz="2800" i="1" spc="-12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=</m:t>
                    </m:r>
                    <m:f>
                      <m:fPr>
                        <m:ctrlPr>
                          <a:rPr lang="cs-CZ" sz="2800" i="1" spc="-12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</m:ctrlPr>
                      </m:fPr>
                      <m:num>
                        <m:r>
                          <a:rPr lang="cs-CZ" sz="2800" i="1" spc="-12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  <m:t>1</m:t>
                        </m:r>
                      </m:num>
                      <m:den>
                        <m:r>
                          <a:rPr lang="cs-CZ" sz="2800" b="0" i="1" spc="-12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  <m:t>8</m:t>
                        </m:r>
                      </m:den>
                    </m:f>
                    <m:r>
                      <a:rPr lang="cs-CZ" sz="2800" i="1" spc="-12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·</m:t>
                    </m:r>
                    <m:r>
                      <a:rPr lang="cs-CZ" sz="2800" i="1" spc="-12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𝑥</m:t>
                    </m:r>
                    <m:r>
                      <a:rPr lang="cs-CZ" sz="2800" i="1" spc="-12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,              </m:t>
                    </m:r>
                    <m:r>
                      <a:rPr lang="cs-CZ" sz="2800" i="1" spc="-120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𝑥</m:t>
                    </m:r>
                    <m:r>
                      <a:rPr lang="cs-CZ" sz="2800" i="1" spc="-120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∈</m:t>
                    </m:r>
                    <m:d>
                      <m:dPr>
                        <m:begChr m:val="{"/>
                        <m:endChr m:val="}"/>
                        <m:ctrlPr>
                          <a:rPr lang="cs-CZ" sz="2800" i="1" spc="-120" dirty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sz="2800" b="0" i="1" spc="-120" dirty="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/>
                          </a:rPr>
                          <m:t>4;8;12;16;20;24;28;32;36;40</m:t>
                        </m:r>
                      </m:e>
                    </m:d>
                  </m:oMath>
                </a14:m>
                <a:endParaRPr lang="cs-CZ" sz="2800" spc="-120" dirty="0" smtClean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  <a:p>
                <a:pPr marL="0" indent="0">
                  <a:buNone/>
                </a:pPr>
                <a:r>
                  <a:rPr lang="cs-CZ" sz="2800" spc="-12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c) </a:t>
                </a:r>
                <a14:m>
                  <m:oMath xmlns:m="http://schemas.openxmlformats.org/officeDocument/2006/math">
                    <m:r>
                      <a:rPr lang="cs-CZ" sz="2800" i="1" spc="-12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𝑦</m:t>
                    </m:r>
                    <m:r>
                      <a:rPr lang="cs-CZ" sz="2800" i="1" spc="-12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=6·</m:t>
                    </m:r>
                    <m:r>
                      <a:rPr lang="cs-CZ" sz="2800" i="1" spc="-12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𝑥</m:t>
                    </m:r>
                    <m:r>
                      <a:rPr lang="cs-CZ" sz="2800" i="1" spc="-12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,              </m:t>
                    </m:r>
                    <m:r>
                      <a:rPr lang="cs-CZ" sz="2800" i="1" spc="-120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𝑥</m:t>
                    </m:r>
                    <m:r>
                      <a:rPr lang="cs-CZ" sz="2800" i="1" spc="-120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∈</m:t>
                    </m:r>
                    <m:d>
                      <m:dPr>
                        <m:begChr m:val="{"/>
                        <m:endChr m:val="}"/>
                        <m:ctrlPr>
                          <a:rPr lang="cs-CZ" sz="2800" i="1" spc="-120" dirty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sz="2800" b="0" i="1" spc="-120" dirty="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/>
                          </a:rPr>
                          <m:t>2;4;6;8;10;12;14;16;18;20;</m:t>
                        </m:r>
                      </m:e>
                    </m:d>
                  </m:oMath>
                </a14:m>
                <a:endParaRPr lang="cs-CZ" sz="2800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18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0462" y="3729112"/>
                <a:ext cx="8916361" cy="2569728"/>
              </a:xfrm>
              <a:prstGeom prst="rect">
                <a:avLst/>
              </a:prstGeom>
              <a:blipFill rotWithShape="1">
                <a:blip r:embed="rId2"/>
                <a:stretch>
                  <a:fillRect l="-1436" t="-213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5" name="Picture 2" descr="C:\Users\spravce\AppData\Local\Microsoft\Windows\Temporary Internet Files\Content.IE5\D1R1SU0N\MC90043437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75640"/>
            <a:ext cx="1440160" cy="1293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98307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 animBg="1"/>
      <p:bldP spid="12" grpId="0"/>
      <p:bldP spid="13" grpId="0" animBg="1"/>
      <p:bldP spid="1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281448" y="620688"/>
            <a:ext cx="8609307" cy="6120680"/>
          </a:xfrm>
          <a:prstGeom prst="roundRect">
            <a:avLst>
              <a:gd name="adj" fmla="val 3035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3" name="Obdélník 2">
            <a:hlinkClick r:id="rId2"/>
          </p:cNvPr>
          <p:cNvSpPr/>
          <p:nvPr/>
        </p:nvSpPr>
        <p:spPr>
          <a:xfrm>
            <a:off x="427794" y="3320988"/>
            <a:ext cx="8167115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</a:rPr>
              <a:t>ZŠ Dobřichovice – pracovní listy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4" name="Obdélník 3">
            <a:hlinkClick r:id="rId3"/>
          </p:cNvPr>
          <p:cNvSpPr/>
          <p:nvPr/>
        </p:nvSpPr>
        <p:spPr>
          <a:xfrm>
            <a:off x="427794" y="4149080"/>
            <a:ext cx="8167115" cy="64800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bg1"/>
                </a:solidFill>
              </a:rPr>
              <a:t>Matematika pro každého</a:t>
            </a:r>
          </a:p>
        </p:txBody>
      </p:sp>
      <p:sp>
        <p:nvSpPr>
          <p:cNvPr id="5" name="Obdélník 4">
            <a:hlinkClick r:id="rId4"/>
          </p:cNvPr>
          <p:cNvSpPr/>
          <p:nvPr/>
        </p:nvSpPr>
        <p:spPr>
          <a:xfrm>
            <a:off x="427794" y="866676"/>
            <a:ext cx="8167115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</a:rPr>
              <a:t>Matematické hry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6" name="Obdélník 5">
            <a:hlinkClick r:id="rId5"/>
          </p:cNvPr>
          <p:cNvSpPr/>
          <p:nvPr/>
        </p:nvSpPr>
        <p:spPr>
          <a:xfrm>
            <a:off x="427794" y="2528900"/>
            <a:ext cx="8167114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</a:rPr>
              <a:t>Moje škola – matematika B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7" name="Obdélník 6">
            <a:hlinkClick r:id="rId6"/>
          </p:cNvPr>
          <p:cNvSpPr/>
          <p:nvPr/>
        </p:nvSpPr>
        <p:spPr>
          <a:xfrm>
            <a:off x="427794" y="1693528"/>
            <a:ext cx="8167114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</a:rPr>
              <a:t>Moje škola – matematika A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8" name="Obdélník 7">
            <a:hlinkClick r:id="rId3"/>
          </p:cNvPr>
          <p:cNvSpPr/>
          <p:nvPr/>
        </p:nvSpPr>
        <p:spPr>
          <a:xfrm>
            <a:off x="427794" y="5013176"/>
            <a:ext cx="8167115" cy="64800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bg1"/>
                </a:solidFill>
              </a:rPr>
              <a:t>Matematika pro základní školy</a:t>
            </a:r>
          </a:p>
        </p:txBody>
      </p:sp>
      <p:sp>
        <p:nvSpPr>
          <p:cNvPr id="9" name="Obdélník 8">
            <a:hlinkClick r:id="rId7"/>
          </p:cNvPr>
          <p:cNvSpPr/>
          <p:nvPr/>
        </p:nvSpPr>
        <p:spPr>
          <a:xfrm>
            <a:off x="427793" y="5805264"/>
            <a:ext cx="8167115" cy="64800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bg1"/>
                </a:solidFill>
              </a:rPr>
              <a:t>Fyzikální, matematické a chemické tabulky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2330213" y="53132"/>
            <a:ext cx="62646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Hypertextové odkazy</a:t>
            </a:r>
            <a:endParaRPr lang="cs-CZ" sz="2800" dirty="0"/>
          </a:p>
        </p:txBody>
      </p:sp>
      <p:pic>
        <p:nvPicPr>
          <p:cNvPr id="11" name="Picture 3" descr="C:\Users\spravce\AppData\Local\Microsoft\Windows\Temporary Internet Files\Content.IE5\BL96J1IA\MC900440428[2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330" y="186680"/>
            <a:ext cx="1261203" cy="1328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6662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0370" y="1228110"/>
            <a:ext cx="888612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sz="1100" dirty="0"/>
              <a:t>MOLNÁR, Josef; LEPÍK, Libor; LIŠKOVÁ, Hana a kol. </a:t>
            </a:r>
            <a:r>
              <a:rPr lang="cs-CZ" sz="1100" i="1" dirty="0"/>
              <a:t>Matematika 7</a:t>
            </a:r>
            <a:r>
              <a:rPr lang="cs-CZ" sz="1100" dirty="0"/>
              <a:t>. Olomouc: </a:t>
            </a:r>
            <a:r>
              <a:rPr lang="cs-CZ" sz="1100" dirty="0" err="1"/>
              <a:t>Prodos</a:t>
            </a:r>
            <a:r>
              <a:rPr lang="cs-CZ" sz="1100" dirty="0"/>
              <a:t>, 1999, ISBN 80-7230-032-6. 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/>
              <a:t>MULLEROVÁ, Jana; BRANT, Jiří; TAIŠL, Jan a kol. </a:t>
            </a:r>
            <a:r>
              <a:rPr lang="cs-CZ" sz="1100" i="1" dirty="0"/>
              <a:t>Matematika pro 7. ročník</a:t>
            </a:r>
            <a:r>
              <a:rPr lang="cs-CZ" sz="1100" dirty="0"/>
              <a:t>. Praha: Kvarta, 1999, ISBN 80-85510-85-8.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/>
              <a:t>DYTRYCH, Martin; DOBIASOVÁ, Irena; LIVŇANSKÁ, Libuše. Sbírka úloh z matematiky –početní úlohy. Pohořelice: Fortuna, 2001, ISBN 80-7168-766-9.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/>
              <a:t>Galerie klipart MS Office 2010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/>
              <a:t>Vlastní tvorba</a:t>
            </a:r>
            <a:endParaRPr lang="cs-CZ" sz="11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55776" y="215062"/>
            <a:ext cx="26348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Použité zdroje: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874985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rchol">
  <a:themeElements>
    <a:clrScheme name="Vrchol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Vrchol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3622</TotalTime>
  <Words>902</Words>
  <Application>Microsoft Office PowerPoint</Application>
  <PresentationFormat>Předvádění na obrazovce (4:3)</PresentationFormat>
  <Paragraphs>290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Vrchol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ZŠ Libina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ZŠ Libina</dc:creator>
  <cp:lastModifiedBy>ZŠ Libina</cp:lastModifiedBy>
  <cp:revision>560</cp:revision>
  <dcterms:created xsi:type="dcterms:W3CDTF">2012-04-23T18:25:05Z</dcterms:created>
  <dcterms:modified xsi:type="dcterms:W3CDTF">2013-04-02T14:03:36Z</dcterms:modified>
</cp:coreProperties>
</file>