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69" r:id="rId3"/>
    <p:sldId id="393" r:id="rId4"/>
    <p:sldId id="429" r:id="rId5"/>
    <p:sldId id="432" r:id="rId6"/>
    <p:sldId id="438" r:id="rId7"/>
    <p:sldId id="439" r:id="rId8"/>
    <p:sldId id="416" r:id="rId9"/>
    <p:sldId id="44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1363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VY_32_INOVACE_06_10_M7_Hanak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534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Poměr, přímá a nepřímá 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Nep</a:t>
            </a:r>
            <a:r>
              <a:rPr lang="cs-CZ" sz="2600" smtClean="0">
                <a:solidFill>
                  <a:schemeClr val="tx2">
                    <a:lumMod val="10000"/>
                  </a:schemeClr>
                </a:solidFill>
              </a:rPr>
              <a:t>římá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411495" y="116632"/>
            <a:ext cx="8527119" cy="108011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3077" y="1340768"/>
            <a:ext cx="8583954" cy="5256583"/>
          </a:xfrm>
          <a:prstGeom prst="roundRect">
            <a:avLst>
              <a:gd name="adj" fmla="val 1102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1107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11494" y="1628800"/>
            <a:ext cx="8336969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této hodině se seznámíme s nepřímou úměrností. Na začátku jsou řešené příklady a na konci příklady na samostatné procvičení,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942" y="1844824"/>
            <a:ext cx="9144000" cy="482453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885" y="0"/>
            <a:ext cx="9120115" cy="184482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4771" y="116632"/>
            <a:ext cx="8765884" cy="158417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68684" y="113099"/>
                <a:ext cx="762186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Nepřímá úměrnost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lze vyjádřit vztahem  </a:t>
                </a:r>
                <a14:m>
                  <m:oMath xmlns:m="http://schemas.openxmlformats.org/officeDocument/2006/math"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𝒚</m:t>
                    </m:r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𝒌</m:t>
                        </m:r>
                      </m:num>
                      <m:den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𝒙</m:t>
                        </m:r>
                      </m:den>
                    </m:f>
                    <m:r>
                      <a:rPr lang="cs-CZ" sz="2800" b="0" i="0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b="1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684" y="113099"/>
                <a:ext cx="7621867" cy="497210"/>
              </a:xfrm>
              <a:prstGeom prst="rect">
                <a:avLst/>
              </a:prstGeom>
              <a:blipFill rotWithShape="1">
                <a:blip r:embed="rId2"/>
                <a:stretch>
                  <a:fillRect l="-1600" b="-592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171247" y="2043832"/>
            <a:ext cx="8789408" cy="124115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25323" y="2196500"/>
            <a:ext cx="833646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Grafem nepřímé úměrnosti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hyperbola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nebo její část, případně izolované body ležící na hyperbole.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95886" y="3525599"/>
            <a:ext cx="8847720" cy="16322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22278" y="3609363"/>
            <a:ext cx="8597570" cy="5397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 nepřímou úměrnost platí: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339752" y="745185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. . . . nezávisle proměnná 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745185"/>
                <a:ext cx="5256584" cy="497210"/>
              </a:xfrm>
              <a:prstGeom prst="rect">
                <a:avLst/>
              </a:prstGeom>
              <a:blipFill rotWithShape="1">
                <a:blip r:embed="rId3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334692" y="1146190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𝑦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. . . . závisle proměnná 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4692" y="1146190"/>
                <a:ext cx="5256584" cy="497210"/>
              </a:xfrm>
              <a:prstGeom prst="rect">
                <a:avLst/>
              </a:prstGeom>
              <a:blipFill rotWithShape="1">
                <a:blip r:embed="rId4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300723" y="4167787"/>
            <a:ext cx="8597570" cy="990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zvětší (zmenší) jedna veličina, tolikrát se zmenší (zvětší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druhá veličina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" name="Picture 2" descr="C:\Users\spravce\AppData\Local\Microsoft\Windows\Temporary Internet Files\Content.IE5\0BASIBLT\MC900440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85184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6" grpId="0"/>
      <p:bldP spid="17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885" y="-1"/>
            <a:ext cx="9120115" cy="2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083" y="72740"/>
            <a:ext cx="9149073" cy="15560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5981" y="155961"/>
            <a:ext cx="9037176" cy="14008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1) Jeden dělník vykoná práci za 12 hodin. Za kolik hodin by stejnou práci vykonali dva, tři, čtyři, šest a dvanáct stejně výkonných dělníků? Sestavte tabulku a graf.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44083" y="1816839"/>
            <a:ext cx="9099916" cy="50286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9" name="Zástupný symbol pro obsah 2"/>
          <p:cNvSpPr>
            <a:spLocks noGrp="1"/>
          </p:cNvSpPr>
          <p:nvPr/>
        </p:nvSpPr>
        <p:spPr>
          <a:xfrm>
            <a:off x="0" y="1664256"/>
            <a:ext cx="1440160" cy="45573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Řešení: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90" name="Tabulka 18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23647757"/>
                  </p:ext>
                </p:extLst>
              </p:nvPr>
            </p:nvGraphicFramePr>
            <p:xfrm>
              <a:off x="1336977" y="5229200"/>
              <a:ext cx="6274980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23327"/>
                    <a:gridCol w="576064"/>
                    <a:gridCol w="607155"/>
                    <a:gridCol w="580808"/>
                    <a:gridCol w="653409"/>
                    <a:gridCol w="580808"/>
                    <a:gridCol w="653409"/>
                  </a:tblGrid>
                  <a:tr h="34959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𝑝𝑜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𝑑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ě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𝑙𝑛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í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𝑘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ů)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𝑣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h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90" name="Tabulka 18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23647757"/>
                  </p:ext>
                </p:extLst>
              </p:nvPr>
            </p:nvGraphicFramePr>
            <p:xfrm>
              <a:off x="1336977" y="5229200"/>
              <a:ext cx="6274980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23327"/>
                    <a:gridCol w="576064"/>
                    <a:gridCol w="607155"/>
                    <a:gridCol w="580808"/>
                    <a:gridCol w="653409"/>
                    <a:gridCol w="580808"/>
                    <a:gridCol w="65340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60" t="-10667" r="-152436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463830" t="-10667" r="-598936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60" t="-98810" r="-152436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463830" t="-98810" r="-598936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0000" t="-98810" r="-463000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63158" t="-98810" r="-387368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77570" t="-98810" r="-243925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6667" t="-98810" r="-171875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7290" t="-98810" r="-54206" b="-69048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4" name="Zaoblený obdélník 13"/>
          <p:cNvSpPr/>
          <p:nvPr/>
        </p:nvSpPr>
        <p:spPr>
          <a:xfrm>
            <a:off x="277582" y="2158546"/>
            <a:ext cx="8588833" cy="97131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51342" y="2139838"/>
            <a:ext cx="8087701" cy="990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zvětší počet dělníků, tolikrát se zmenší doba, za kterou bude práce vykonaná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46890463"/>
                  </p:ext>
                </p:extLst>
              </p:nvPr>
            </p:nvGraphicFramePr>
            <p:xfrm>
              <a:off x="1357702" y="5229200"/>
              <a:ext cx="6274980" cy="111571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23327"/>
                    <a:gridCol w="576064"/>
                    <a:gridCol w="607155"/>
                    <a:gridCol w="580808"/>
                    <a:gridCol w="653409"/>
                    <a:gridCol w="580808"/>
                    <a:gridCol w="653409"/>
                  </a:tblGrid>
                  <a:tr h="52496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𝑝𝑜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𝑑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ě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𝑙𝑛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í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𝑘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ů)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9075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𝑣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h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46890463"/>
                  </p:ext>
                </p:extLst>
              </p:nvPr>
            </p:nvGraphicFramePr>
            <p:xfrm>
              <a:off x="1357702" y="5229200"/>
              <a:ext cx="6274980" cy="111571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23327"/>
                    <a:gridCol w="576064"/>
                    <a:gridCol w="607155"/>
                    <a:gridCol w="580808"/>
                    <a:gridCol w="653409"/>
                    <a:gridCol w="580808"/>
                    <a:gridCol w="653409"/>
                  </a:tblGrid>
                  <a:tr h="52496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395" t="-3488" r="-152791" b="-1802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458947" t="-3488" r="-591579" b="-1802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9075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395" t="-91753" r="-152791" b="-5979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7" name="Zaoblený obdélník 16"/>
          <p:cNvSpPr/>
          <p:nvPr/>
        </p:nvSpPr>
        <p:spPr>
          <a:xfrm>
            <a:off x="289525" y="3202390"/>
            <a:ext cx="8588833" cy="159454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61975" y="3254743"/>
                <a:ext cx="8288016" cy="65830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Hodnoty v tabulce  vypočteme podle vzorce: </a:t>
                </a:r>
                <a14:m>
                  <m:oMath xmlns:m="http://schemas.openxmlformats.org/officeDocument/2006/math"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𝒚</m:t>
                    </m:r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𝟏𝟐</m:t>
                        </m:r>
                      </m:num>
                      <m:den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𝒙</m:t>
                        </m:r>
                      </m:den>
                    </m:f>
                  </m:oMath>
                </a14:m>
                <a:endParaRPr lang="cs-CZ" sz="28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975" y="3254743"/>
                <a:ext cx="8288016" cy="658302"/>
              </a:xfrm>
              <a:prstGeom prst="rect">
                <a:avLst/>
              </a:prstGeom>
              <a:blipFill rotWithShape="1">
                <a:blip r:embed="rId4"/>
                <a:stretch>
                  <a:fillRect l="-1545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61975" y="3814775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</a:t>
                </a: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očet dělníků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975" y="3814775"/>
                <a:ext cx="5256584" cy="497210"/>
              </a:xfrm>
              <a:prstGeom prst="rect">
                <a:avLst/>
              </a:prstGeom>
              <a:blipFill rotWithShape="1">
                <a:blip r:embed="rId5"/>
                <a:stretch>
                  <a:fillRect t="-11111" b="-40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35583" y="4299724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𝑦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čas v hodinách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83" y="4299724"/>
                <a:ext cx="5256584" cy="497210"/>
              </a:xfrm>
              <a:prstGeom prst="rect">
                <a:avLst/>
              </a:prstGeom>
              <a:blipFill rotWithShape="1">
                <a:blip r:embed="rId6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280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9" grpId="0" animBg="1"/>
      <p:bldP spid="12" grpId="0"/>
      <p:bldP spid="16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0926" y="644666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8728909" y="4171324"/>
            <a:ext cx="1" cy="113982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390520" y="1853755"/>
            <a:ext cx="0" cy="192207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2390520" y="1853755"/>
            <a:ext cx="199903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350520" y="3855664"/>
            <a:ext cx="0" cy="15620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Plus 59"/>
          <p:cNvSpPr/>
          <p:nvPr/>
        </p:nvSpPr>
        <p:spPr>
          <a:xfrm>
            <a:off x="2234092" y="166200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2021165" y="177815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38802" y="0"/>
            <a:ext cx="9099916" cy="68580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35557" y="220582"/>
            <a:ext cx="8640960" cy="64168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1" name="Přímá spojnice 130"/>
          <p:cNvCxnSpPr/>
          <p:nvPr/>
        </p:nvCxnSpPr>
        <p:spPr>
          <a:xfrm flipH="1">
            <a:off x="2121194" y="4693812"/>
            <a:ext cx="166817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Zástupný symbol pro obsah 2"/>
          <p:cNvSpPr>
            <a:spLocks noGrp="1"/>
          </p:cNvSpPr>
          <p:nvPr/>
        </p:nvSpPr>
        <p:spPr>
          <a:xfrm>
            <a:off x="45765" y="23203"/>
            <a:ext cx="973410" cy="4586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Graf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7525110" y="6063491"/>
                <a:ext cx="1940570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𝑝𝑜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𝑒𝑡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𝑜𝑠𝑜𝑏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5110" y="6063491"/>
                <a:ext cx="1940570" cy="407200"/>
              </a:xfrm>
              <a:prstGeom prst="rect">
                <a:avLst/>
              </a:prstGeom>
              <a:blipFill rotWithShape="1">
                <a:blip r:embed="rId2"/>
                <a:stretch>
                  <a:fillRect l="-2508" b="-37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Zástupný symbol pro obsah 2"/>
          <p:cNvSpPr>
            <a:spLocks noGrp="1"/>
          </p:cNvSpPr>
          <p:nvPr/>
        </p:nvSpPr>
        <p:spPr>
          <a:xfrm>
            <a:off x="2293406" y="608663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8" name="Zástupný symbol pro obsah 2"/>
          <p:cNvSpPr>
            <a:spLocks noGrp="1"/>
          </p:cNvSpPr>
          <p:nvPr/>
        </p:nvSpPr>
        <p:spPr>
          <a:xfrm>
            <a:off x="2785780" y="608663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9" name="Zástupný symbol pro obsah 2"/>
          <p:cNvSpPr>
            <a:spLocks noGrp="1"/>
          </p:cNvSpPr>
          <p:nvPr/>
        </p:nvSpPr>
        <p:spPr>
          <a:xfrm>
            <a:off x="3189433" y="608288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0" name="Zástupný symbol pro obsah 2"/>
          <p:cNvSpPr>
            <a:spLocks noGrp="1"/>
          </p:cNvSpPr>
          <p:nvPr/>
        </p:nvSpPr>
        <p:spPr>
          <a:xfrm>
            <a:off x="3576446" y="608288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1" name="Zástupný symbol pro obsah 2"/>
          <p:cNvSpPr>
            <a:spLocks noGrp="1"/>
          </p:cNvSpPr>
          <p:nvPr/>
        </p:nvSpPr>
        <p:spPr>
          <a:xfrm>
            <a:off x="4031001" y="60756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25" name="Přímá spojnice 124"/>
          <p:cNvCxnSpPr/>
          <p:nvPr/>
        </p:nvCxnSpPr>
        <p:spPr>
          <a:xfrm flipH="1">
            <a:off x="2040126" y="4240936"/>
            <a:ext cx="1321567" cy="10738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2174873" y="768427"/>
            <a:ext cx="372074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3361693" y="4251674"/>
            <a:ext cx="0" cy="1758687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2514600" y="768427"/>
            <a:ext cx="6359" cy="5220276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2078654" y="3380474"/>
            <a:ext cx="85535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2934013" y="3398921"/>
            <a:ext cx="0" cy="25897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Plus 134"/>
          <p:cNvSpPr/>
          <p:nvPr/>
        </p:nvSpPr>
        <p:spPr>
          <a:xfrm>
            <a:off x="2364531" y="595396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Zástupný symbol pro obsah 2"/>
              <p:cNvSpPr>
                <a:spLocks noGrp="1"/>
              </p:cNvSpPr>
              <p:nvPr/>
            </p:nvSpPr>
            <p:spPr>
              <a:xfrm>
                <a:off x="828408" y="356694"/>
                <a:ext cx="1159530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h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408" y="356694"/>
                <a:ext cx="1159530" cy="407200"/>
              </a:xfrm>
              <a:prstGeom prst="rect">
                <a:avLst/>
              </a:prstGeom>
              <a:blipFill rotWithShape="1">
                <a:blip r:embed="rId3"/>
                <a:stretch>
                  <a:fillRect l="-1579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7" name="Zástupný symbol pro obsah 2"/>
          <p:cNvSpPr>
            <a:spLocks noGrp="1"/>
          </p:cNvSpPr>
          <p:nvPr/>
        </p:nvSpPr>
        <p:spPr>
          <a:xfrm>
            <a:off x="4412556" y="60756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8" name="Zástupný symbol pro obsah 2"/>
          <p:cNvSpPr>
            <a:spLocks noGrp="1"/>
          </p:cNvSpPr>
          <p:nvPr/>
        </p:nvSpPr>
        <p:spPr>
          <a:xfrm>
            <a:off x="4858329" y="60756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9" name="Zástupný symbol pro obsah 2"/>
          <p:cNvSpPr>
            <a:spLocks noGrp="1"/>
          </p:cNvSpPr>
          <p:nvPr/>
        </p:nvSpPr>
        <p:spPr>
          <a:xfrm>
            <a:off x="5315928" y="60756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0" name="Zástupný symbol pro obsah 2"/>
          <p:cNvSpPr>
            <a:spLocks noGrp="1"/>
          </p:cNvSpPr>
          <p:nvPr/>
        </p:nvSpPr>
        <p:spPr>
          <a:xfrm>
            <a:off x="5731654" y="608288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9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1" name="Zástupný symbol pro obsah 2"/>
          <p:cNvSpPr>
            <a:spLocks noGrp="1"/>
          </p:cNvSpPr>
          <p:nvPr/>
        </p:nvSpPr>
        <p:spPr>
          <a:xfrm>
            <a:off x="1470166" y="3630921"/>
            <a:ext cx="60168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2" name="Zástupný symbol pro obsah 2"/>
          <p:cNvSpPr>
            <a:spLocks noGrp="1"/>
          </p:cNvSpPr>
          <p:nvPr/>
        </p:nvSpPr>
        <p:spPr>
          <a:xfrm>
            <a:off x="1477985" y="4066521"/>
            <a:ext cx="68526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3" name="Zástupný symbol pro obsah 2"/>
          <p:cNvSpPr>
            <a:spLocks noGrp="1"/>
          </p:cNvSpPr>
          <p:nvPr/>
        </p:nvSpPr>
        <p:spPr>
          <a:xfrm>
            <a:off x="1497414" y="2331852"/>
            <a:ext cx="66583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4" name="Zástupný symbol pro obsah 2"/>
          <p:cNvSpPr>
            <a:spLocks noGrp="1"/>
          </p:cNvSpPr>
          <p:nvPr/>
        </p:nvSpPr>
        <p:spPr>
          <a:xfrm>
            <a:off x="6091961" y="6063491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5" name="Zástupný symbol pro obsah 2"/>
          <p:cNvSpPr>
            <a:spLocks noGrp="1"/>
          </p:cNvSpPr>
          <p:nvPr/>
        </p:nvSpPr>
        <p:spPr>
          <a:xfrm>
            <a:off x="1477985" y="3195321"/>
            <a:ext cx="59386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6" name="Zástupný symbol pro obsah 2"/>
          <p:cNvSpPr>
            <a:spLocks noGrp="1"/>
          </p:cNvSpPr>
          <p:nvPr/>
        </p:nvSpPr>
        <p:spPr>
          <a:xfrm>
            <a:off x="1494992" y="2748527"/>
            <a:ext cx="66826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7" name="Zástupný symbol pro obsah 2"/>
          <p:cNvSpPr>
            <a:spLocks noGrp="1"/>
          </p:cNvSpPr>
          <p:nvPr/>
        </p:nvSpPr>
        <p:spPr>
          <a:xfrm>
            <a:off x="1487555" y="1900452"/>
            <a:ext cx="67569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9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8" name="Zástupný symbol pro obsah 2"/>
          <p:cNvSpPr>
            <a:spLocks noGrp="1"/>
          </p:cNvSpPr>
          <p:nvPr/>
        </p:nvSpPr>
        <p:spPr>
          <a:xfrm>
            <a:off x="1435222" y="1434475"/>
            <a:ext cx="58429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9" name="Zástupný symbol pro obsah 2"/>
          <p:cNvSpPr>
            <a:spLocks noGrp="1"/>
          </p:cNvSpPr>
          <p:nvPr/>
        </p:nvSpPr>
        <p:spPr>
          <a:xfrm>
            <a:off x="1540118" y="4505117"/>
            <a:ext cx="623135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0" name="Zástupný symbol pro obsah 2"/>
          <p:cNvSpPr>
            <a:spLocks noGrp="1"/>
          </p:cNvSpPr>
          <p:nvPr/>
        </p:nvSpPr>
        <p:spPr>
          <a:xfrm>
            <a:off x="1539188" y="4937721"/>
            <a:ext cx="624065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1" name="Zástupný symbol pro obsah 2"/>
          <p:cNvSpPr>
            <a:spLocks noGrp="1"/>
          </p:cNvSpPr>
          <p:nvPr/>
        </p:nvSpPr>
        <p:spPr>
          <a:xfrm>
            <a:off x="1539188" y="5373321"/>
            <a:ext cx="65566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4" name="Zástupný symbol pro obsah 2"/>
          <p:cNvSpPr>
            <a:spLocks noGrp="1"/>
          </p:cNvSpPr>
          <p:nvPr/>
        </p:nvSpPr>
        <p:spPr>
          <a:xfrm>
            <a:off x="1435222" y="1030914"/>
            <a:ext cx="553291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11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5" name="Zástupný symbol pro obsah 2"/>
          <p:cNvSpPr>
            <a:spLocks noGrp="1"/>
          </p:cNvSpPr>
          <p:nvPr/>
        </p:nvSpPr>
        <p:spPr>
          <a:xfrm>
            <a:off x="1450722" y="623714"/>
            <a:ext cx="553291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29620" y="296672"/>
            <a:ext cx="288575" cy="6018557"/>
            <a:chOff x="1731057" y="89845"/>
            <a:chExt cx="288575" cy="6018557"/>
          </a:xfrm>
        </p:grpSpPr>
        <p:grpSp>
          <p:nvGrpSpPr>
            <p:cNvPr id="76" name="Skupina 75"/>
            <p:cNvGrpSpPr/>
            <p:nvPr/>
          </p:nvGrpSpPr>
          <p:grpSpPr>
            <a:xfrm>
              <a:off x="1731057" y="89845"/>
              <a:ext cx="288172" cy="6018557"/>
              <a:chOff x="3311860" y="1051403"/>
              <a:chExt cx="288172" cy="4974014"/>
            </a:xfrm>
          </p:grpSpPr>
          <p:cxnSp>
            <p:nvCxnSpPr>
              <p:cNvPr id="77" name="Přímá spojnice 76"/>
              <p:cNvCxnSpPr/>
              <p:nvPr/>
            </p:nvCxnSpPr>
            <p:spPr>
              <a:xfrm>
                <a:off x="3454088" y="1051403"/>
                <a:ext cx="1929" cy="4974014"/>
              </a:xfrm>
              <a:prstGeom prst="line">
                <a:avLst/>
              </a:prstGeom>
              <a:ln w="31750">
                <a:solidFill>
                  <a:schemeClr val="bg1"/>
                </a:solidFill>
                <a:headEnd type="arrow" w="lg" len="lg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3312000" y="21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3312000" y="252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>
                <a:off x="3312000" y="288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3312000" y="324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3312000" y="360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3312000" y="39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3312000" y="432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3312000" y="468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3312000" y="504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3312000" y="540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3311860" y="57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2" name="Přímá spojnice 101"/>
            <p:cNvCxnSpPr/>
            <p:nvPr/>
          </p:nvCxnSpPr>
          <p:spPr>
            <a:xfrm>
              <a:off x="1731600" y="9972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1731600" y="561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1736343" y="5844687"/>
            <a:ext cx="6419113" cy="289090"/>
            <a:chOff x="1537263" y="5924526"/>
            <a:chExt cx="6419113" cy="289090"/>
          </a:xfrm>
        </p:grpSpPr>
        <p:grpSp>
          <p:nvGrpSpPr>
            <p:cNvPr id="89" name="Skupina 88"/>
            <p:cNvGrpSpPr/>
            <p:nvPr/>
          </p:nvGrpSpPr>
          <p:grpSpPr>
            <a:xfrm>
              <a:off x="1537263" y="5924526"/>
              <a:ext cx="6419113" cy="288032"/>
              <a:chOff x="3455876" y="3959984"/>
              <a:chExt cx="5403294" cy="288032"/>
            </a:xfrm>
          </p:grpSpPr>
          <p:cxnSp>
            <p:nvCxnSpPr>
              <p:cNvPr id="90" name="Přímá spojnice 89"/>
              <p:cNvCxnSpPr/>
              <p:nvPr/>
            </p:nvCxnSpPr>
            <p:spPr>
              <a:xfrm flipH="1" flipV="1">
                <a:off x="3455876" y="4104000"/>
                <a:ext cx="5403294" cy="5371"/>
              </a:xfrm>
              <a:prstGeom prst="line">
                <a:avLst/>
              </a:prstGeom>
              <a:ln w="31750">
                <a:solidFill>
                  <a:schemeClr val="bg1"/>
                </a:solidFill>
                <a:headEnd type="arrow" w="lg" len="lg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Přímá spojnice 90"/>
              <p:cNvCxnSpPr/>
              <p:nvPr/>
            </p:nvCxnSpPr>
            <p:spPr>
              <a:xfrm rot="5400000">
                <a:off x="36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Přímá spojnice 91"/>
              <p:cNvCxnSpPr/>
              <p:nvPr/>
            </p:nvCxnSpPr>
            <p:spPr>
              <a:xfrm rot="5400000">
                <a:off x="396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 rot="5400000">
                <a:off x="432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nice 93"/>
              <p:cNvCxnSpPr/>
              <p:nvPr/>
            </p:nvCxnSpPr>
            <p:spPr>
              <a:xfrm rot="5400000">
                <a:off x="468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nice 94"/>
              <p:cNvCxnSpPr/>
              <p:nvPr/>
            </p:nvCxnSpPr>
            <p:spPr>
              <a:xfrm rot="5400000">
                <a:off x="504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 rot="5400000">
                <a:off x="576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 rot="5400000">
                <a:off x="72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 rot="5400000">
                <a:off x="612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 rot="5400000">
                <a:off x="648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rot="5400000">
                <a:off x="684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 rot="5400000">
                <a:off x="54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8" name="Přímá spojnice 107"/>
            <p:cNvCxnSpPr/>
            <p:nvPr/>
          </p:nvCxnSpPr>
          <p:spPr>
            <a:xfrm rot="5400000">
              <a:off x="6440400" y="6069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rot="5400000">
              <a:off x="6868800" y="6069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0" name="Zástupný symbol pro obsah 2"/>
          <p:cNvSpPr>
            <a:spLocks noGrp="1"/>
          </p:cNvSpPr>
          <p:nvPr/>
        </p:nvSpPr>
        <p:spPr>
          <a:xfrm>
            <a:off x="6537262" y="6079000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11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1" name="Zástupný symbol pro obsah 2"/>
          <p:cNvSpPr>
            <a:spLocks noGrp="1"/>
          </p:cNvSpPr>
          <p:nvPr/>
        </p:nvSpPr>
        <p:spPr>
          <a:xfrm>
            <a:off x="7020272" y="6068235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16" name="Přímá spojnice 115"/>
          <p:cNvCxnSpPr/>
          <p:nvPr/>
        </p:nvCxnSpPr>
        <p:spPr>
          <a:xfrm>
            <a:off x="3789373" y="4693812"/>
            <a:ext cx="0" cy="1352066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>
            <a:off x="4644733" y="5141321"/>
            <a:ext cx="11304" cy="85830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2126449" y="5122874"/>
            <a:ext cx="2529588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 flipV="1">
            <a:off x="2095894" y="5558474"/>
            <a:ext cx="5116002" cy="18447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7213007" y="5576921"/>
            <a:ext cx="5652" cy="47372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Plus 141"/>
          <p:cNvSpPr/>
          <p:nvPr/>
        </p:nvSpPr>
        <p:spPr>
          <a:xfrm>
            <a:off x="2777585" y="3195321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Plus 142"/>
          <p:cNvSpPr/>
          <p:nvPr/>
        </p:nvSpPr>
        <p:spPr>
          <a:xfrm>
            <a:off x="3189433" y="4060218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Plus 143"/>
          <p:cNvSpPr/>
          <p:nvPr/>
        </p:nvSpPr>
        <p:spPr>
          <a:xfrm>
            <a:off x="3632944" y="4505117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Plus 161"/>
          <p:cNvSpPr/>
          <p:nvPr/>
        </p:nvSpPr>
        <p:spPr>
          <a:xfrm>
            <a:off x="4497467" y="4924556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Plus 162"/>
          <p:cNvSpPr/>
          <p:nvPr/>
        </p:nvSpPr>
        <p:spPr>
          <a:xfrm>
            <a:off x="7055468" y="5395798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2514600" y="762000"/>
            <a:ext cx="6204857" cy="4887686"/>
          </a:xfrm>
          <a:custGeom>
            <a:avLst/>
            <a:gdLst>
              <a:gd name="connsiteX0" fmla="*/ 0 w 6204857"/>
              <a:gd name="connsiteY0" fmla="*/ 0 h 4887686"/>
              <a:gd name="connsiteX1" fmla="*/ 1284514 w 6204857"/>
              <a:gd name="connsiteY1" fmla="*/ 3929743 h 4887686"/>
              <a:gd name="connsiteX2" fmla="*/ 6204857 w 6204857"/>
              <a:gd name="connsiteY2" fmla="*/ 4887686 h 4887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204857" h="4887686">
                <a:moveTo>
                  <a:pt x="0" y="0"/>
                </a:moveTo>
                <a:cubicBezTo>
                  <a:pt x="125185" y="1557564"/>
                  <a:pt x="250371" y="3115129"/>
                  <a:pt x="1284514" y="3929743"/>
                </a:cubicBezTo>
                <a:cubicBezTo>
                  <a:pt x="2318657" y="4744357"/>
                  <a:pt x="4261757" y="4816021"/>
                  <a:pt x="6204857" y="4887686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530" y="501179"/>
            <a:ext cx="1092269" cy="7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440" y="2497035"/>
            <a:ext cx="1092269" cy="7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194" y="2509274"/>
            <a:ext cx="1092269" cy="7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6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26" y="3651178"/>
            <a:ext cx="798955" cy="57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302" y="3657571"/>
            <a:ext cx="798955" cy="57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9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928" y="3675623"/>
            <a:ext cx="798955" cy="57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0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90" y="4309820"/>
            <a:ext cx="603981" cy="43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1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947" y="4309820"/>
            <a:ext cx="603981" cy="43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2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790" y="4309820"/>
            <a:ext cx="603981" cy="43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323" y="4317776"/>
            <a:ext cx="603981" cy="43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328" y="4870766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5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265" y="4863158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7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574" y="4834567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8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094" y="4857227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9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956" y="4870766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0" name="Picture 3" descr="C:\Users\spravce\AppData\Local\Microsoft\Windows\Temporary Internet Files\Content.IE5\0BASIBLT\MP9003830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47" y="4860448"/>
            <a:ext cx="403630" cy="2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46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" grpId="0" animBg="1"/>
      <p:bldP spid="142" grpId="0" animBg="1"/>
      <p:bldP spid="143" grpId="0" animBg="1"/>
      <p:bldP spid="144" grpId="0" animBg="1"/>
      <p:bldP spid="162" grpId="0" animBg="1"/>
      <p:bldP spid="163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885" y="-1"/>
            <a:ext cx="9120115" cy="2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083" y="72740"/>
            <a:ext cx="9149073" cy="15560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5981" y="155961"/>
            <a:ext cx="9037176" cy="14008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2) Vodní nádrž se naplní čerpadlem za 240 minut. Za kolik minut se naplní dvěma, třemi, čtyřmi, pěti, šesti, osmi, dvanácti a dvaceti čtyřmi čerpadly? Sestavte tabulku a graf.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44083" y="1816839"/>
            <a:ext cx="9099916" cy="50286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9" name="Zástupný symbol pro obsah 2"/>
          <p:cNvSpPr>
            <a:spLocks noGrp="1"/>
          </p:cNvSpPr>
          <p:nvPr/>
        </p:nvSpPr>
        <p:spPr>
          <a:xfrm>
            <a:off x="0" y="1664256"/>
            <a:ext cx="1440160" cy="45573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Řešení: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90" name="Tabulka 18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83906699"/>
                  </p:ext>
                </p:extLst>
              </p:nvPr>
            </p:nvGraphicFramePr>
            <p:xfrm>
              <a:off x="435584" y="5229200"/>
              <a:ext cx="8103456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98302"/>
                    <a:gridCol w="721219"/>
                    <a:gridCol w="648929"/>
                    <a:gridCol w="620771"/>
                    <a:gridCol w="698366"/>
                    <a:gridCol w="620771"/>
                    <a:gridCol w="698366"/>
                    <a:gridCol w="698366"/>
                    <a:gridCol w="698366"/>
                  </a:tblGrid>
                  <a:tr h="34959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𝑝𝑜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𝑒𝑟𝑝𝑎𝑑𝑒𝑙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𝑣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𝑚𝑖𝑛𝑢𝑡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𝑐h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240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120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80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60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20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10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90" name="Tabulka 18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83906699"/>
                  </p:ext>
                </p:extLst>
              </p:nvPr>
            </p:nvGraphicFramePr>
            <p:xfrm>
              <a:off x="435584" y="5229200"/>
              <a:ext cx="8103456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98302"/>
                    <a:gridCol w="721219"/>
                    <a:gridCol w="648929"/>
                    <a:gridCol w="620771"/>
                    <a:gridCol w="698366"/>
                    <a:gridCol w="620771"/>
                    <a:gridCol w="698366"/>
                    <a:gridCol w="698366"/>
                    <a:gridCol w="698366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29" t="-10667" r="-213318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79661" t="-10667" r="-700847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29" t="-98810" r="-213318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79661" t="-98810" r="-700847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28972" t="-98810" r="-672897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59804" t="-98810" r="-605882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79825" t="-98810" r="-442105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71569" t="-98810" r="-394118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1739" t="-98810" r="-249565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20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10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4" name="Zaoblený obdélník 13"/>
          <p:cNvSpPr/>
          <p:nvPr/>
        </p:nvSpPr>
        <p:spPr>
          <a:xfrm>
            <a:off x="277582" y="2158546"/>
            <a:ext cx="8588833" cy="97131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51342" y="2139838"/>
            <a:ext cx="8087701" cy="990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zvětší počet čerpadel, tolikrát se zmenší doba, za kterou bude nádrž naplněna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89525" y="3202390"/>
            <a:ext cx="8588833" cy="159454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61975" y="3254743"/>
                <a:ext cx="8288016" cy="65830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Hodnoty v tabulce  vypočteme podle vzorce: </a:t>
                </a:r>
                <a14:m>
                  <m:oMath xmlns:m="http://schemas.openxmlformats.org/officeDocument/2006/math"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𝒚</m:t>
                    </m:r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𝟐𝟒𝟎</m:t>
                        </m:r>
                      </m:num>
                      <m:den>
                        <m:r>
                          <a:rPr lang="cs-CZ" sz="2800" b="1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𝒙</m:t>
                        </m:r>
                      </m:den>
                    </m:f>
                  </m:oMath>
                </a14:m>
                <a:endParaRPr lang="cs-CZ" sz="28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975" y="3254743"/>
                <a:ext cx="8288016" cy="658302"/>
              </a:xfrm>
              <a:prstGeom prst="rect">
                <a:avLst/>
              </a:prstGeom>
              <a:blipFill rotWithShape="1">
                <a:blip r:embed="rId3"/>
                <a:stretch>
                  <a:fillRect l="-1545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61975" y="3814775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</a:t>
                </a: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očet čerpadel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975" y="3814775"/>
                <a:ext cx="5256584" cy="497210"/>
              </a:xfrm>
              <a:prstGeom prst="rect">
                <a:avLst/>
              </a:prstGeom>
              <a:blipFill rotWithShape="1">
                <a:blip r:embed="rId4"/>
                <a:stretch>
                  <a:fillRect t="-11111" b="-40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35583" y="4299724"/>
                <a:ext cx="525658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𝑦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čas v minutách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83" y="4299724"/>
                <a:ext cx="5256584" cy="497210"/>
              </a:xfrm>
              <a:prstGeom prst="rect">
                <a:avLst/>
              </a:prstGeom>
              <a:blipFill rotWithShape="1">
                <a:blip r:embed="rId5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0" name="Tabulka 1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68350015"/>
                  </p:ext>
                </p:extLst>
              </p:nvPr>
            </p:nvGraphicFramePr>
            <p:xfrm>
              <a:off x="435583" y="5229200"/>
              <a:ext cx="8103456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98302"/>
                    <a:gridCol w="721219"/>
                    <a:gridCol w="648929"/>
                    <a:gridCol w="620771"/>
                    <a:gridCol w="698366"/>
                    <a:gridCol w="620771"/>
                    <a:gridCol w="698366"/>
                    <a:gridCol w="698366"/>
                    <a:gridCol w="698366"/>
                  </a:tblGrid>
                  <a:tr h="34959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𝑝𝑜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𝑒𝑟𝑝𝑎𝑑𝑒𝑙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(č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𝑣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𝑚𝑖𝑛𝑢𝑡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á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𝑐h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0" name="Tabulka 1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68350015"/>
                  </p:ext>
                </p:extLst>
              </p:nvPr>
            </p:nvGraphicFramePr>
            <p:xfrm>
              <a:off x="435583" y="5229200"/>
              <a:ext cx="8103456" cy="971699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698302"/>
                    <a:gridCol w="721219"/>
                    <a:gridCol w="648929"/>
                    <a:gridCol w="620771"/>
                    <a:gridCol w="698366"/>
                    <a:gridCol w="620771"/>
                    <a:gridCol w="698366"/>
                    <a:gridCol w="698366"/>
                    <a:gridCol w="698366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29" t="-10667" r="-213318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79661" t="-10667" r="-700847" b="-189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6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12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24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449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29" t="-98810" r="-213318" b="-6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279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9" grpId="0" animBg="1"/>
      <p:bldP spid="12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271" y="583163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8617254" y="4109821"/>
            <a:ext cx="1" cy="113982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278865" y="1792252"/>
            <a:ext cx="0" cy="192207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2278865" y="1792252"/>
            <a:ext cx="199903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38865" y="3794161"/>
            <a:ext cx="0" cy="15620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Plus 59"/>
          <p:cNvSpPr/>
          <p:nvPr/>
        </p:nvSpPr>
        <p:spPr>
          <a:xfrm>
            <a:off x="2122437" y="1600499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1909510" y="171665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38802" y="0"/>
            <a:ext cx="9099916" cy="68580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23901" y="159079"/>
            <a:ext cx="8803161" cy="652078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1" name="Přímá spojnice 130"/>
          <p:cNvCxnSpPr/>
          <p:nvPr/>
        </p:nvCxnSpPr>
        <p:spPr>
          <a:xfrm flipH="1">
            <a:off x="2009540" y="4632309"/>
            <a:ext cx="812818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Zástupný symbol pro obsah 2"/>
          <p:cNvSpPr>
            <a:spLocks noGrp="1"/>
          </p:cNvSpPr>
          <p:nvPr/>
        </p:nvSpPr>
        <p:spPr>
          <a:xfrm>
            <a:off x="45765" y="23203"/>
            <a:ext cx="973410" cy="33349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Graf</a:t>
            </a:r>
            <a:endParaRPr lang="cs-CZ" sz="20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7815714" y="5935179"/>
                <a:ext cx="1584176" cy="107102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𝑝𝑜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𝑒𝑡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𝑒𝑟𝑝𝑎𝑑𝑒𝑙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5714" y="5935179"/>
                <a:ext cx="1584176" cy="1071023"/>
              </a:xfrm>
              <a:prstGeom prst="rect">
                <a:avLst/>
              </a:prstGeom>
              <a:blipFill rotWithShape="1">
                <a:blip r:embed="rId2"/>
                <a:stretch>
                  <a:fillRect l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Zástupný symbol pro obsah 2"/>
          <p:cNvSpPr>
            <a:spLocks noGrp="1"/>
          </p:cNvSpPr>
          <p:nvPr/>
        </p:nvSpPr>
        <p:spPr>
          <a:xfrm>
            <a:off x="2181751" y="602512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8" name="Zástupný symbol pro obsah 2"/>
          <p:cNvSpPr>
            <a:spLocks noGrp="1"/>
          </p:cNvSpPr>
          <p:nvPr/>
        </p:nvSpPr>
        <p:spPr>
          <a:xfrm>
            <a:off x="2674125" y="602512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9" name="Zástupný symbol pro obsah 2"/>
          <p:cNvSpPr>
            <a:spLocks noGrp="1"/>
          </p:cNvSpPr>
          <p:nvPr/>
        </p:nvSpPr>
        <p:spPr>
          <a:xfrm>
            <a:off x="3077778" y="602138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0" name="Zástupný symbol pro obsah 2"/>
          <p:cNvSpPr>
            <a:spLocks noGrp="1"/>
          </p:cNvSpPr>
          <p:nvPr/>
        </p:nvSpPr>
        <p:spPr>
          <a:xfrm>
            <a:off x="3464791" y="602138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1" name="Zástupný symbol pro obsah 2"/>
          <p:cNvSpPr>
            <a:spLocks noGrp="1"/>
          </p:cNvSpPr>
          <p:nvPr/>
        </p:nvSpPr>
        <p:spPr>
          <a:xfrm>
            <a:off x="3821199" y="6026800"/>
            <a:ext cx="466466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25" name="Přímá spojnice 124"/>
          <p:cNvCxnSpPr>
            <a:stCxn id="143" idx="2"/>
          </p:cNvCxnSpPr>
          <p:nvPr/>
        </p:nvCxnSpPr>
        <p:spPr>
          <a:xfrm flipH="1">
            <a:off x="1928472" y="4190171"/>
            <a:ext cx="575711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2063218" y="706924"/>
            <a:ext cx="148902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2619142" y="4215936"/>
            <a:ext cx="0" cy="1711264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2205761" y="728582"/>
            <a:ext cx="6359" cy="5220276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1967000" y="3318971"/>
            <a:ext cx="42767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2822358" y="4632309"/>
            <a:ext cx="0" cy="12948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Plus 134"/>
          <p:cNvSpPr/>
          <p:nvPr/>
        </p:nvSpPr>
        <p:spPr>
          <a:xfrm>
            <a:off x="2064956" y="526206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Zástupný symbol pro obsah 2"/>
              <p:cNvSpPr>
                <a:spLocks noGrp="1"/>
              </p:cNvSpPr>
              <p:nvPr/>
            </p:nvSpPr>
            <p:spPr>
              <a:xfrm>
                <a:off x="445712" y="235169"/>
                <a:ext cx="1159530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𝑚𝑖𝑛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.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712" y="235169"/>
                <a:ext cx="1159530" cy="407200"/>
              </a:xfrm>
              <a:prstGeom prst="rect">
                <a:avLst/>
              </a:prstGeom>
              <a:blipFill rotWithShape="1">
                <a:blip r:embed="rId3"/>
                <a:stretch>
                  <a:fillRect l="-1053" r="-16316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7" name="Zástupný symbol pro obsah 2"/>
          <p:cNvSpPr>
            <a:spLocks noGrp="1"/>
          </p:cNvSpPr>
          <p:nvPr/>
        </p:nvSpPr>
        <p:spPr>
          <a:xfrm>
            <a:off x="4266406" y="6014120"/>
            <a:ext cx="53334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8" name="Zástupný symbol pro obsah 2"/>
          <p:cNvSpPr>
            <a:spLocks noGrp="1"/>
          </p:cNvSpPr>
          <p:nvPr/>
        </p:nvSpPr>
        <p:spPr>
          <a:xfrm>
            <a:off x="4695940" y="6021380"/>
            <a:ext cx="45759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14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9" name="Zástupný symbol pro obsah 2"/>
          <p:cNvSpPr>
            <a:spLocks noGrp="1"/>
          </p:cNvSpPr>
          <p:nvPr/>
        </p:nvSpPr>
        <p:spPr>
          <a:xfrm>
            <a:off x="5100144" y="6014120"/>
            <a:ext cx="519855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16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0" name="Zástupný symbol pro obsah 2"/>
          <p:cNvSpPr>
            <a:spLocks noGrp="1"/>
          </p:cNvSpPr>
          <p:nvPr/>
        </p:nvSpPr>
        <p:spPr>
          <a:xfrm>
            <a:off x="5548029" y="6031277"/>
            <a:ext cx="53617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18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1" name="Zástupný symbol pro obsah 2"/>
          <p:cNvSpPr>
            <a:spLocks noGrp="1"/>
          </p:cNvSpPr>
          <p:nvPr/>
        </p:nvSpPr>
        <p:spPr>
          <a:xfrm>
            <a:off x="1224645" y="3579290"/>
            <a:ext cx="60168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2" name="Zástupný symbol pro obsah 2"/>
          <p:cNvSpPr>
            <a:spLocks noGrp="1"/>
          </p:cNvSpPr>
          <p:nvPr/>
        </p:nvSpPr>
        <p:spPr>
          <a:xfrm>
            <a:off x="1246463" y="4005018"/>
            <a:ext cx="68526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3" name="Zástupný symbol pro obsah 2"/>
          <p:cNvSpPr>
            <a:spLocks noGrp="1"/>
          </p:cNvSpPr>
          <p:nvPr/>
        </p:nvSpPr>
        <p:spPr>
          <a:xfrm>
            <a:off x="1211019" y="2270349"/>
            <a:ext cx="66583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160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4" name="Zástupný symbol pro obsah 2"/>
          <p:cNvSpPr>
            <a:spLocks noGrp="1"/>
          </p:cNvSpPr>
          <p:nvPr/>
        </p:nvSpPr>
        <p:spPr>
          <a:xfrm>
            <a:off x="5980306" y="6034949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5" name="Zástupný symbol pro obsah 2"/>
          <p:cNvSpPr>
            <a:spLocks noGrp="1"/>
          </p:cNvSpPr>
          <p:nvPr/>
        </p:nvSpPr>
        <p:spPr>
          <a:xfrm>
            <a:off x="1224645" y="3144340"/>
            <a:ext cx="59386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120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6" name="Zástupný symbol pro obsah 2"/>
          <p:cNvSpPr>
            <a:spLocks noGrp="1"/>
          </p:cNvSpPr>
          <p:nvPr/>
        </p:nvSpPr>
        <p:spPr>
          <a:xfrm>
            <a:off x="1208642" y="2671990"/>
            <a:ext cx="66826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140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7" name="Zástupný symbol pro obsah 2"/>
          <p:cNvSpPr>
            <a:spLocks noGrp="1"/>
          </p:cNvSpPr>
          <p:nvPr/>
        </p:nvSpPr>
        <p:spPr>
          <a:xfrm>
            <a:off x="1218971" y="1838949"/>
            <a:ext cx="67569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180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8" name="Zástupný symbol pro obsah 2"/>
          <p:cNvSpPr>
            <a:spLocks noGrp="1"/>
          </p:cNvSpPr>
          <p:nvPr/>
        </p:nvSpPr>
        <p:spPr>
          <a:xfrm>
            <a:off x="1219985" y="1385052"/>
            <a:ext cx="584292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200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9" name="Zástupný symbol pro obsah 2"/>
          <p:cNvSpPr>
            <a:spLocks noGrp="1"/>
          </p:cNvSpPr>
          <p:nvPr/>
        </p:nvSpPr>
        <p:spPr>
          <a:xfrm>
            <a:off x="1286847" y="4443614"/>
            <a:ext cx="623135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0" name="Zástupný symbol pro obsah 2"/>
          <p:cNvSpPr>
            <a:spLocks noGrp="1"/>
          </p:cNvSpPr>
          <p:nvPr/>
        </p:nvSpPr>
        <p:spPr>
          <a:xfrm>
            <a:off x="1307666" y="4876218"/>
            <a:ext cx="624065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1" name="Zástupný symbol pro obsah 2"/>
          <p:cNvSpPr>
            <a:spLocks noGrp="1"/>
          </p:cNvSpPr>
          <p:nvPr/>
        </p:nvSpPr>
        <p:spPr>
          <a:xfrm>
            <a:off x="1296856" y="5315006"/>
            <a:ext cx="65566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4" name="Zástupný symbol pro obsah 2"/>
          <p:cNvSpPr>
            <a:spLocks noGrp="1"/>
          </p:cNvSpPr>
          <p:nvPr/>
        </p:nvSpPr>
        <p:spPr>
          <a:xfrm>
            <a:off x="1219985" y="969411"/>
            <a:ext cx="65687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220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5" name="Zástupný symbol pro obsah 2"/>
          <p:cNvSpPr>
            <a:spLocks noGrp="1"/>
          </p:cNvSpPr>
          <p:nvPr/>
        </p:nvSpPr>
        <p:spPr>
          <a:xfrm>
            <a:off x="1219985" y="562211"/>
            <a:ext cx="67237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240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817965" y="235169"/>
            <a:ext cx="288575" cy="6018557"/>
            <a:chOff x="1731057" y="89845"/>
            <a:chExt cx="288575" cy="6018557"/>
          </a:xfrm>
        </p:grpSpPr>
        <p:grpSp>
          <p:nvGrpSpPr>
            <p:cNvPr id="76" name="Skupina 75"/>
            <p:cNvGrpSpPr/>
            <p:nvPr/>
          </p:nvGrpSpPr>
          <p:grpSpPr>
            <a:xfrm>
              <a:off x="1731057" y="89845"/>
              <a:ext cx="288172" cy="6018557"/>
              <a:chOff x="3311860" y="1051403"/>
              <a:chExt cx="288172" cy="4974014"/>
            </a:xfrm>
          </p:grpSpPr>
          <p:cxnSp>
            <p:nvCxnSpPr>
              <p:cNvPr id="77" name="Přímá spojnice 76"/>
              <p:cNvCxnSpPr/>
              <p:nvPr/>
            </p:nvCxnSpPr>
            <p:spPr>
              <a:xfrm>
                <a:off x="3454088" y="1051403"/>
                <a:ext cx="1929" cy="4974014"/>
              </a:xfrm>
              <a:prstGeom prst="line">
                <a:avLst/>
              </a:prstGeom>
              <a:ln w="31750">
                <a:solidFill>
                  <a:schemeClr val="bg1"/>
                </a:solidFill>
                <a:headEnd type="arrow" w="lg" len="lg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3312000" y="21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3312000" y="252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>
                <a:off x="3312000" y="288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3312000" y="324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3312000" y="360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3312000" y="39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3312000" y="432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3312000" y="468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3312000" y="504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3312000" y="540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3311860" y="5760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2" name="Přímá spojnice 101"/>
            <p:cNvCxnSpPr/>
            <p:nvPr/>
          </p:nvCxnSpPr>
          <p:spPr>
            <a:xfrm>
              <a:off x="1731600" y="9972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1731600" y="561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0" name="Zástupný symbol pro obsah 2"/>
          <p:cNvSpPr>
            <a:spLocks noGrp="1"/>
          </p:cNvSpPr>
          <p:nvPr/>
        </p:nvSpPr>
        <p:spPr>
          <a:xfrm>
            <a:off x="6443687" y="6017497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22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1" name="Zástupný symbol pro obsah 2"/>
          <p:cNvSpPr>
            <a:spLocks noGrp="1"/>
          </p:cNvSpPr>
          <p:nvPr/>
        </p:nvSpPr>
        <p:spPr>
          <a:xfrm>
            <a:off x="6908617" y="6006732"/>
            <a:ext cx="51711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24</a:t>
            </a:r>
            <a:endParaRPr lang="cs-CZ" sz="22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16" name="Přímá spojnice 115"/>
          <p:cNvCxnSpPr/>
          <p:nvPr/>
        </p:nvCxnSpPr>
        <p:spPr>
          <a:xfrm>
            <a:off x="3251106" y="5061371"/>
            <a:ext cx="0" cy="94536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>
            <a:off x="3677718" y="5267176"/>
            <a:ext cx="11305" cy="66800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2014794" y="5061371"/>
            <a:ext cx="1235244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 flipV="1">
            <a:off x="1984239" y="5496972"/>
            <a:ext cx="2544789" cy="922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4529028" y="5515418"/>
            <a:ext cx="5652" cy="47372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Plus 141"/>
          <p:cNvSpPr/>
          <p:nvPr/>
        </p:nvSpPr>
        <p:spPr>
          <a:xfrm>
            <a:off x="2238249" y="3143179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Plus 142"/>
          <p:cNvSpPr/>
          <p:nvPr/>
        </p:nvSpPr>
        <p:spPr>
          <a:xfrm>
            <a:off x="2462714" y="4009453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Plus 143"/>
          <p:cNvSpPr/>
          <p:nvPr/>
        </p:nvSpPr>
        <p:spPr>
          <a:xfrm>
            <a:off x="2674125" y="4451591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Plus 161"/>
          <p:cNvSpPr/>
          <p:nvPr/>
        </p:nvSpPr>
        <p:spPr>
          <a:xfrm>
            <a:off x="3099978" y="4876218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6" name="Přímá spojnice 105"/>
          <p:cNvCxnSpPr/>
          <p:nvPr/>
        </p:nvCxnSpPr>
        <p:spPr>
          <a:xfrm>
            <a:off x="2394677" y="3318971"/>
            <a:ext cx="2" cy="265565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1952519" y="5279754"/>
            <a:ext cx="172519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Plus 162"/>
          <p:cNvSpPr/>
          <p:nvPr/>
        </p:nvSpPr>
        <p:spPr>
          <a:xfrm>
            <a:off x="3532595" y="5099036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Plus 111"/>
          <p:cNvSpPr/>
          <p:nvPr/>
        </p:nvSpPr>
        <p:spPr>
          <a:xfrm>
            <a:off x="4371246" y="5327704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3" name="Přímá spojnice 112"/>
          <p:cNvCxnSpPr/>
          <p:nvPr/>
        </p:nvCxnSpPr>
        <p:spPr>
          <a:xfrm flipH="1" flipV="1">
            <a:off x="1984240" y="5697836"/>
            <a:ext cx="5116001" cy="922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7106261" y="5714735"/>
            <a:ext cx="1" cy="31177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1624688" y="5783184"/>
            <a:ext cx="6419113" cy="289090"/>
            <a:chOff x="1537263" y="5924526"/>
            <a:chExt cx="6419113" cy="289090"/>
          </a:xfrm>
        </p:grpSpPr>
        <p:grpSp>
          <p:nvGrpSpPr>
            <p:cNvPr id="89" name="Skupina 88"/>
            <p:cNvGrpSpPr/>
            <p:nvPr/>
          </p:nvGrpSpPr>
          <p:grpSpPr>
            <a:xfrm>
              <a:off x="1537263" y="5924526"/>
              <a:ext cx="6419113" cy="288032"/>
              <a:chOff x="3455876" y="3959984"/>
              <a:chExt cx="5403294" cy="288032"/>
            </a:xfrm>
          </p:grpSpPr>
          <p:cxnSp>
            <p:nvCxnSpPr>
              <p:cNvPr id="91" name="Přímá spojnice 90"/>
              <p:cNvCxnSpPr/>
              <p:nvPr/>
            </p:nvCxnSpPr>
            <p:spPr>
              <a:xfrm rot="5400000">
                <a:off x="36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Přímá spojnice 91"/>
              <p:cNvCxnSpPr/>
              <p:nvPr/>
            </p:nvCxnSpPr>
            <p:spPr>
              <a:xfrm rot="5400000">
                <a:off x="396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 rot="5400000">
                <a:off x="432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nice 93"/>
              <p:cNvCxnSpPr/>
              <p:nvPr/>
            </p:nvCxnSpPr>
            <p:spPr>
              <a:xfrm rot="5400000">
                <a:off x="468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nice 94"/>
              <p:cNvCxnSpPr/>
              <p:nvPr/>
            </p:nvCxnSpPr>
            <p:spPr>
              <a:xfrm rot="5400000">
                <a:off x="504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 rot="5400000">
                <a:off x="576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 rot="5400000">
                <a:off x="72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 rot="5400000">
                <a:off x="612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 rot="5400000">
                <a:off x="648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rot="5400000">
                <a:off x="684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 rot="5400000">
                <a:off x="5400000" y="4104000"/>
                <a:ext cx="288032" cy="0"/>
              </a:xfrm>
              <a:prstGeom prst="line">
                <a:avLst/>
              </a:prstGeom>
              <a:ln w="190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/>
              <p:nvPr/>
            </p:nvCxnSpPr>
            <p:spPr>
              <a:xfrm flipH="1" flipV="1">
                <a:off x="3455876" y="4104000"/>
                <a:ext cx="5403294" cy="5371"/>
              </a:xfrm>
              <a:prstGeom prst="line">
                <a:avLst/>
              </a:prstGeom>
              <a:ln w="31750">
                <a:solidFill>
                  <a:schemeClr val="bg1"/>
                </a:solidFill>
                <a:headEnd type="arrow" w="lg" len="lg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8" name="Přímá spojnice 107"/>
            <p:cNvCxnSpPr/>
            <p:nvPr/>
          </p:nvCxnSpPr>
          <p:spPr>
            <a:xfrm rot="5400000">
              <a:off x="6440400" y="6069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rot="5400000">
              <a:off x="6868800" y="60696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5" name="Plus 114"/>
          <p:cNvSpPr/>
          <p:nvPr/>
        </p:nvSpPr>
        <p:spPr>
          <a:xfrm>
            <a:off x="6943813" y="5526340"/>
            <a:ext cx="312855" cy="361436"/>
          </a:xfrm>
          <a:prstGeom prst="mathPlus">
            <a:avLst>
              <a:gd name="adj1" fmla="val 0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2221383" y="693006"/>
            <a:ext cx="4902200" cy="5029200"/>
          </a:xfrm>
          <a:custGeom>
            <a:avLst/>
            <a:gdLst>
              <a:gd name="connsiteX0" fmla="*/ 0 w 4902200"/>
              <a:gd name="connsiteY0" fmla="*/ 0 h 5029200"/>
              <a:gd name="connsiteX1" fmla="*/ 825500 w 4902200"/>
              <a:gd name="connsiteY1" fmla="*/ 4140200 h 5029200"/>
              <a:gd name="connsiteX2" fmla="*/ 4902200 w 4902200"/>
              <a:gd name="connsiteY2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02200" h="5029200">
                <a:moveTo>
                  <a:pt x="0" y="0"/>
                </a:moveTo>
                <a:cubicBezTo>
                  <a:pt x="4233" y="1651000"/>
                  <a:pt x="8467" y="3302000"/>
                  <a:pt x="825500" y="4140200"/>
                </a:cubicBezTo>
                <a:cubicBezTo>
                  <a:pt x="1642533" y="4978400"/>
                  <a:pt x="3272366" y="5003800"/>
                  <a:pt x="4902200" y="502920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506" y="310398"/>
            <a:ext cx="1145370" cy="166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33" y="2299585"/>
            <a:ext cx="792836" cy="115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945" y="2246149"/>
            <a:ext cx="828252" cy="12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990" y="3588489"/>
            <a:ext cx="538464" cy="78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451" y="4437811"/>
            <a:ext cx="332989" cy="48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404" y="3593081"/>
            <a:ext cx="535303" cy="77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454" y="3612556"/>
            <a:ext cx="491404" cy="71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626" y="4432171"/>
            <a:ext cx="332989" cy="48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450" y="4462385"/>
            <a:ext cx="332989" cy="48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6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273" y="4456254"/>
            <a:ext cx="332989" cy="48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614" y="5031577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307" y="5031577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9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584" y="5031577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0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52" y="5023206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1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985" y="5021230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2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999" y="5021229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619" y="5009780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" name="Picture 2" descr="C:\Users\spravce\AppData\Local\Microsoft\Windows\Temporary Internet Files\Content.IE5\BL96J1IA\MC900352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813" y="5009780"/>
            <a:ext cx="295174" cy="42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84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" grpId="0" animBg="1"/>
      <p:bldP spid="142" grpId="0" animBg="1"/>
      <p:bldP spid="143" grpId="0" animBg="1"/>
      <p:bldP spid="144" grpId="0" animBg="1"/>
      <p:bldP spid="162" grpId="0" animBg="1"/>
      <p:bldP spid="163" grpId="0" animBg="1"/>
      <p:bldP spid="112" grpId="0" animBg="1"/>
      <p:bldP spid="115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384519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42895" y="434336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872" y="1728800"/>
            <a:ext cx="9104593" cy="183373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0710" y="1747570"/>
            <a:ext cx="9084059" cy="1537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1)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Jeden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traktor zorá pole za 36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hodin. Za kolik hodin by stejnou práci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vykonalo 2, 3, 4, 6, 9, 12, 18 a 36 stejně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výkonných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traktorů?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Sestavte tabulku a graf.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18624" y="3933056"/>
            <a:ext cx="9089111" cy="172819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5640"/>
            <a:ext cx="1440160" cy="129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3970" y="4077072"/>
            <a:ext cx="87129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Bazén se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naplní čerpadlem za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480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minut. Za kolik minut se naplní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2, 3, 4, 6, 8, 12, 16, 24 a 48 čerpadly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?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Sestavte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tabulku a graf.</a:t>
            </a:r>
          </a:p>
        </p:txBody>
      </p:sp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84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3700</TotalTime>
  <Words>721</Words>
  <Application>Microsoft Office PowerPoint</Application>
  <PresentationFormat>Předvádění na obrazovce (4:3)</PresentationFormat>
  <Paragraphs>159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565</cp:revision>
  <dcterms:created xsi:type="dcterms:W3CDTF">2012-04-23T18:25:05Z</dcterms:created>
  <dcterms:modified xsi:type="dcterms:W3CDTF">2013-04-02T14:05:11Z</dcterms:modified>
</cp:coreProperties>
</file>