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69" r:id="rId3"/>
    <p:sldId id="393" r:id="rId4"/>
    <p:sldId id="429" r:id="rId5"/>
    <p:sldId id="440" r:id="rId6"/>
    <p:sldId id="441" r:id="rId7"/>
    <p:sldId id="442" r:id="rId8"/>
    <p:sldId id="416" r:id="rId9"/>
    <p:sldId id="443" r:id="rId10"/>
    <p:sldId id="44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66FF33"/>
    <a:srgbClr val="CCFF33"/>
    <a:srgbClr val="FFFF66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1363" y="-1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VY_32_INOVACE_06_11_M7_Hanak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5345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Poměr, přímá a nepřímá úměrnost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Trojčlenka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281304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7808" y="1544836"/>
            <a:ext cx="8825939" cy="4980507"/>
          </a:xfrm>
          <a:prstGeom prst="roundRect">
            <a:avLst>
              <a:gd name="adj" fmla="val 838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55628" y="17550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11494" y="1700808"/>
            <a:ext cx="8396929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budeme řešit příklady na přímou a nepřímou úměrnost pomocí trojčlenky. Na začátku jsou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řešené příklady a na konci příklady na samostatné procvičení,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942" y="0"/>
            <a:ext cx="9144000" cy="666936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80320" y="3906233"/>
            <a:ext cx="8847720" cy="16322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06712" y="3989997"/>
            <a:ext cx="8597570" cy="5397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Pro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nepřímou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úměrnost platí: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85157" y="4548421"/>
            <a:ext cx="8597570" cy="9900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zvětší (zmenší) jedna veličina, tolikrát se zmenší (zvětší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druhá veličina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69494" y="1617044"/>
            <a:ext cx="8847720" cy="16322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95886" y="1700808"/>
            <a:ext cx="8597570" cy="5397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Pro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přímou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úměrnost platí: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74331" y="2259232"/>
            <a:ext cx="8597570" cy="9900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zvětší (zmenší) jedna veličina, tolikrát se zvětší (zmenší) druhá veličina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87998" y="209167"/>
            <a:ext cx="8847720" cy="70643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131840" y="294315"/>
            <a:ext cx="3711770" cy="5397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!!!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0" y="294315"/>
            <a:ext cx="1873448" cy="197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1" grpId="0"/>
      <p:bldP spid="19" grpId="0"/>
      <p:bldP spid="2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34229" y="2747705"/>
            <a:ext cx="9144000" cy="102330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127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0" h="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885" y="-1"/>
            <a:ext cx="9120115" cy="107927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083" y="72740"/>
            <a:ext cx="9099915" cy="11960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99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5981" y="155961"/>
            <a:ext cx="8808507" cy="11127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1) Patnáct metrů látky stojí 4 800 Kč. Určete cenu 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za 10 metrů této látky.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9" name="Zástupný symbol pro obsah 2"/>
          <p:cNvSpPr>
            <a:spLocks noGrp="1"/>
          </p:cNvSpPr>
          <p:nvPr/>
        </p:nvSpPr>
        <p:spPr>
          <a:xfrm>
            <a:off x="23884" y="1375926"/>
            <a:ext cx="2150667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a) trojčlenkou: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9371" y="6136395"/>
            <a:ext cx="8803616" cy="61534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47925" y="6174030"/>
            <a:ext cx="8427016" cy="4950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Deset metrů dané látky stojí 3 200 Kč.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159300" y="1355698"/>
            <a:ext cx="6671679" cy="139200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145037" y="1494668"/>
            <a:ext cx="4224916" cy="6583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15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 . . . . . . . . .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4 800 Kč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122713" y="2054700"/>
            <a:ext cx="4470065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 m . . . . . . . . .        x Kč 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721576" y="1603794"/>
            <a:ext cx="438741" cy="864096"/>
            <a:chOff x="764163" y="3363869"/>
            <a:chExt cx="438741" cy="864096"/>
          </a:xfrm>
        </p:grpSpPr>
        <p:cxnSp>
          <p:nvCxnSpPr>
            <p:cNvPr id="4" name="Přímá spojnice se šipkou 3"/>
            <p:cNvCxnSpPr/>
            <p:nvPr/>
          </p:nvCxnSpPr>
          <p:spPr>
            <a:xfrm flipV="1">
              <a:off x="971600" y="3363869"/>
              <a:ext cx="0" cy="864096"/>
            </a:xfrm>
            <a:prstGeom prst="straightConnector1">
              <a:avLst/>
            </a:prstGeom>
            <a:ln w="47625">
              <a:solidFill>
                <a:schemeClr val="bg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64163" y="4227965"/>
              <a:ext cx="438741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7369953" y="1565837"/>
            <a:ext cx="438741" cy="864096"/>
            <a:chOff x="764163" y="3363869"/>
            <a:chExt cx="438741" cy="864096"/>
          </a:xfrm>
        </p:grpSpPr>
        <p:cxnSp>
          <p:nvCxnSpPr>
            <p:cNvPr id="25" name="Přímá spojnice se šipkou 24"/>
            <p:cNvCxnSpPr/>
            <p:nvPr/>
          </p:nvCxnSpPr>
          <p:spPr>
            <a:xfrm flipV="1">
              <a:off x="971600" y="3363869"/>
              <a:ext cx="0" cy="864096"/>
            </a:xfrm>
            <a:prstGeom prst="straightConnector1">
              <a:avLst/>
            </a:prstGeom>
            <a:ln w="47625">
              <a:solidFill>
                <a:schemeClr val="bg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764163" y="4227965"/>
              <a:ext cx="438741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135510" y="2849853"/>
            <a:ext cx="8849448" cy="9740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Stejně směřujícími šipkami vyjádříme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přímou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úměrnost.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Patu šipky umístíme vždy u neznáme hodnoty x.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99371" y="3746341"/>
            <a:ext cx="1979145" cy="4950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Platí tedy: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221812" y="3771009"/>
            <a:ext cx="6681175" cy="231998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473091" y="3770389"/>
                <a:ext cx="2189668" cy="9419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4800</m:t>
                          </m:r>
                        </m:den>
                      </m:f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10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3091" y="3770389"/>
                <a:ext cx="2189668" cy="94192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984473" y="4681312"/>
                <a:ext cx="2273022" cy="9419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10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15</m:t>
                          </m:r>
                        </m:den>
                      </m:f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·4 800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4473" y="4681312"/>
                <a:ext cx="2273022" cy="9419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068634" y="5587401"/>
                <a:ext cx="2189668" cy="4709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=3 200</m:t>
                    </m:r>
                  </m:oMath>
                </a14:m>
                <a:r>
                  <a:rPr lang="cs-CZ" sz="2800" i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Kč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8634" y="5587401"/>
                <a:ext cx="2189668" cy="470965"/>
              </a:xfrm>
              <a:prstGeom prst="rect">
                <a:avLst/>
              </a:prstGeom>
              <a:blipFill rotWithShape="1">
                <a:blip r:embed="rId4"/>
                <a:stretch>
                  <a:fillRect t="-11688" b="-480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122850" y="4642744"/>
                <a:ext cx="1763914" cy="9419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·4 800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2850" y="4642744"/>
                <a:ext cx="1763914" cy="9419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6787115" y="4853780"/>
                <a:ext cx="1763914" cy="5095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=2·1 600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7115" y="4853780"/>
                <a:ext cx="1763914" cy="50953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404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029" y="174625"/>
            <a:ext cx="1338459" cy="110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Vývojový diagram: postup 44"/>
          <p:cNvSpPr/>
          <p:nvPr/>
        </p:nvSpPr>
        <p:spPr>
          <a:xfrm>
            <a:off x="2182614" y="2706512"/>
            <a:ext cx="6648365" cy="1287335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zvětší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délka látky, 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tolikrát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zvětší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cena látky.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280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9" grpId="0" animBg="1"/>
      <p:bldP spid="12" grpId="0"/>
      <p:bldP spid="16" grpId="0"/>
      <p:bldP spid="18" grpId="0"/>
      <p:bldP spid="28" grpId="0"/>
      <p:bldP spid="29" grpId="0"/>
      <p:bldP spid="31" grpId="0"/>
      <p:bldP spid="39" grpId="0"/>
      <p:bldP spid="40" grpId="0"/>
      <p:bldP spid="41" grpId="0"/>
      <p:bldP spid="42" grpId="0"/>
      <p:bldP spid="45" grpId="0" animBg="1"/>
      <p:bldP spid="4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885" y="-1"/>
            <a:ext cx="9120115" cy="107927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083" y="72740"/>
            <a:ext cx="9099915" cy="11960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99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5981" y="155961"/>
            <a:ext cx="8808507" cy="11127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2) Patnáct metrů látky stojí 4 800 Kč. Určete cenu 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za 10 metrů této látky.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81034" y="1483668"/>
            <a:ext cx="2039754" cy="50405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b) 2. způsob: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9053" y="5373216"/>
            <a:ext cx="6530924" cy="10483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916152" y="5649870"/>
            <a:ext cx="7379106" cy="4950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Deset metrů dané látky stojí 3 200 Kč.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98554" y="2204864"/>
            <a:ext cx="7329830" cy="273630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309377" y="2569806"/>
            <a:ext cx="4224916" cy="6583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15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 . . . . . . . . .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4 800 Kč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547664" y="3185888"/>
            <a:ext cx="4089369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 m . . . . . . . . . 4 800 : 15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7" name="Picture 2" descr="C:\Users\spravce\AppData\Local\Microsoft\Windows\Temporary Internet Files\Content.IE5\HGW68T4R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029" y="174625"/>
            <a:ext cx="1338459" cy="110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ástupný symbol pro obsah 2"/>
          <p:cNvSpPr>
            <a:spLocks noGrp="1"/>
          </p:cNvSpPr>
          <p:nvPr/>
        </p:nvSpPr>
        <p:spPr>
          <a:xfrm>
            <a:off x="1418372" y="3986061"/>
            <a:ext cx="4218661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 m . . . . . . . . . 10 · 320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5586735" y="3170881"/>
            <a:ext cx="1653986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= 320 Kč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100911" y="3847851"/>
            <a:ext cx="66495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5436096" y="3986061"/>
            <a:ext cx="2088232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= 3 200 Kč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074" name="Picture 2" descr="C:\Users\spravce\AppData\Local\Microsoft\Windows\Temporary Internet Files\Content.IE5\D1R1SU0N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977" y="5157192"/>
            <a:ext cx="175681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76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11" grpId="0"/>
      <p:bldP spid="12" grpId="0"/>
      <p:bldP spid="29" grpId="0"/>
      <p:bldP spid="30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229" y="2747705"/>
            <a:ext cx="9144000" cy="99863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127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0" h="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885" y="-1"/>
            <a:ext cx="9120115" cy="107927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083" y="72740"/>
            <a:ext cx="9099915" cy="11960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99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5981" y="155961"/>
            <a:ext cx="8808507" cy="11127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3) Na statku chtěli provést orbu za 20 dní se sedmi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traktory. Za jak dlouho to stihnou s 5 traktory?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3884" y="1375926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a) trojčlenkou: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9371" y="6136395"/>
            <a:ext cx="8677850" cy="61534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47925" y="6174030"/>
            <a:ext cx="8427016" cy="4950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Orbu provedou za 28 dní.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05542" y="1355698"/>
            <a:ext cx="6671679" cy="139200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891961" y="1439209"/>
            <a:ext cx="5233360" cy="6583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 traktorů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. . . . .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. . 20 dní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930715" y="2024532"/>
            <a:ext cx="4733273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 traktory . . . . . . . . .    x dní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 rot="10800000">
            <a:off x="2370152" y="1592484"/>
            <a:ext cx="438741" cy="864096"/>
            <a:chOff x="764163" y="3363869"/>
            <a:chExt cx="438741" cy="864096"/>
          </a:xfrm>
        </p:grpSpPr>
        <p:cxnSp>
          <p:nvCxnSpPr>
            <p:cNvPr id="14" name="Přímá spojnice se šipkou 13"/>
            <p:cNvCxnSpPr/>
            <p:nvPr/>
          </p:nvCxnSpPr>
          <p:spPr>
            <a:xfrm flipV="1">
              <a:off x="971600" y="3363869"/>
              <a:ext cx="0" cy="864096"/>
            </a:xfrm>
            <a:prstGeom prst="straightConnector1">
              <a:avLst/>
            </a:prstGeom>
            <a:ln w="47625">
              <a:solidFill>
                <a:schemeClr val="bg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764163" y="4227965"/>
              <a:ext cx="438741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7544576" y="1502546"/>
            <a:ext cx="438741" cy="864096"/>
            <a:chOff x="764163" y="3363869"/>
            <a:chExt cx="438741" cy="864096"/>
          </a:xfrm>
        </p:grpSpPr>
        <p:cxnSp>
          <p:nvCxnSpPr>
            <p:cNvPr id="17" name="Přímá spojnice se šipkou 16"/>
            <p:cNvCxnSpPr/>
            <p:nvPr/>
          </p:nvCxnSpPr>
          <p:spPr>
            <a:xfrm flipV="1">
              <a:off x="971600" y="3363869"/>
              <a:ext cx="0" cy="864096"/>
            </a:xfrm>
            <a:prstGeom prst="straightConnector1">
              <a:avLst/>
            </a:prstGeom>
            <a:ln w="47625">
              <a:solidFill>
                <a:schemeClr val="bg1"/>
              </a:solidFill>
              <a:tailEnd type="arrow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4163" y="4227965"/>
              <a:ext cx="438741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4083" y="2810116"/>
            <a:ext cx="9178228" cy="9740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Opačně směřujícími šipkami vyjádříme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nepřímou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úměrnost.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Patu šipky umístíme vždy u neznáme hodnoty x.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99371" y="3746341"/>
            <a:ext cx="1979145" cy="4950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Platí tedy: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168054" y="3771009"/>
            <a:ext cx="6681175" cy="231998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773031" y="3829416"/>
                <a:ext cx="2189668" cy="9419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20</m:t>
                          </m:r>
                        </m:den>
                      </m:f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3031" y="3829416"/>
                <a:ext cx="2189668" cy="94192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984970" y="4765889"/>
                <a:ext cx="1874301" cy="9419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den>
                      </m:f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·20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4970" y="4765889"/>
                <a:ext cx="1874301" cy="9419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014876" y="5587401"/>
                <a:ext cx="2189668" cy="4709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=28 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𝑑𝑛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í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4876" y="5587401"/>
                <a:ext cx="2189668" cy="4709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527383" y="4992734"/>
                <a:ext cx="1585543" cy="59466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=7·4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7383" y="4992734"/>
                <a:ext cx="1585543" cy="59466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7" name="Picture 2" descr="C:\Users\spravce\AppData\Local\Microsoft\Windows\Temporary Internet Files\Content.IE5\HGW68T4R\MC9004404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029" y="174625"/>
            <a:ext cx="1338459" cy="110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Vývojový diagram: postup 27"/>
          <p:cNvSpPr/>
          <p:nvPr/>
        </p:nvSpPr>
        <p:spPr>
          <a:xfrm>
            <a:off x="2128856" y="2747705"/>
            <a:ext cx="6690867" cy="1287335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Kolikrát se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zmenší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počet traktorů, 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tolikrát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zvětší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počet dní.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197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11" grpId="0"/>
      <p:bldP spid="12" grpId="0"/>
      <p:bldP spid="19" grpId="0"/>
      <p:bldP spid="20" grpId="0"/>
      <p:bldP spid="22" grpId="0"/>
      <p:bldP spid="23" grpId="0"/>
      <p:bldP spid="24" grpId="0"/>
      <p:bldP spid="25" grpId="0"/>
      <p:bldP spid="28" grpId="0" animBg="1"/>
      <p:bldP spid="2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885" y="-1"/>
            <a:ext cx="9120115" cy="107927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083" y="72740"/>
            <a:ext cx="9099915" cy="11960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99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5981" y="155961"/>
            <a:ext cx="8808507" cy="11127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 Na statku chtěli provést orbu za 20 dní se sedmi</a:t>
            </a:r>
            <a:b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traktory.  Za jak dlouho to stihnou s 5 traktory?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5981" y="1484784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b) 2. způsob: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27708" y="5112304"/>
            <a:ext cx="4976685" cy="87282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051865" y="5301209"/>
            <a:ext cx="4928131" cy="4950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Orbu provedou za 28 dní.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27584" y="2273137"/>
            <a:ext cx="7128791" cy="230799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224491" y="2356648"/>
            <a:ext cx="5233360" cy="65830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 traktorů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. . . . .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. . 20 dní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278889" y="3814775"/>
            <a:ext cx="4589256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 traktory . . . . . . . . . 140 : 5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6" name="Picture 2" descr="C:\Users\spravce\AppData\Local\Microsoft\Windows\Temporary Internet Files\Content.IE5\HGW68T4R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029" y="174625"/>
            <a:ext cx="1338459" cy="110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ástupný symbol pro obsah 2"/>
          <p:cNvSpPr>
            <a:spLocks noGrp="1"/>
          </p:cNvSpPr>
          <p:nvPr/>
        </p:nvSpPr>
        <p:spPr>
          <a:xfrm>
            <a:off x="1475243" y="3014950"/>
            <a:ext cx="4536918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 traktor . . . . . . . . . 20 ·7 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1113515" y="3645024"/>
            <a:ext cx="664956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5506900" y="3024775"/>
            <a:ext cx="1901901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=140 dní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5730378" y="3814775"/>
            <a:ext cx="1901901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=28 dní</a:t>
            </a:r>
            <a:endParaRPr lang="cs-CZ" sz="28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2" name="Picture 2" descr="C:\Users\spravce\AppData\Local\Microsoft\Windows\Temporary Internet Files\Content.IE5\D1R1SU0N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977" y="5157192"/>
            <a:ext cx="175681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57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11" grpId="0"/>
      <p:bldP spid="12" grpId="0"/>
      <p:bldP spid="28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0343" y="84229"/>
            <a:ext cx="6628557" cy="76789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19191" y="179051"/>
            <a:ext cx="6173321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780" y="1175076"/>
            <a:ext cx="9041862" cy="11241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45008" y="1209746"/>
            <a:ext cx="9459842" cy="110536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1) Za rekreační pobyt zaplatila čtyřčlenná rodina </a:t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27 600 Kč. Kolik zaplatí za stejný pobyt tříčlenná rodina?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0" y="2798388"/>
            <a:ext cx="9089111" cy="12241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5346" y="2942404"/>
            <a:ext cx="87129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2) 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Vypařením 20 kg mořské vody získáme 800 g soli.</a:t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Z jakého množství mořské vody získáme 13 kg soli?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4595" y="4467330"/>
            <a:ext cx="9089111" cy="193434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6965" y="4557340"/>
            <a:ext cx="895411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3) Při zatížení závažím o hmotnosti 650 g se pružina prodlouží o 2,6 cm. O kolik centimetrů se prodlouží při zatížení závažím 400 g. Jakou hmotnost by muselo mít závaží, aby se prodloužila o 4 cm?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4098" name="Picture 2" descr="C:\Users\spravce\AppData\Local\Microsoft\Windows\Temporary Internet Files\Content.IE5\BL96J1IA\MC900434403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163" y="146120"/>
            <a:ext cx="1027479" cy="143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ástupný symbol pro obsah 2"/>
          <p:cNvSpPr>
            <a:spLocks noGrp="1"/>
          </p:cNvSpPr>
          <p:nvPr/>
        </p:nvSpPr>
        <p:spPr>
          <a:xfrm>
            <a:off x="6876256" y="2299212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20 700 Kč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6886252" y="4022524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520 g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6966511" y="6083798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1,6 cm; 1 kg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3" grpId="0"/>
      <p:bldP spid="14" grpId="0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0343" y="84229"/>
            <a:ext cx="6628557" cy="76789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19191" y="179051"/>
            <a:ext cx="6173321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7816" y="1386598"/>
            <a:ext cx="9041862" cy="11241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20412" y="1421268"/>
            <a:ext cx="9459842" cy="110536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4) Dva dělníci udělají práci za 15 hodin. Jak </a:t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dlouho to bude trvat 5 stejně výkonným dělníkům?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-24596" y="3009910"/>
            <a:ext cx="9089111" cy="12241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0750" y="3153926"/>
            <a:ext cx="92811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5) Pojede-li na výlet 44 dětí, zaplatí každý za autobus </a:t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96 Kč. Kolik museli zaplatit, kdyby jelo pouze 32 dětí?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-1" y="4678852"/>
            <a:ext cx="9089111" cy="119391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2369" y="4768862"/>
            <a:ext cx="89541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6) Deset stejných čerpadel napustí bazén za 14 hodin. Za kolik hodin by se napustil bazén 7 stejnými čerpadly?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1" name="Picture 2" descr="C:\Users\spravce\AppData\Local\Microsoft\Windows\Temporary Internet Files\Content.IE5\BL96J1IA\MC900434403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34370"/>
            <a:ext cx="1243204" cy="174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2"/>
          <p:cNvSpPr>
            <a:spLocks noGrp="1"/>
          </p:cNvSpPr>
          <p:nvPr/>
        </p:nvSpPr>
        <p:spPr>
          <a:xfrm>
            <a:off x="6851660" y="2510734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6 hodin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929074" y="4174692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132 Kč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7016292" y="5856424"/>
            <a:ext cx="2104972" cy="4557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20 hodin</a:t>
            </a:r>
            <a:endParaRPr lang="cs-CZ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9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0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3875</TotalTime>
  <Words>738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584</cp:revision>
  <dcterms:created xsi:type="dcterms:W3CDTF">2012-04-23T18:25:05Z</dcterms:created>
  <dcterms:modified xsi:type="dcterms:W3CDTF">2013-04-02T14:06:48Z</dcterms:modified>
</cp:coreProperties>
</file>