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74" r:id="rId2"/>
    <p:sldId id="269" r:id="rId3"/>
    <p:sldId id="393" r:id="rId4"/>
    <p:sldId id="440" r:id="rId5"/>
    <p:sldId id="441" r:id="rId6"/>
    <p:sldId id="444" r:id="rId7"/>
    <p:sldId id="446" r:id="rId8"/>
    <p:sldId id="445" r:id="rId9"/>
    <p:sldId id="447" r:id="rId10"/>
    <p:sldId id="448" r:id="rId11"/>
    <p:sldId id="449" r:id="rId12"/>
    <p:sldId id="442" r:id="rId13"/>
    <p:sldId id="450" r:id="rId14"/>
    <p:sldId id="416" r:id="rId15"/>
    <p:sldId id="439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99FF33"/>
    <a:srgbClr val="FFFF66"/>
    <a:srgbClr val="CCFF33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35" autoAdjust="0"/>
    <p:restoredTop sz="95378" autoAdjust="0"/>
  </p:normalViewPr>
  <p:slideViewPr>
    <p:cSldViewPr>
      <p:cViewPr>
        <p:scale>
          <a:sx n="60" d="100"/>
          <a:sy n="60" d="100"/>
        </p:scale>
        <p:origin x="-826" y="-1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image" Target="../media/image19.png"/><Relationship Id="rId7" Type="http://schemas.openxmlformats.org/officeDocument/2006/relationships/image" Target="../media/image10.png"/><Relationship Id="rId12" Type="http://schemas.openxmlformats.org/officeDocument/2006/relationships/image" Target="../media/image27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6.png"/><Relationship Id="rId5" Type="http://schemas.openxmlformats.org/officeDocument/2006/relationships/image" Target="../media/image21.png"/><Relationship Id="rId15" Type="http://schemas.openxmlformats.org/officeDocument/2006/relationships/image" Target="../media/image30.wmf"/><Relationship Id="rId10" Type="http://schemas.openxmlformats.org/officeDocument/2006/relationships/image" Target="../media/image25.png"/><Relationship Id="rId4" Type="http://schemas.openxmlformats.org/officeDocument/2006/relationships/image" Target="../media/image20.png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4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Relationship Id="rId14" Type="http://schemas.openxmlformats.org/officeDocument/2006/relationships/image" Target="../media/image4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48.png"/><Relationship Id="rId7" Type="http://schemas.openxmlformats.org/officeDocument/2006/relationships/image" Target="../media/image51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wmf"/><Relationship Id="rId5" Type="http://schemas.openxmlformats.org/officeDocument/2006/relationships/image" Target="../media/image49.png"/><Relationship Id="rId4" Type="http://schemas.openxmlformats.org/officeDocument/2006/relationships/image" Target="../media/image5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8.png"/><Relationship Id="rId7" Type="http://schemas.openxmlformats.org/officeDocument/2006/relationships/image" Target="../media/image51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wmf"/><Relationship Id="rId5" Type="http://schemas.openxmlformats.org/officeDocument/2006/relationships/image" Target="../media/image49.png"/><Relationship Id="rId4" Type="http://schemas.openxmlformats.org/officeDocument/2006/relationships/image" Target="../media/image5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8.png"/><Relationship Id="rId7" Type="http://schemas.openxmlformats.org/officeDocument/2006/relationships/image" Target="../media/image51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wmf"/><Relationship Id="rId5" Type="http://schemas.openxmlformats.org/officeDocument/2006/relationships/image" Target="../media/image49.png"/><Relationship Id="rId4" Type="http://schemas.openxmlformats.org/officeDocument/2006/relationships/image" Target="../media/image55.png"/><Relationship Id="rId9" Type="http://schemas.openxmlformats.org/officeDocument/2006/relationships/image" Target="../media/image5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8.png"/><Relationship Id="rId7" Type="http://schemas.openxmlformats.org/officeDocument/2006/relationships/image" Target="../media/image51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wmf"/><Relationship Id="rId5" Type="http://schemas.openxmlformats.org/officeDocument/2006/relationships/image" Target="../media/image49.png"/><Relationship Id="rId10" Type="http://schemas.openxmlformats.org/officeDocument/2006/relationships/image" Target="../media/image58.png"/><Relationship Id="rId4" Type="http://schemas.openxmlformats.org/officeDocument/2006/relationships/image" Target="../media/image57.png"/><Relationship Id="rId9" Type="http://schemas.openxmlformats.org/officeDocument/2006/relationships/image" Target="../media/image5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8.png"/><Relationship Id="rId7" Type="http://schemas.openxmlformats.org/officeDocument/2006/relationships/image" Target="../media/image51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wmf"/><Relationship Id="rId11" Type="http://schemas.openxmlformats.org/officeDocument/2006/relationships/image" Target="../media/image61.png"/><Relationship Id="rId5" Type="http://schemas.openxmlformats.org/officeDocument/2006/relationships/image" Target="../media/image60.png"/><Relationship Id="rId10" Type="http://schemas.openxmlformats.org/officeDocument/2006/relationships/image" Target="../media/image58.png"/><Relationship Id="rId4" Type="http://schemas.openxmlformats.org/officeDocument/2006/relationships/image" Target="../media/image59.png"/><Relationship Id="rId9" Type="http://schemas.openxmlformats.org/officeDocument/2006/relationships/image" Target="../media/image5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8.png"/><Relationship Id="rId7" Type="http://schemas.openxmlformats.org/officeDocument/2006/relationships/image" Target="../media/image51.png"/><Relationship Id="rId12" Type="http://schemas.openxmlformats.org/officeDocument/2006/relationships/image" Target="../media/image63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wmf"/><Relationship Id="rId11" Type="http://schemas.openxmlformats.org/officeDocument/2006/relationships/image" Target="../media/image61.png"/><Relationship Id="rId5" Type="http://schemas.openxmlformats.org/officeDocument/2006/relationships/image" Target="../media/image60.png"/><Relationship Id="rId10" Type="http://schemas.openxmlformats.org/officeDocument/2006/relationships/image" Target="../media/image58.png"/><Relationship Id="rId4" Type="http://schemas.openxmlformats.org/officeDocument/2006/relationships/image" Target="../media/image62.png"/><Relationship Id="rId9" Type="http://schemas.openxmlformats.org/officeDocument/2006/relationships/image" Target="../media/image5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wmf"/><Relationship Id="rId3" Type="http://schemas.openxmlformats.org/officeDocument/2006/relationships/image" Target="../media/image48.png"/><Relationship Id="rId7" Type="http://schemas.openxmlformats.org/officeDocument/2006/relationships/image" Target="../media/image6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png"/><Relationship Id="rId5" Type="http://schemas.openxmlformats.org/officeDocument/2006/relationships/image" Target="../media/image60.png"/><Relationship Id="rId4" Type="http://schemas.openxmlformats.org/officeDocument/2006/relationships/image" Target="../media/image6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2.png"/><Relationship Id="rId5" Type="http://schemas.openxmlformats.org/officeDocument/2006/relationships/image" Target="../media/image71.png"/><Relationship Id="rId10" Type="http://schemas.openxmlformats.org/officeDocument/2006/relationships/image" Target="../media/image76.png"/><Relationship Id="rId4" Type="http://schemas.openxmlformats.org/officeDocument/2006/relationships/image" Target="../media/image70.wmf"/><Relationship Id="rId9" Type="http://schemas.openxmlformats.org/officeDocument/2006/relationships/image" Target="../media/image7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VY_32_INOVACE_06_12_M7_Hanak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34371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Čtyřúhelníky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Čtverec a obdélník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32476" y="202265"/>
            <a:ext cx="8527119" cy="994487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88041" y="1382068"/>
            <a:ext cx="8415988" cy="5184576"/>
          </a:xfrm>
          <a:prstGeom prst="roundRect">
            <a:avLst>
              <a:gd name="adj" fmla="val 628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75501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61694" y="1556792"/>
            <a:ext cx="8048937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V této hodině </a:t>
            </a:r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si zopakujeme vlastnosti čtverce a obdélníku. Ukážeme si také konstrukci těchto obrazců. </a:t>
            </a:r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Na začátku jsou řešené příklady a na konci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příklady na samostatné procvičení, které prověří zda žáci pochopili danou látku.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0970"/>
            <a:ext cx="9144000" cy="674136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18275" y="1416575"/>
            <a:ext cx="8697709" cy="522430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738203" y="1850894"/>
            <a:ext cx="3233733" cy="3233733"/>
          </a:xfrm>
          <a:prstGeom prst="rect">
            <a:avLst/>
          </a:prstGeom>
          <a:noFill/>
          <a:ln w="349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824830" y="2456354"/>
            <a:ext cx="3888432" cy="271236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277642" y="4936842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3971936" y="4965123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3971936" y="1391843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271342" y="1443694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968846" y="2599025"/>
            <a:ext cx="3231096" cy="4815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Úhlopříčky čtverce: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65706" y="327926"/>
            <a:ext cx="8697710" cy="85829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465680" y="444798"/>
            <a:ext cx="4856772" cy="6233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Čtverec a jeho úhlopříčky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5364890" y="3153934"/>
            <a:ext cx="2439008" cy="4815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jsou shodné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5364890" y="3635493"/>
            <a:ext cx="3163720" cy="4815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se navzájem půlí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5392770" y="4100017"/>
                <a:ext cx="3163720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- jsou k sobě kolmé</a:t>
                </a:r>
              </a:p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𝑢</m:t>
                        </m:r>
                      </m:e>
                      <m:sub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sub>
                    </m:sSub>
                    <m:r>
                      <a:rPr lang="cs-CZ" sz="280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⊥</m:t>
                    </m:r>
                    <m:sSub>
                      <m:sSub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𝑢</m:t>
                        </m:r>
                      </m:e>
                      <m:sub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2770" y="4100017"/>
                <a:ext cx="3163720" cy="481559"/>
              </a:xfrm>
              <a:prstGeom prst="rect">
                <a:avLst/>
              </a:prstGeom>
              <a:blipFill rotWithShape="1">
                <a:blip r:embed="rId2"/>
                <a:stretch>
                  <a:fillRect l="-4046" t="-11392" b="-1012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 flipV="1">
            <a:off x="738203" y="1850894"/>
            <a:ext cx="3233733" cy="3233733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38203" y="1850894"/>
            <a:ext cx="3233733" cy="3233733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4824830" y="1463571"/>
                <a:ext cx="4021596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𝑢</m:t>
                        </m:r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 </m:t>
                        </m:r>
                      </m:e>
                      <m:sub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sub>
                    </m:sSub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𝐴𝐶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. 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 . 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úhlopříčka</a:t>
                </a:r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4830" y="1463571"/>
                <a:ext cx="4021596" cy="497210"/>
              </a:xfrm>
              <a:prstGeom prst="rect">
                <a:avLst/>
              </a:prstGeom>
              <a:blipFill rotWithShape="1">
                <a:blip r:embed="rId3"/>
                <a:stretch>
                  <a:fillRect t="-10976" b="-39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4845394" y="1920936"/>
                <a:ext cx="4021596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𝑢</m:t>
                        </m:r>
                      </m:e>
                      <m:sub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 2</m:t>
                        </m:r>
                      </m:sub>
                    </m:sSub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𝐵𝐷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. 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 . 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úhlopříčka</a:t>
                </a:r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5394" y="1920936"/>
                <a:ext cx="4021596" cy="497210"/>
              </a:xfrm>
              <a:prstGeom prst="rect">
                <a:avLst/>
              </a:prstGeom>
              <a:blipFill rotWithShape="1">
                <a:blip r:embed="rId4"/>
                <a:stretch>
                  <a:fillRect t="-10976" b="-39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Zástupný symbol pro obsah 2"/>
          <p:cNvSpPr>
            <a:spLocks noGrp="1"/>
          </p:cNvSpPr>
          <p:nvPr/>
        </p:nvSpPr>
        <p:spPr>
          <a:xfrm>
            <a:off x="2153042" y="2850388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" name="Oblouk 8"/>
          <p:cNvSpPr/>
          <p:nvPr/>
        </p:nvSpPr>
        <p:spPr>
          <a:xfrm>
            <a:off x="1734668" y="2869798"/>
            <a:ext cx="1240802" cy="1240802"/>
          </a:xfrm>
          <a:prstGeom prst="arc">
            <a:avLst>
              <a:gd name="adj1" fmla="val 18811077"/>
              <a:gd name="adj2" fmla="val 264272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2490891" y="3053988"/>
            <a:ext cx="675698" cy="6122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·</a:t>
            </a:r>
            <a:endParaRPr lang="cs-CZ" sz="44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 rot="18857177">
                <a:off x="1119853" y="3670614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𝑢</m:t>
                          </m:r>
                        </m:e>
                        <m:sub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 1</m:t>
                          </m:r>
                        </m:sub>
                      </m:sSub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rot="18857177">
                <a:off x="1119853" y="3670614"/>
                <a:ext cx="675698" cy="4072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 rot="2810251">
                <a:off x="3040567" y="3870258"/>
                <a:ext cx="675698" cy="5336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𝑢</m:t>
                          </m:r>
                        </m:e>
                        <m:sub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 2</m:t>
                          </m:r>
                        </m:sub>
                      </m:sSub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rot="2810251">
                <a:off x="3040567" y="3870258"/>
                <a:ext cx="675698" cy="53367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2" descr="C:\Users\spravce\AppData\Local\Microsoft\Windows\Temporary Internet Files\Content.IE5\0BASIBLT\MC9004404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620" y="82446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1609978" y="5650428"/>
                <a:ext cx="1595616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𝐴𝑆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≅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𝑆𝐶</m:t>
                      </m:r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9978" y="5650428"/>
                <a:ext cx="1595616" cy="49721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1609978" y="6042294"/>
                <a:ext cx="1595616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𝐵𝑆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≅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𝑆𝐷</m:t>
                      </m:r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9978" y="6042294"/>
                <a:ext cx="1595616" cy="49721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Zaoblený obdélník 34"/>
          <p:cNvSpPr/>
          <p:nvPr/>
        </p:nvSpPr>
        <p:spPr>
          <a:xfrm>
            <a:off x="4835112" y="5372323"/>
            <a:ext cx="3867868" cy="116718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990550" y="5502642"/>
                <a:ext cx="2481186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</a:rPr>
                  <a:t>Obsah: </a:t>
                </a:r>
                <a14:m>
                  <m:oMath xmlns:m="http://schemas.openxmlformats.org/officeDocument/2006/math">
                    <m:r>
                      <a:rPr lang="cs-CZ" sz="2800" b="0" i="0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𝑆</m:t>
                    </m:r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90550" y="5502642"/>
                <a:ext cx="2481186" cy="497210"/>
              </a:xfrm>
              <a:prstGeom prst="rect">
                <a:avLst/>
              </a:prstGeom>
              <a:blipFill rotWithShape="1">
                <a:blip r:embed="rId10"/>
                <a:stretch>
                  <a:fillRect l="-5160" t="-12346" b="-395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4990550" y="5899033"/>
                <a:ext cx="2676782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b="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</a:rPr>
                  <a:t>Obvod: </a:t>
                </a:r>
                <a14:m>
                  <m:oMath xmlns:m="http://schemas.openxmlformats.org/officeDocument/2006/math"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𝑜</m:t>
                    </m:r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=4</m:t>
                    </m:r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𝑎</m:t>
                    </m:r>
                  </m:oMath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90550" y="5899033"/>
                <a:ext cx="2676782" cy="497210"/>
              </a:xfrm>
              <a:prstGeom prst="rect">
                <a:avLst/>
              </a:prstGeom>
              <a:blipFill rotWithShape="1">
                <a:blip r:embed="rId11"/>
                <a:stretch>
                  <a:fillRect l="-4784" t="-12346" b="-395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1594085" y="5257630"/>
                <a:ext cx="1595616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𝐴𝐶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≅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𝐵𝐷</m:t>
                      </m:r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085" y="5257630"/>
                <a:ext cx="1595616" cy="49721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2017220" y="4610803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7220" y="4610803"/>
                <a:ext cx="675698" cy="40720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3803852" y="3087333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3852" y="3087333"/>
                <a:ext cx="675698" cy="40720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260245" y="3156504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245" y="3156504"/>
                <a:ext cx="675698" cy="40720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2065986" y="1391843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5986" y="1391843"/>
                <a:ext cx="675698" cy="40720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9766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9" grpId="0"/>
      <p:bldP spid="22" grpId="0"/>
      <p:bldP spid="23" grpId="0"/>
      <p:bldP spid="24" grpId="0"/>
      <p:bldP spid="14" grpId="0"/>
      <p:bldP spid="21" grpId="0"/>
      <p:bldP spid="25" grpId="0"/>
      <p:bldP spid="26" grpId="0"/>
      <p:bldP spid="27" grpId="0"/>
      <p:bldP spid="17" grpId="0"/>
      <p:bldP spid="28" grpId="0"/>
      <p:bldP spid="29" grpId="0"/>
      <p:bldP spid="9" grpId="0" animBg="1"/>
      <p:bldP spid="30" grpId="0"/>
      <p:bldP spid="31" grpId="0"/>
      <p:bldP spid="32" grpId="0"/>
      <p:bldP spid="33" grpId="0"/>
      <p:bldP spid="34" grpId="0"/>
      <p:bldP spid="36" grpId="0"/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0970"/>
            <a:ext cx="9144000" cy="674136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8275" y="1416575"/>
            <a:ext cx="8818221" cy="522430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91196" y="2093400"/>
            <a:ext cx="4320479" cy="2666709"/>
          </a:xfrm>
          <a:prstGeom prst="rect">
            <a:avLst/>
          </a:prstGeom>
          <a:noFill/>
          <a:ln w="349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5145988" y="2636696"/>
            <a:ext cx="3697600" cy="211388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69814" y="4760109"/>
            <a:ext cx="488187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496785" y="4783172"/>
            <a:ext cx="337849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373826" y="1574881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36062" y="1574881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5269352" y="2779367"/>
            <a:ext cx="3559764" cy="4815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Úhlopříčky obdélníku: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65706" y="327926"/>
            <a:ext cx="8697710" cy="85829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465680" y="444798"/>
            <a:ext cx="4856772" cy="6233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Obdélník a jeho úhlopříčky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5665396" y="3334276"/>
            <a:ext cx="2439008" cy="4815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jsou shodné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5665396" y="3815835"/>
            <a:ext cx="3163720" cy="4815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se navzájem půlí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391196" y="2093400"/>
            <a:ext cx="4320479" cy="2666709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91196" y="2093400"/>
            <a:ext cx="4320479" cy="2666709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5101840" y="1575794"/>
                <a:ext cx="4021596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𝑢</m:t>
                        </m:r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 </m:t>
                        </m:r>
                      </m:e>
                      <m:sub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sub>
                    </m:sSub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𝐴𝐶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. 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 . 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úhlopříčka</a:t>
                </a:r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1840" y="1575794"/>
                <a:ext cx="4021596" cy="497210"/>
              </a:xfrm>
              <a:prstGeom prst="rect">
                <a:avLst/>
              </a:prstGeom>
              <a:blipFill rotWithShape="1">
                <a:blip r:embed="rId2"/>
                <a:stretch>
                  <a:fillRect t="-10976" b="-39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5122404" y="2033159"/>
                <a:ext cx="4021596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bPr>
                      <m:e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𝑢</m:t>
                        </m:r>
                      </m:e>
                      <m:sub>
                        <m:r>
                          <a:rPr lang="cs-CZ" sz="2800" b="0" i="1" spc="-120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 2</m:t>
                        </m:r>
                      </m:sub>
                    </m:sSub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𝐵𝐷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. 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 . 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úhlopříčka</a:t>
                </a:r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2404" y="2033159"/>
                <a:ext cx="4021596" cy="497210"/>
              </a:xfrm>
              <a:prstGeom prst="rect">
                <a:avLst/>
              </a:prstGeom>
              <a:blipFill rotWithShape="1">
                <a:blip r:embed="rId3"/>
                <a:stretch>
                  <a:fillRect t="-11111" b="-407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Zástupný symbol pro obsah 2"/>
          <p:cNvSpPr>
            <a:spLocks noGrp="1"/>
          </p:cNvSpPr>
          <p:nvPr/>
        </p:nvSpPr>
        <p:spPr>
          <a:xfrm>
            <a:off x="2333171" y="2921230"/>
            <a:ext cx="675698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 rot="19739203">
                <a:off x="1095874" y="3550498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𝑢</m:t>
                          </m:r>
                        </m:e>
                        <m:sub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 1</m:t>
                          </m:r>
                        </m:sub>
                      </m:sSub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rot="19739203">
                <a:off x="1095874" y="3550498"/>
                <a:ext cx="675698" cy="40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 rot="2086503">
                <a:off x="3363367" y="3550567"/>
                <a:ext cx="675698" cy="5336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𝑢</m:t>
                          </m:r>
                        </m:e>
                        <m:sub>
                          <m:r>
                            <a:rPr lang="cs-CZ" sz="2800" b="0" i="1" spc="-12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 2</m:t>
                          </m:r>
                        </m:sub>
                      </m:sSub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rot="2086503">
                <a:off x="3363367" y="3550567"/>
                <a:ext cx="675698" cy="53367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1609978" y="5574602"/>
                <a:ext cx="1595616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𝐴𝑆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≅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𝑆𝐶</m:t>
                      </m:r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9978" y="5574602"/>
                <a:ext cx="1595616" cy="4972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1609978" y="6042294"/>
                <a:ext cx="1595616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𝐵𝑆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≅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𝑆𝐷</m:t>
                      </m:r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9978" y="6042294"/>
                <a:ext cx="1595616" cy="4972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1609978" y="5126082"/>
                <a:ext cx="1595616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𝐴𝐶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≅</m:t>
                      </m:r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𝐵𝐷</m:t>
                      </m:r>
                    </m:oMath>
                  </m:oMathPara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9978" y="5126082"/>
                <a:ext cx="1595616" cy="49721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Zaoblený obdélník 34"/>
          <p:cNvSpPr/>
          <p:nvPr/>
        </p:nvSpPr>
        <p:spPr>
          <a:xfrm>
            <a:off x="5145988" y="5240689"/>
            <a:ext cx="3712430" cy="116718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5269352" y="5327069"/>
                <a:ext cx="2954404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</a:rPr>
                  <a:t>Obsah: </a:t>
                </a:r>
                <a14:m>
                  <m:oMath xmlns:m="http://schemas.openxmlformats.org/officeDocument/2006/math">
                    <m:r>
                      <a:rPr lang="cs-CZ" sz="2800" b="0" i="0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𝑆</m:t>
                    </m:r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𝑎</m:t>
                    </m:r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·</m:t>
                    </m:r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𝑏</m:t>
                    </m:r>
                  </m:oMath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9352" y="5327069"/>
                <a:ext cx="2954404" cy="497210"/>
              </a:xfrm>
              <a:prstGeom prst="rect">
                <a:avLst/>
              </a:prstGeom>
              <a:blipFill rotWithShape="1">
                <a:blip r:embed="rId9"/>
                <a:stretch>
                  <a:fillRect l="-4124" t="-12346" b="-395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5303756" y="5767399"/>
                <a:ext cx="3314444" cy="49721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b="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</a:rPr>
                  <a:t>Obvod: </a:t>
                </a:r>
                <a14:m>
                  <m:oMath xmlns:m="http://schemas.openxmlformats.org/officeDocument/2006/math"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𝑜</m:t>
                    </m:r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=2(</m:t>
                    </m:r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𝑎</m:t>
                    </m:r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+</m:t>
                    </m:r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𝑏</m:t>
                    </m:r>
                    <m:r>
                      <a:rPr lang="cs-CZ" sz="28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)</m:t>
                    </m:r>
                  </m:oMath>
                </a14:m>
                <a:endParaRPr lang="cs-CZ" sz="2800" i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3756" y="5767399"/>
                <a:ext cx="3314444" cy="497210"/>
              </a:xfrm>
              <a:prstGeom prst="rect">
                <a:avLst/>
              </a:prstGeom>
              <a:blipFill rotWithShape="1">
                <a:blip r:embed="rId10"/>
                <a:stretch>
                  <a:fillRect l="-3676" t="-12195" b="-378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2213586" y="4297394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3586" y="4297394"/>
                <a:ext cx="675698" cy="40720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2122156" y="1610081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2156" y="1610081"/>
                <a:ext cx="675698" cy="40720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201355" y="2985860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355" y="2985860"/>
                <a:ext cx="675698" cy="40720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4234151" y="3113490"/>
                <a:ext cx="675698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4151" y="3113490"/>
                <a:ext cx="675698" cy="40720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HGW68T4R\MC900438000CA5L038I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0031" y="146575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3910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8" grpId="0"/>
      <p:bldP spid="19" grpId="0"/>
      <p:bldP spid="20" grpId="0"/>
      <p:bldP spid="23" grpId="0"/>
      <p:bldP spid="24" grpId="0"/>
      <p:bldP spid="32" grpId="0"/>
      <p:bldP spid="33" grpId="0"/>
      <p:bldP spid="34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268760"/>
            <a:ext cx="9144000" cy="558924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3885" y="-1"/>
            <a:ext cx="9120115" cy="215854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-694" y="22740"/>
            <a:ext cx="9169271" cy="1844093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2557" y="68223"/>
            <a:ext cx="9360009" cy="15595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Př. 1</a:t>
            </a:r>
            <a:r>
              <a:rPr lang="cs-CZ" sz="26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) </a:t>
            </a:r>
            <a:r>
              <a:rPr lang="cs-CZ" sz="26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Balkon je dlouhý 3,74 m a široký 2,59 m.</a:t>
            </a:r>
          </a:p>
          <a:p>
            <a:pPr marL="0" indent="0">
              <a:buNone/>
            </a:pPr>
            <a:r>
              <a:rPr lang="cs-CZ" sz="26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a) Jak dlouhé je zábradlí, jestliže balkon ohraničuje ze tří stran?</a:t>
            </a:r>
          </a:p>
          <a:p>
            <a:pPr marL="0" indent="0">
              <a:buNone/>
            </a:pPr>
            <a:r>
              <a:rPr lang="cs-CZ" sz="26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b) Kolik čtvercových dlaždiček o rozměrech 15 cm potřebujeme na vydláždění?</a:t>
            </a:r>
            <a:endParaRPr lang="cs-CZ" sz="26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4083" y="1816839"/>
            <a:ext cx="9099916" cy="502860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3885" y="1893144"/>
            <a:ext cx="1440160" cy="53080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+mj-lt"/>
                <a:ea typeface="Cambria Math" pitchFamily="18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88261" y="2653081"/>
            <a:ext cx="5358511" cy="73511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h="6350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115351" y="2728702"/>
                <a:ext cx="4044514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6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</a:t>
                </a:r>
                <a14:m>
                  <m:oMath xmlns:m="http://schemas.openxmlformats.org/officeDocument/2006/math"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𝑜</m:t>
                    </m:r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=374 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+2·259 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351" y="2728702"/>
                <a:ext cx="4044514" cy="481559"/>
              </a:xfrm>
              <a:prstGeom prst="rect">
                <a:avLst/>
              </a:prstGeom>
              <a:blipFill rotWithShape="1">
                <a:blip r:embed="rId2"/>
                <a:stretch>
                  <a:fillRect l="-2715" t="-11392" b="-329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7" name="Skupina 26"/>
          <p:cNvGrpSpPr/>
          <p:nvPr/>
        </p:nvGrpSpPr>
        <p:grpSpPr>
          <a:xfrm>
            <a:off x="5712615" y="1862947"/>
            <a:ext cx="3323882" cy="1801257"/>
            <a:chOff x="5005845" y="2359795"/>
            <a:chExt cx="3323882" cy="1801257"/>
          </a:xfrm>
        </p:grpSpPr>
        <p:sp>
          <p:nvSpPr>
            <p:cNvPr id="16" name="Vývojový diagram: postup 15"/>
            <p:cNvSpPr/>
            <p:nvPr/>
          </p:nvSpPr>
          <p:spPr>
            <a:xfrm>
              <a:off x="5005845" y="2359795"/>
              <a:ext cx="3323882" cy="1801257"/>
            </a:xfrm>
            <a:prstGeom prst="flowChartProcess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5436096" y="2562502"/>
              <a:ext cx="2664296" cy="1226538"/>
            </a:xfrm>
            <a:prstGeom prst="rect">
              <a:avLst/>
            </a:prstGeom>
            <a:pattFill prst="lgGrid">
              <a:fgClr>
                <a:srgbClr val="FF0000"/>
              </a:fgClr>
              <a:bgClr>
                <a:srgbClr val="00B0F0"/>
              </a:bgClr>
            </a:patt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bg1"/>
                  </a:solidFill>
                </a:rPr>
                <a:t>Balkon</a:t>
              </a:r>
              <a:endParaRPr lang="cs-CZ" sz="2800" dirty="0">
                <a:solidFill>
                  <a:schemeClr val="bg1"/>
                </a:solidFill>
              </a:endParaRPr>
            </a:p>
          </p:txBody>
        </p:sp>
        <p:cxnSp>
          <p:nvCxnSpPr>
            <p:cNvPr id="19" name="Přímá spojnice 18"/>
            <p:cNvCxnSpPr/>
            <p:nvPr/>
          </p:nvCxnSpPr>
          <p:spPr>
            <a:xfrm>
              <a:off x="5423768" y="2562502"/>
              <a:ext cx="0" cy="1240420"/>
            </a:xfrm>
            <a:prstGeom prst="line">
              <a:avLst/>
            </a:prstGeom>
            <a:ln w="889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8100392" y="2562502"/>
              <a:ext cx="0" cy="1240420"/>
            </a:xfrm>
            <a:prstGeom prst="line">
              <a:avLst/>
            </a:prstGeom>
            <a:ln w="889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H="1">
              <a:off x="5423768" y="3758652"/>
              <a:ext cx="2676624" cy="0"/>
            </a:xfrm>
            <a:prstGeom prst="line">
              <a:avLst/>
            </a:prstGeom>
            <a:ln w="889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6553881" y="3220125"/>
                <a:ext cx="1779882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𝑎</m:t>
                      </m:r>
                      <m:r>
                        <a:rPr lang="cs-CZ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 374 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  <m:r>
                        <a:rPr lang="cs-CZ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𝑚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3881" y="3220125"/>
                <a:ext cx="1779882" cy="48155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 rot="16200000">
                <a:off x="5039083" y="2330183"/>
                <a:ext cx="1779882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𝑏</m:t>
                      </m:r>
                      <m:r>
                        <a:rPr lang="cs-CZ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259</m:t>
                      </m:r>
                      <m:r>
                        <a:rPr lang="cs-CZ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𝑐</m:t>
                      </m:r>
                      <m:r>
                        <a:rPr lang="cs-CZ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𝑚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5039083" y="2330183"/>
                <a:ext cx="1779882" cy="481559"/>
              </a:xfrm>
              <a:prstGeom prst="rect">
                <a:avLst/>
              </a:prstGeom>
              <a:blipFill rotWithShape="1">
                <a:blip r:embed="rId4"/>
                <a:stretch>
                  <a:fillRect b="-6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3844980" y="2730360"/>
                <a:ext cx="1543011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600" b="1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𝟖𝟗𝟐</m:t>
                      </m:r>
                      <m:r>
                        <a:rPr lang="cs-CZ" sz="2600" b="1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sz="2600" b="1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𝒄𝒎</m:t>
                      </m:r>
                    </m:oMath>
                  </m:oMathPara>
                </a14:m>
                <a:endParaRPr lang="cs-CZ" sz="2600" b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4980" y="2730360"/>
                <a:ext cx="1543011" cy="48155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Zaoblený obdélník 28"/>
          <p:cNvSpPr/>
          <p:nvPr/>
        </p:nvSpPr>
        <p:spPr>
          <a:xfrm>
            <a:off x="72390" y="3760982"/>
            <a:ext cx="9023104" cy="226030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h="6350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89548" y="3823559"/>
                <a:ext cx="3608640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6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b)</a:t>
                </a:r>
                <a14:m>
                  <m:oMath xmlns:m="http://schemas.openxmlformats.org/officeDocument/2006/math"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𝑂𝑏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𝑠𝑎h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𝑐𝑒𝑙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é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h𝑜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𝑏𝑎𝑙𝑘𝑜𝑛𝑢</m:t>
                    </m:r>
                    <m:r>
                      <a:rPr lang="cs-CZ" sz="2600" b="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</m:oMath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548" y="3823559"/>
                <a:ext cx="3608640" cy="481559"/>
              </a:xfrm>
              <a:prstGeom prst="rect">
                <a:avLst/>
              </a:prstGeom>
              <a:blipFill rotWithShape="1">
                <a:blip r:embed="rId6"/>
                <a:stretch>
                  <a:fillRect l="-3041" t="-11392" b="-329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4671446" y="3849580"/>
                <a:ext cx="3608640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𝑂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𝑏𝑠𝑎h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𝑗𝑒𝑑𝑛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é 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𝑑𝑙𝑎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ž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𝑑𝑖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č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𝑘𝑦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: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1446" y="3849580"/>
                <a:ext cx="3608640" cy="48155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610006" y="4239597"/>
                <a:ext cx="3608640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6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=374·259 </m:t>
                      </m:r>
                      <m:sSup>
                        <m:sSupPr>
                          <m:ctrlP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006" y="4239597"/>
                <a:ext cx="3608640" cy="48155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610006" y="4721156"/>
                <a:ext cx="2953882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6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=96 866 </m:t>
                      </m:r>
                      <m:sSup>
                        <m:sSupPr>
                          <m:ctrlP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006" y="4721156"/>
                <a:ext cx="2953882" cy="48155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722561" y="4239596"/>
                <a:ext cx="3608640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6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=15·15 </m:t>
                      </m:r>
                      <m:sSup>
                        <m:sSupPr>
                          <m:ctrlP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2561" y="4239596"/>
                <a:ext cx="3608640" cy="48155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722561" y="4721155"/>
                <a:ext cx="2953882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6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=225 </m:t>
                      </m:r>
                      <m:sSup>
                        <m:sSupPr>
                          <m:ctrlP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26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2561" y="4721155"/>
                <a:ext cx="2953882" cy="48155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8" name="Přímá spojnice 37"/>
          <p:cNvCxnSpPr/>
          <p:nvPr/>
        </p:nvCxnSpPr>
        <p:spPr>
          <a:xfrm>
            <a:off x="174132" y="5264992"/>
            <a:ext cx="8633030" cy="0"/>
          </a:xfrm>
          <a:prstGeom prst="line">
            <a:avLst/>
          </a:prstGeom>
          <a:ln w="12700">
            <a:solidFill>
              <a:schemeClr val="bg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243769" y="5350303"/>
                <a:ext cx="2523747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𝑃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𝑜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č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𝑒𝑡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𝑑𝑙𝑎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ž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𝑑𝑖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č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𝑒𝑘</m:t>
                      </m:r>
                      <m:r>
                        <a:rPr lang="cs-CZ" sz="2600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: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769" y="5350303"/>
                <a:ext cx="2523747" cy="481559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2627784" y="5364571"/>
                <a:ext cx="1966257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96 866 :225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5364571"/>
                <a:ext cx="1966257" cy="48155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4463643" y="5350302"/>
                <a:ext cx="1332493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=430,5</m:t>
                      </m:r>
                    </m:oMath>
                  </m:oMathPara>
                </a14:m>
                <a:endParaRPr lang="cs-CZ" sz="26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3643" y="5350302"/>
                <a:ext cx="1332493" cy="48155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6601725" y="5320975"/>
                <a:ext cx="1332493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𝟒𝟑𝟏</m:t>
                      </m:r>
                      <m:r>
                        <a:rPr lang="cs-CZ" sz="2600" b="1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sz="2600" b="1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𝒅𝒍𝒂</m:t>
                      </m:r>
                      <m:r>
                        <a:rPr lang="cs-CZ" sz="2600" b="1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ž</m:t>
                      </m:r>
                      <m:r>
                        <a:rPr lang="cs-CZ" sz="2600" b="1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𝒅𝒊</m:t>
                      </m:r>
                      <m:r>
                        <a:rPr lang="cs-CZ" sz="2600" b="1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č</m:t>
                      </m:r>
                      <m:r>
                        <a:rPr lang="cs-CZ" sz="2600" b="1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𝒆𝒌</m:t>
                      </m:r>
                    </m:oMath>
                  </m:oMathPara>
                </a14:m>
                <a:endParaRPr lang="cs-CZ" sz="2600" b="1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1725" y="5320975"/>
                <a:ext cx="1332493" cy="481559"/>
              </a:xfrm>
              <a:prstGeom prst="rect">
                <a:avLst/>
              </a:prstGeom>
              <a:blipFill rotWithShape="1">
                <a:blip r:embed="rId15"/>
                <a:stretch>
                  <a:fillRect r="-593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Šipka doprava se zářezem 42"/>
          <p:cNvSpPr/>
          <p:nvPr/>
        </p:nvSpPr>
        <p:spPr>
          <a:xfrm>
            <a:off x="5664284" y="5386206"/>
            <a:ext cx="862597" cy="438288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Zástupný symbol pro obsah 2"/>
          <p:cNvSpPr>
            <a:spLocks noGrp="1"/>
          </p:cNvSpPr>
          <p:nvPr/>
        </p:nvSpPr>
        <p:spPr>
          <a:xfrm>
            <a:off x="88261" y="6165304"/>
            <a:ext cx="9228434" cy="4815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i="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Cambria Math" pitchFamily="18" charset="0"/>
              </a:rPr>
              <a:t>Z</a:t>
            </a:r>
            <a:r>
              <a:rPr lang="cs-CZ" sz="2600" b="0" i="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Cambria Math" pitchFamily="18" charset="0"/>
              </a:rPr>
              <a:t>ábra</a:t>
            </a:r>
            <a:r>
              <a:rPr lang="cs-CZ" sz="26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Cambria Math" pitchFamily="18" charset="0"/>
              </a:rPr>
              <a:t>dlí je dlouhé 892 cm a na vydláždění potřebujeme 431 dlaždiček.</a:t>
            </a:r>
            <a:endParaRPr lang="cs-CZ" sz="26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2958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13" grpId="0"/>
      <p:bldP spid="24" grpId="0"/>
      <p:bldP spid="25" grpId="0"/>
      <p:bldP spid="28" grpId="0"/>
      <p:bldP spid="30" grpId="0"/>
      <p:bldP spid="32" grpId="0"/>
      <p:bldP spid="33" grpId="0"/>
      <p:bldP spid="34" grpId="0"/>
      <p:bldP spid="35" grpId="0"/>
      <p:bldP spid="36" grpId="0"/>
      <p:bldP spid="39" grpId="0"/>
      <p:bldP spid="40" grpId="0"/>
      <p:bldP spid="41" grpId="0"/>
      <p:bldP spid="42" grpId="0"/>
      <p:bldP spid="43" grpId="0" animBg="1"/>
      <p:bldP spid="4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518705" y="255322"/>
                <a:ext cx="697771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obdélník MNPQ, jestliže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  <a:cs typeface="Arial" pitchFamily="34" charset="0"/>
                  </a:rPr>
                  <a:t>       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𝑀𝑁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=8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𝑀𝑃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=10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.</a:t>
                </a:r>
              </a:p>
            </p:txBody>
          </p:sp>
        </mc:Choice>
        <mc:Fallback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255322"/>
                <a:ext cx="697771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747" t="-6061" b="-17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Obdélník 32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postup 33"/>
          <p:cNvSpPr/>
          <p:nvPr/>
        </p:nvSpPr>
        <p:spPr>
          <a:xfrm>
            <a:off x="357436" y="1567619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8" name="TextovéPole 37"/>
              <p:cNvSpPr txBox="1"/>
              <p:nvPr/>
            </p:nvSpPr>
            <p:spPr>
              <a:xfrm>
                <a:off x="852574" y="5743856"/>
                <a:ext cx="346152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1.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𝑀𝑁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  <m:t>𝑀𝑁</m:t>
                        </m:r>
                      </m:e>
                    </m:d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=8</m:t>
                    </m:r>
                    <m: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cm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3461525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3697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4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754" y="127968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49" name="TextovéPole 48"/>
              <p:cNvSpPr txBox="1"/>
              <p:nvPr/>
            </p:nvSpPr>
            <p:spPr>
              <a:xfrm>
                <a:off x="6406107" y="5089577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6107" y="5089577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0" name="Přímá spojnice 49"/>
          <p:cNvCxnSpPr/>
          <p:nvPr/>
        </p:nvCxnSpPr>
        <p:spPr>
          <a:xfrm rot="5400000">
            <a:off x="1572921" y="4936910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51" name="TextovéPole 50"/>
              <p:cNvSpPr txBox="1"/>
              <p:nvPr/>
            </p:nvSpPr>
            <p:spPr>
              <a:xfrm>
                <a:off x="1221532" y="5089577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1532" y="5089577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2" name="Přímá spojnice 51"/>
          <p:cNvCxnSpPr/>
          <p:nvPr/>
        </p:nvCxnSpPr>
        <p:spPr>
          <a:xfrm>
            <a:off x="1725588" y="4926564"/>
            <a:ext cx="504056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rot="5400000">
            <a:off x="6613481" y="4922910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1868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4" grpId="0" animBg="1"/>
      <p:bldP spid="38" grpId="0"/>
      <p:bldP spid="49" grpId="0"/>
      <p:bldP spid="5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18705" y="255322"/>
                <a:ext cx="697771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obdélník MNPQ, jestliže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  <a:cs typeface="Arial" pitchFamily="34" charset="0"/>
                  </a:rPr>
                  <a:t>       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𝑀𝑁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=8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𝑀𝑃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=10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.</a:t>
                </a: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255322"/>
                <a:ext cx="697771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747" t="-6061" b="-17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6406107" y="5089577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6107" y="5089577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852574" y="5743856"/>
                <a:ext cx="390478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2.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⟷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𝑁𝑋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⟷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𝑁𝑋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⊥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𝑀𝑁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3904787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3281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 rot="5400000">
            <a:off x="1572921" y="4936910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1221532" y="5089577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1532" y="5089577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754" y="127968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1725588" y="4926564"/>
            <a:ext cx="504056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766148" y="1634506"/>
            <a:ext cx="0" cy="3288404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613481" y="1799945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ovéPole 21"/>
              <p:cNvSpPr txBox="1"/>
              <p:nvPr/>
            </p:nvSpPr>
            <p:spPr>
              <a:xfrm>
                <a:off x="6662049" y="149249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𝑋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2049" y="1492495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Oblouk 22"/>
          <p:cNvSpPr/>
          <p:nvPr/>
        </p:nvSpPr>
        <p:spPr>
          <a:xfrm>
            <a:off x="6160534" y="4303892"/>
            <a:ext cx="1211227" cy="1211227"/>
          </a:xfrm>
          <a:prstGeom prst="arc">
            <a:avLst>
              <a:gd name="adj1" fmla="val 10645597"/>
              <a:gd name="adj2" fmla="val 1624535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ovéPole 23"/>
              <p:cNvSpPr txBox="1"/>
              <p:nvPr/>
            </p:nvSpPr>
            <p:spPr>
              <a:xfrm>
                <a:off x="6160534" y="4245200"/>
                <a:ext cx="812391" cy="769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·</m:t>
                      </m:r>
                    </m:oMath>
                  </m:oMathPara>
                </a14:m>
                <a:endParaRPr lang="cs-CZ" sz="4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0534" y="4245200"/>
                <a:ext cx="812391" cy="76944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8683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18705" y="255322"/>
                <a:ext cx="697771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obdélník MNPQ, jestliže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  <a:cs typeface="Arial" pitchFamily="34" charset="0"/>
                  </a:rPr>
                  <a:t>       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𝑀𝑁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=8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𝑀𝑃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=10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.</a:t>
                </a: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255322"/>
                <a:ext cx="697771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747" t="-6061" b="-17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6406107" y="5089577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6107" y="5089577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852574" y="5743856"/>
                <a:ext cx="361906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3.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𝑘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𝑀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=10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)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3619068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3535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 rot="5400000">
            <a:off x="1572921" y="4936910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1221532" y="5089577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1532" y="5089577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754" y="127968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1725588" y="4926564"/>
            <a:ext cx="504056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766148" y="1634506"/>
            <a:ext cx="0" cy="3288404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613481" y="1799945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6662049" y="149249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𝑋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2049" y="1492495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louk 19"/>
          <p:cNvSpPr>
            <a:spLocks noChangeAspect="1"/>
          </p:cNvSpPr>
          <p:nvPr/>
        </p:nvSpPr>
        <p:spPr>
          <a:xfrm>
            <a:off x="-3835406" y="-683526"/>
            <a:ext cx="11160000" cy="11160000"/>
          </a:xfrm>
          <a:prstGeom prst="arc">
            <a:avLst>
              <a:gd name="adj1" fmla="val 19502453"/>
              <a:gd name="adj2" fmla="val 21380539"/>
            </a:avLst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ovéPole 24"/>
              <p:cNvSpPr txBox="1"/>
              <p:nvPr/>
            </p:nvSpPr>
            <p:spPr>
              <a:xfrm>
                <a:off x="7068244" y="396752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68244" y="3967525"/>
                <a:ext cx="812391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78291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18705" y="255322"/>
                <a:ext cx="697771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obdélník MNPQ, jestliže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  <a:cs typeface="Arial" pitchFamily="34" charset="0"/>
                  </a:rPr>
                  <a:t>       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𝑀𝑁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=8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𝑀𝑃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=10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.</a:t>
                </a: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255322"/>
                <a:ext cx="697771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747" t="-6061" b="-17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6406107" y="5089577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6107" y="5089577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852574" y="5743856"/>
                <a:ext cx="330455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4.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𝑃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𝑃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𝑘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 ⋂↦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𝑁𝑋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3304559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3875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 rot="5400000">
            <a:off x="1572921" y="4936910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1221532" y="5089577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1532" y="5089577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754" y="127968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1725588" y="4926564"/>
            <a:ext cx="504056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766148" y="1634506"/>
            <a:ext cx="0" cy="3288404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613481" y="1799945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6662049" y="149249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𝑋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2049" y="1492495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blouk 16"/>
          <p:cNvSpPr>
            <a:spLocks noChangeAspect="1"/>
          </p:cNvSpPr>
          <p:nvPr/>
        </p:nvSpPr>
        <p:spPr>
          <a:xfrm>
            <a:off x="-3835406" y="-683526"/>
            <a:ext cx="11160000" cy="11160000"/>
          </a:xfrm>
          <a:prstGeom prst="arc">
            <a:avLst>
              <a:gd name="adj1" fmla="val 19502453"/>
              <a:gd name="adj2" fmla="val 21380539"/>
            </a:avLst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7068244" y="396752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68244" y="3967525"/>
                <a:ext cx="812391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6567901" y="192129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7901" y="1921298"/>
                <a:ext cx="81239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64547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18705" y="255322"/>
                <a:ext cx="697771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obdélník MNPQ, jestliže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  <a:cs typeface="Arial" pitchFamily="34" charset="0"/>
                  </a:rPr>
                  <a:t>       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𝑀𝑁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=8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𝑀𝑃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=10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.</a:t>
                </a: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255322"/>
                <a:ext cx="697771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747" t="-6061" b="-17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6406107" y="5089577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6107" y="5089577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852574" y="5743856"/>
                <a:ext cx="360823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5.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𝑝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∥⟷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𝑀𝑁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,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𝑃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𝑝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3608232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3547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 rot="5400000">
            <a:off x="1572921" y="4936910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1221532" y="5089577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1532" y="5089577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754" y="127968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1725588" y="4926564"/>
            <a:ext cx="504056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766148" y="1634506"/>
            <a:ext cx="0" cy="3288404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613481" y="1799945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6662049" y="149249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𝑋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2049" y="1492495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blouk 16"/>
          <p:cNvSpPr>
            <a:spLocks noChangeAspect="1"/>
          </p:cNvSpPr>
          <p:nvPr/>
        </p:nvSpPr>
        <p:spPr>
          <a:xfrm>
            <a:off x="-3835406" y="-683526"/>
            <a:ext cx="11160000" cy="11160000"/>
          </a:xfrm>
          <a:prstGeom prst="arc">
            <a:avLst>
              <a:gd name="adj1" fmla="val 19502453"/>
              <a:gd name="adj2" fmla="val 21380539"/>
            </a:avLst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7068244" y="396752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68244" y="3967525"/>
                <a:ext cx="812391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6567901" y="192129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7901" y="1921298"/>
                <a:ext cx="81239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518705" y="2444518"/>
            <a:ext cx="8267858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ovéPole 22"/>
              <p:cNvSpPr txBox="1"/>
              <p:nvPr/>
            </p:nvSpPr>
            <p:spPr>
              <a:xfrm>
                <a:off x="357435" y="244451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435" y="2444518"/>
                <a:ext cx="812391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8072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18705" y="255322"/>
                <a:ext cx="697771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obdélník MNPQ, jestliže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  <a:cs typeface="Arial" pitchFamily="34" charset="0"/>
                  </a:rPr>
                  <a:t>       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𝑀𝑁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=8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𝑀𝑃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=10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.</a:t>
                </a: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255322"/>
                <a:ext cx="697771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747" t="-6061" b="-17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118220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6406107" y="5089577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6107" y="5089577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852574" y="5743856"/>
                <a:ext cx="355757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6.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𝑟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∥⟷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𝑁𝑃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,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𝑀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𝑟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3557577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3602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1069460" y="509915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9460" y="5099154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754" y="127968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1725588" y="4926564"/>
            <a:ext cx="504056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766148" y="1634506"/>
            <a:ext cx="0" cy="3288404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613481" y="1799945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6662049" y="149249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𝑋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2049" y="1492495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blouk 16"/>
          <p:cNvSpPr>
            <a:spLocks noChangeAspect="1"/>
          </p:cNvSpPr>
          <p:nvPr/>
        </p:nvSpPr>
        <p:spPr>
          <a:xfrm>
            <a:off x="-3835406" y="-683526"/>
            <a:ext cx="11160000" cy="11160000"/>
          </a:xfrm>
          <a:prstGeom prst="arc">
            <a:avLst>
              <a:gd name="adj1" fmla="val 19502453"/>
              <a:gd name="adj2" fmla="val 21380539"/>
            </a:avLst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7068244" y="396752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68244" y="3967525"/>
                <a:ext cx="812391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6567901" y="192129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7901" y="1921298"/>
                <a:ext cx="81239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518705" y="2444518"/>
            <a:ext cx="8267858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ovéPole 20"/>
              <p:cNvSpPr txBox="1"/>
              <p:nvPr/>
            </p:nvSpPr>
            <p:spPr>
              <a:xfrm>
                <a:off x="357435" y="244451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435" y="2444518"/>
                <a:ext cx="812391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>
            <a:off x="1725588" y="1754105"/>
            <a:ext cx="0" cy="3184267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ovéPole 24"/>
              <p:cNvSpPr txBox="1"/>
              <p:nvPr/>
            </p:nvSpPr>
            <p:spPr>
              <a:xfrm>
                <a:off x="1475656" y="167038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1670388"/>
                <a:ext cx="812391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61840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18705" y="255322"/>
                <a:ext cx="697771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obdélník MNPQ, jestliže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  <a:cs typeface="Arial" pitchFamily="34" charset="0"/>
                  </a:rPr>
                  <a:t>       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𝑀𝑁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=8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𝑀𝑃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=10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.</a:t>
                </a: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255322"/>
                <a:ext cx="697771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747" t="-6061" b="-17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118220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6406107" y="5089577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6107" y="5089577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852574" y="5743856"/>
                <a:ext cx="255563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7.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𝑄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𝑄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𝑝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𝑟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2555636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5012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1069460" y="509915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9460" y="5099154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754" y="127968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1725588" y="4926564"/>
            <a:ext cx="504056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766148" y="1634506"/>
            <a:ext cx="0" cy="3288404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613481" y="1799945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6662049" y="149249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𝑋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2049" y="1492495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louk 15"/>
          <p:cNvSpPr>
            <a:spLocks noChangeAspect="1"/>
          </p:cNvSpPr>
          <p:nvPr/>
        </p:nvSpPr>
        <p:spPr>
          <a:xfrm>
            <a:off x="-3835406" y="-683526"/>
            <a:ext cx="11160000" cy="11160000"/>
          </a:xfrm>
          <a:prstGeom prst="arc">
            <a:avLst>
              <a:gd name="adj1" fmla="val 19502453"/>
              <a:gd name="adj2" fmla="val 21380539"/>
            </a:avLst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ovéPole 16"/>
              <p:cNvSpPr txBox="1"/>
              <p:nvPr/>
            </p:nvSpPr>
            <p:spPr>
              <a:xfrm>
                <a:off x="7068244" y="396752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68244" y="3967525"/>
                <a:ext cx="812391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6567901" y="192129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7901" y="1921298"/>
                <a:ext cx="81239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>
            <a:off x="518705" y="2444518"/>
            <a:ext cx="8267858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357435" y="244451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435" y="2444518"/>
                <a:ext cx="812391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>
            <a:off x="1725588" y="1754105"/>
            <a:ext cx="0" cy="3184267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ovéPole 21"/>
              <p:cNvSpPr txBox="1"/>
              <p:nvPr/>
            </p:nvSpPr>
            <p:spPr>
              <a:xfrm>
                <a:off x="1475656" y="167038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1670388"/>
                <a:ext cx="812391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ovéPole 22"/>
              <p:cNvSpPr txBox="1"/>
              <p:nvPr/>
            </p:nvSpPr>
            <p:spPr>
              <a:xfrm>
                <a:off x="1069460" y="193906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𝑄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9460" y="1939069"/>
                <a:ext cx="812391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47983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412776"/>
            <a:ext cx="8928992" cy="525658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3" y="116632"/>
            <a:ext cx="8928993" cy="115212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shade val="15000"/>
                  <a:satMod val="180000"/>
                </a:schemeClr>
              </a:gs>
              <a:gs pos="2000">
                <a:srgbClr val="FFFF00"/>
              </a:gs>
              <a:gs pos="84000">
                <a:srgbClr val="FFC000"/>
              </a:gs>
              <a:gs pos="100000">
                <a:srgbClr val="66FF33"/>
              </a:gs>
            </a:gsLst>
          </a:gra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18705" y="255322"/>
                <a:ext cx="6977715" cy="10069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Př. 2)  Sestrojte obdélník MNPQ, jestliže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a typeface="Cambria Math" pitchFamily="18" charset="0"/>
                    <a:cs typeface="Arial" pitchFamily="34" charset="0"/>
                  </a:rPr>
                  <a:t>       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𝑀𝑁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=8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𝑀𝑃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=10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.</a:t>
                </a: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05" y="255322"/>
                <a:ext cx="6977715" cy="1006972"/>
              </a:xfrm>
              <a:prstGeom prst="rect">
                <a:avLst/>
              </a:prstGeom>
              <a:blipFill rotWithShape="1">
                <a:blip r:embed="rId2"/>
                <a:stretch>
                  <a:fillRect l="-1747" t="-6061" b="-17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57436" y="1567619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357436" y="1567619"/>
            <a:ext cx="1118220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6406107" y="5089577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6107" y="5089577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357435" y="5674736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852574" y="5743856"/>
                <a:ext cx="325460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8.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𝑂𝑏𝑑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é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𝑙𝑛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í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𝑀𝑁𝑃𝑄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2574" y="5743856"/>
                <a:ext cx="3254609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3933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1069460" y="509915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9460" y="5099154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>
            <a:off x="1725588" y="4926564"/>
            <a:ext cx="504056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766148" y="2444518"/>
            <a:ext cx="0" cy="2478392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6562245" y="2029283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2245" y="2029283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>
            <a:off x="1725588" y="2444518"/>
            <a:ext cx="5040560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725588" y="2444518"/>
            <a:ext cx="0" cy="2493854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ovéPole 22"/>
              <p:cNvSpPr txBox="1"/>
              <p:nvPr/>
            </p:nvSpPr>
            <p:spPr>
              <a:xfrm>
                <a:off x="1069460" y="2029283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𝑄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9460" y="2029283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0BASIBLT\MC900437791CALOX03N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821" y="661888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7614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3305"/>
            <a:ext cx="9138303" cy="6814695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1675" y="188640"/>
            <a:ext cx="6628557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11957" y="288275"/>
            <a:ext cx="6448275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-5826" y="1195385"/>
            <a:ext cx="9137256" cy="90811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137892" y="1228424"/>
                <a:ext cx="8874960" cy="875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1) 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Kolik metrů čtverečných pokryje koberec o rozměrech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4,5 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2,5 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? Jak dlouhou lemovku potřebujeme na jeho olemování?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892" y="1228424"/>
                <a:ext cx="8874960" cy="875072"/>
              </a:xfrm>
              <a:prstGeom prst="rect">
                <a:avLst/>
              </a:prstGeom>
              <a:blipFill rotWithShape="1">
                <a:blip r:embed="rId2"/>
                <a:stretch>
                  <a:fillRect l="-1100" t="-5594" r="-481" b="-104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51677" y="4985228"/>
            <a:ext cx="9089111" cy="79208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171208" y="5069316"/>
                <a:ext cx="8874960" cy="5639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4) 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Sestrojte obdélník MNPQ, jestliže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𝑁𝑃</m:t>
                        </m:r>
                      </m:e>
                    </m:d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9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𝑃</m:t>
                        </m:r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𝑀</m:t>
                        </m:r>
                      </m:e>
                    </m:d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8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.</a:t>
                </a:r>
              </a:p>
            </p:txBody>
          </p:sp>
        </mc:Choice>
        <mc:Fallback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208" y="5069316"/>
                <a:ext cx="8874960" cy="563984"/>
              </a:xfrm>
              <a:prstGeom prst="rect">
                <a:avLst/>
              </a:prstGeom>
              <a:blipFill rotWithShape="1">
                <a:blip r:embed="rId3"/>
                <a:stretch>
                  <a:fillRect l="-1030" t="-8696" b="-76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2" descr="C:\Users\spravce\AppData\Local\Microsoft\Windows\Temporary Internet Files\Content.IE5\D1R1SU0N\MC9004343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3305"/>
            <a:ext cx="1224136" cy="1099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17131" y="5784832"/>
            <a:ext cx="9089111" cy="79208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112704" y="5898884"/>
                <a:ext cx="9111335" cy="5639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5) 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Sestrojte obdélník MNPQ, jestliže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𝑃𝑄</m:t>
                        </m:r>
                      </m:e>
                    </m:d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6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𝑐𝑚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, 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∢</m:t>
                        </m:r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𝑃</m:t>
                        </m:r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𝑄𝑀</m:t>
                        </m:r>
                      </m:e>
                    </m:d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30°</m:t>
                    </m:r>
                  </m:oMath>
                </a14:m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.</a:t>
                </a:r>
              </a:p>
            </p:txBody>
          </p:sp>
        </mc:Choice>
        <mc:Fallback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704" y="5898884"/>
                <a:ext cx="9111335" cy="563984"/>
              </a:xfrm>
              <a:prstGeom prst="rect">
                <a:avLst/>
              </a:prstGeom>
              <a:blipFill rotWithShape="1">
                <a:blip r:embed="rId5"/>
                <a:stretch>
                  <a:fillRect l="-1003" t="-8696" b="-76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aoblený obdélník 18"/>
          <p:cNvSpPr/>
          <p:nvPr/>
        </p:nvSpPr>
        <p:spPr>
          <a:xfrm>
            <a:off x="6744" y="2589254"/>
            <a:ext cx="9145994" cy="82953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150462" y="2622292"/>
                <a:ext cx="8874960" cy="79649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2) Vypočítejte obsah a obvod listu formátu A3, jestliže list papíru A4 má rozměry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297 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𝑚𝑚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×</m:t>
                    </m:r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210 </m:t>
                    </m:r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𝑚𝑚</m:t>
                    </m:r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462" y="2622292"/>
                <a:ext cx="8874960" cy="796492"/>
              </a:xfrm>
              <a:prstGeom prst="rect">
                <a:avLst/>
              </a:prstGeom>
              <a:blipFill rotWithShape="1">
                <a:blip r:embed="rId6"/>
                <a:stretch>
                  <a:fillRect l="-1099" t="-6107" r="-1030" b="-206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aoblený obdélník 20"/>
          <p:cNvSpPr/>
          <p:nvPr/>
        </p:nvSpPr>
        <p:spPr>
          <a:xfrm>
            <a:off x="31674" y="3864152"/>
            <a:ext cx="9089111" cy="67803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184349" y="3978204"/>
                <a:ext cx="8874960" cy="5639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3) 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Vypočítejte obvod a obsah čtverce o straně 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4,62 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𝑑𝑚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.</m:t>
                    </m:r>
                  </m:oMath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349" y="3978204"/>
                <a:ext cx="8874960" cy="563984"/>
              </a:xfrm>
              <a:prstGeom prst="rect">
                <a:avLst/>
              </a:prstGeom>
              <a:blipFill rotWithShape="1">
                <a:blip r:embed="rId7"/>
                <a:stretch>
                  <a:fillRect l="-1030" t="-8696" b="-76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2919" y="2161096"/>
                <a:ext cx="9035198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𝑆</m:t>
                    </m:r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=11,25</m:t>
                    </m:r>
                    <m:sSup>
                      <m:sSupPr>
                        <m:ctrlP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pc="-120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pc="-120" dirty="0" smtClean="0">
                    <a:solidFill>
                      <a:srgbClr val="FFFF00"/>
                    </a:solidFill>
                    <a:latin typeface="Trebuchet MS" pitchFamily="34" charset="0"/>
                    <a:ea typeface="Cambria Math" pitchFamily="18" charset="0"/>
                  </a:rPr>
                  <a:t>; </a:t>
                </a:r>
                <a14:m>
                  <m:oMath xmlns:m="http://schemas.openxmlformats.org/officeDocument/2006/math"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𝑜</m:t>
                    </m:r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=14 </m:t>
                    </m:r>
                    <m:r>
                      <a:rPr lang="cs-CZ" b="0" i="1" spc="-120" dirty="0" smtClean="0">
                        <a:solidFill>
                          <a:srgbClr val="FFFF00"/>
                        </a:solidFill>
                        <a:latin typeface="Cambria Math"/>
                        <a:ea typeface="Cambria Math" pitchFamily="18" charset="0"/>
                      </a:rPr>
                      <m:t>𝑚</m:t>
                    </m:r>
                  </m:oMath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19" y="2161096"/>
                <a:ext cx="9035198" cy="432048"/>
              </a:xfrm>
              <a:prstGeom prst="rect">
                <a:avLst/>
              </a:prstGeom>
              <a:blipFill rotWithShape="1">
                <a:blip r:embed="rId8"/>
                <a:stretch>
                  <a:fillRect l="-135" t="-9589" b="-356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35867" y="3418784"/>
                <a:ext cx="9022250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𝑆</m:t>
                      </m:r>
                      <m:r>
                        <a:rPr lang="cs-CZ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=124 7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40 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𝑚</m:t>
                      </m:r>
                      <m:sSup>
                        <m:sSupPr>
                          <m:ctrlPr>
                            <a:rPr lang="cs-CZ" i="1" spc="-120" dirty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 spc="-120" dirty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i="1" spc="-120" dirty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m:rPr>
                          <m:nor/>
                        </m:rPr>
                        <a:rPr lang="cs-CZ" spc="-120" dirty="0">
                          <a:solidFill>
                            <a:srgbClr val="FFFF00"/>
                          </a:solidFill>
                          <a:latin typeface="Trebuchet MS" pitchFamily="34" charset="0"/>
                          <a:ea typeface="Cambria Math" pitchFamily="18" charset="0"/>
                        </a:rPr>
                        <m:t>; </m:t>
                      </m:r>
                      <m:r>
                        <a:rPr lang="cs-CZ" i="1" spc="-120" dirty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𝑜</m:t>
                      </m:r>
                      <m:r>
                        <a:rPr lang="cs-CZ" i="1" spc="-120" dirty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=1 434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  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𝑚</m:t>
                      </m:r>
                      <m:r>
                        <a:rPr lang="cs-CZ" i="1" spc="-120" dirty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𝑚</m:t>
                      </m:r>
                    </m:oMath>
                  </m:oMathPara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67" y="3418784"/>
                <a:ext cx="9022250" cy="432048"/>
              </a:xfrm>
              <a:prstGeom prst="rect">
                <a:avLst/>
              </a:prstGeom>
              <a:blipFill rotWithShape="1">
                <a:blip r:embed="rId9"/>
                <a:stretch>
                  <a:fillRect l="-135" b="-148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51677" y="4542188"/>
                <a:ext cx="9022250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𝑆</m:t>
                      </m:r>
                      <m:r>
                        <a:rPr lang="cs-CZ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=21,3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44 4 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𝑑</m:t>
                      </m:r>
                      <m:sSup>
                        <m:sSupPr>
                          <m:ctrlPr>
                            <a:rPr lang="cs-CZ" i="1" spc="-120" dirty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 spc="-120" dirty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i="1" spc="-120" dirty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m:rPr>
                          <m:nor/>
                        </m:rPr>
                        <a:rPr lang="cs-CZ" spc="-120" dirty="0">
                          <a:solidFill>
                            <a:srgbClr val="FFFF00"/>
                          </a:solidFill>
                          <a:latin typeface="Trebuchet MS" pitchFamily="34" charset="0"/>
                          <a:ea typeface="Cambria Math" pitchFamily="18" charset="0"/>
                        </a:rPr>
                        <m:t>; </m:t>
                      </m:r>
                      <m:r>
                        <a:rPr lang="cs-CZ" i="1" spc="-120" dirty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𝑜</m:t>
                      </m:r>
                      <m:r>
                        <a:rPr lang="cs-CZ" i="1" spc="-120" dirty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=18,4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8 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 pitchFamily="18" charset="0"/>
                        </a:rPr>
                        <m:t>𝑑𝑚</m:t>
                      </m:r>
                    </m:oMath>
                  </m:oMathPara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77" y="4542188"/>
                <a:ext cx="9022250" cy="432048"/>
              </a:xfrm>
              <a:prstGeom prst="rect">
                <a:avLst/>
              </a:prstGeom>
              <a:blipFill rotWithShape="1">
                <a:blip r:embed="rId10"/>
                <a:stretch>
                  <a:fillRect l="-67" b="-148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983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8" grpId="0"/>
      <p:bldP spid="14" grpId="0"/>
      <p:bldP spid="20" grpId="0"/>
      <p:bldP spid="22" grpId="0"/>
      <p:bldP spid="23" grpId="0" animBg="1"/>
      <p:bldP spid="24" grpId="0" animBg="1"/>
      <p:bldP spid="2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666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780600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3774</TotalTime>
  <Words>1008</Words>
  <Application>Microsoft Office PowerPoint</Application>
  <PresentationFormat>Předvádění na obrazovce (4:3)</PresentationFormat>
  <Paragraphs>180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Došky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581</cp:revision>
  <dcterms:created xsi:type="dcterms:W3CDTF">2012-04-23T18:25:05Z</dcterms:created>
  <dcterms:modified xsi:type="dcterms:W3CDTF">2013-04-02T16:40:46Z</dcterms:modified>
</cp:coreProperties>
</file>