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0" r:id="rId1"/>
  </p:sldMasterIdLst>
  <p:sldIdLst>
    <p:sldId id="274" r:id="rId2"/>
    <p:sldId id="269" r:id="rId3"/>
    <p:sldId id="393" r:id="rId4"/>
    <p:sldId id="451" r:id="rId5"/>
    <p:sldId id="452" r:id="rId6"/>
    <p:sldId id="454" r:id="rId7"/>
    <p:sldId id="455" r:id="rId8"/>
    <p:sldId id="456" r:id="rId9"/>
    <p:sldId id="457" r:id="rId10"/>
    <p:sldId id="453" r:id="rId11"/>
    <p:sldId id="458" r:id="rId12"/>
    <p:sldId id="459" r:id="rId13"/>
    <p:sldId id="460" r:id="rId14"/>
    <p:sldId id="462" r:id="rId15"/>
    <p:sldId id="463" r:id="rId16"/>
    <p:sldId id="464" r:id="rId17"/>
    <p:sldId id="416" r:id="rId18"/>
    <p:sldId id="439" r:id="rId19"/>
    <p:sldId id="268" r:id="rId2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33"/>
    <a:srgbClr val="99FF33"/>
    <a:srgbClr val="FFFF66"/>
    <a:srgbClr val="CCFF33"/>
    <a:srgbClr val="CC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Styl s motivem 1 – zvýraznění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C7853C-536D-4A76-A0AE-DD22124D55A5}" styleName="Styl s motivem 1 – zvýraznění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8799B23B-EC83-4686-B30A-512413B5E67A}" styleName="Světlý styl 3 – zvýraznění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327F97BB-C833-4FB7-BDE5-3F7075034690}" styleName="Styl s motivem 2 – zvýraznění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06799F8-075E-4A3A-A7F6-7FBC6576F1A4}" styleName="Styl s motivem 2 – zvýraznění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35" autoAdjust="0"/>
    <p:restoredTop sz="95378" autoAdjust="0"/>
  </p:normalViewPr>
  <p:slideViewPr>
    <p:cSldViewPr>
      <p:cViewPr>
        <p:scale>
          <a:sx n="60" d="100"/>
          <a:sy n="60" d="100"/>
        </p:scale>
        <p:origin x="-1363" y="-11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5" name="Group 94"/>
          <p:cNvGrpSpPr/>
          <p:nvPr/>
        </p:nvGrpSpPr>
        <p:grpSpPr>
          <a:xfrm>
            <a:off x="0" y="-30477"/>
            <a:ext cx="9067800" cy="6889273"/>
            <a:chOff x="0" y="-30477"/>
            <a:chExt cx="9067800" cy="6889273"/>
          </a:xfrm>
        </p:grpSpPr>
        <p:cxnSp>
          <p:nvCxnSpPr>
            <p:cNvPr id="110" name="Straight Connector 109"/>
            <p:cNvCxnSpPr/>
            <p:nvPr/>
          </p:nvCxnSpPr>
          <p:spPr>
            <a:xfrm rot="16200000" flipH="1">
              <a:off x="-1447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/>
            <p:cNvCxnSpPr/>
            <p:nvPr/>
          </p:nvCxnSpPr>
          <p:spPr>
            <a:xfrm rot="16200000" flipH="1">
              <a:off x="-1638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/>
            <p:cNvCxnSpPr/>
            <p:nvPr/>
          </p:nvCxnSpPr>
          <p:spPr>
            <a:xfrm rot="5400000">
              <a:off x="-1485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Straight Connector 180"/>
            <p:cNvCxnSpPr/>
            <p:nvPr/>
          </p:nvCxnSpPr>
          <p:spPr>
            <a:xfrm rot="5400000">
              <a:off x="-32385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Straight Connector 181"/>
            <p:cNvCxnSpPr/>
            <p:nvPr/>
          </p:nvCxnSpPr>
          <p:spPr>
            <a:xfrm rot="16200000" flipH="1">
              <a:off x="-33147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Straight Connector 182"/>
            <p:cNvCxnSpPr/>
            <p:nvPr/>
          </p:nvCxnSpPr>
          <p:spPr>
            <a:xfrm rot="16200000" flipH="1">
              <a:off x="-1371600" y="2971800"/>
              <a:ext cx="6858000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Straight Connector 183"/>
            <p:cNvCxnSpPr/>
            <p:nvPr/>
          </p:nvCxnSpPr>
          <p:spPr>
            <a:xfrm rot="16200000" flipH="1">
              <a:off x="-2819400" y="3200400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Straight Connector 184"/>
            <p:cNvCxnSpPr/>
            <p:nvPr/>
          </p:nvCxnSpPr>
          <p:spPr>
            <a:xfrm rot="5400000">
              <a:off x="-2705099" y="3238500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Straight Connector 185"/>
            <p:cNvCxnSpPr/>
            <p:nvPr/>
          </p:nvCxnSpPr>
          <p:spPr>
            <a:xfrm rot="16200000" flipH="1">
              <a:off x="-21336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Straight Connector 186"/>
            <p:cNvCxnSpPr/>
            <p:nvPr/>
          </p:nvCxnSpPr>
          <p:spPr>
            <a:xfrm rot="16200000" flipH="1">
              <a:off x="-31242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Straight Connector 187"/>
            <p:cNvCxnSpPr/>
            <p:nvPr/>
          </p:nvCxnSpPr>
          <p:spPr>
            <a:xfrm rot="16200000" flipH="1">
              <a:off x="-1828799" y="3352799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Straight Connector 188"/>
            <p:cNvCxnSpPr/>
            <p:nvPr/>
          </p:nvCxnSpPr>
          <p:spPr>
            <a:xfrm rot="16200000" flipH="1">
              <a:off x="-28194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189"/>
            <p:cNvCxnSpPr/>
            <p:nvPr/>
          </p:nvCxnSpPr>
          <p:spPr>
            <a:xfrm rot="16200000" flipH="1">
              <a:off x="-2438400" y="3124200"/>
              <a:ext cx="6858000" cy="609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/>
            <p:cNvCxnSpPr/>
            <p:nvPr/>
          </p:nvCxnSpPr>
          <p:spPr>
            <a:xfrm rot="5400000">
              <a:off x="-173164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/>
            <p:cNvCxnSpPr/>
            <p:nvPr/>
          </p:nvCxnSpPr>
          <p:spPr>
            <a:xfrm rot="5400000">
              <a:off x="-1142048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/>
            <p:cNvCxnSpPr/>
            <p:nvPr/>
          </p:nvCxnSpPr>
          <p:spPr>
            <a:xfrm rot="5400000">
              <a:off x="-9144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/>
            <p:cNvCxnSpPr/>
            <p:nvPr/>
          </p:nvCxnSpPr>
          <p:spPr>
            <a:xfrm rot="5400000">
              <a:off x="-185547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/>
            <p:cNvCxnSpPr/>
            <p:nvPr/>
          </p:nvCxnSpPr>
          <p:spPr>
            <a:xfrm rot="16200000" flipH="1">
              <a:off x="-26431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/>
            <p:cNvCxnSpPr/>
            <p:nvPr/>
          </p:nvCxnSpPr>
          <p:spPr>
            <a:xfrm rot="16200000" flipH="1">
              <a:off x="-1954530" y="3326130"/>
              <a:ext cx="6858000" cy="20574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/>
            <p:cNvCxnSpPr/>
            <p:nvPr/>
          </p:nvCxnSpPr>
          <p:spPr>
            <a:xfrm rot="16200000" flipH="1">
              <a:off x="-2362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Straight Connector 208"/>
            <p:cNvCxnSpPr/>
            <p:nvPr/>
          </p:nvCxnSpPr>
          <p:spPr>
            <a:xfrm rot="16200000" flipH="1">
              <a:off x="-21336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Straight Connector 209"/>
            <p:cNvCxnSpPr/>
            <p:nvPr/>
          </p:nvCxnSpPr>
          <p:spPr>
            <a:xfrm rot="16200000" flipH="1">
              <a:off x="1066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Straight Connector 210"/>
            <p:cNvCxnSpPr/>
            <p:nvPr/>
          </p:nvCxnSpPr>
          <p:spPr>
            <a:xfrm rot="16200000" flipH="1">
              <a:off x="876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Straight Connector 211"/>
            <p:cNvCxnSpPr/>
            <p:nvPr/>
          </p:nvCxnSpPr>
          <p:spPr>
            <a:xfrm rot="5400000">
              <a:off x="1028700" y="3238500"/>
              <a:ext cx="6858000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Straight Connector 212"/>
            <p:cNvCxnSpPr/>
            <p:nvPr/>
          </p:nvCxnSpPr>
          <p:spPr>
            <a:xfrm rot="5400000">
              <a:off x="-7239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Straight Connector 213"/>
            <p:cNvCxnSpPr/>
            <p:nvPr/>
          </p:nvCxnSpPr>
          <p:spPr>
            <a:xfrm rot="16200000" flipH="1">
              <a:off x="-8001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Straight Connector 214"/>
            <p:cNvCxnSpPr/>
            <p:nvPr/>
          </p:nvCxnSpPr>
          <p:spPr>
            <a:xfrm rot="5400000">
              <a:off x="-152400" y="3429000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Straight Connector 215"/>
            <p:cNvCxnSpPr/>
            <p:nvPr/>
          </p:nvCxnSpPr>
          <p:spPr>
            <a:xfrm rot="16200000" flipH="1">
              <a:off x="-304800" y="3200400"/>
              <a:ext cx="6858000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" name="Straight Connector 216"/>
            <p:cNvCxnSpPr/>
            <p:nvPr/>
          </p:nvCxnSpPr>
          <p:spPr>
            <a:xfrm rot="5400000">
              <a:off x="-190499" y="3238500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" name="Straight Connector 217"/>
            <p:cNvCxnSpPr/>
            <p:nvPr/>
          </p:nvCxnSpPr>
          <p:spPr>
            <a:xfrm rot="16200000" flipH="1">
              <a:off x="3810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Straight Connector 218"/>
            <p:cNvCxnSpPr/>
            <p:nvPr/>
          </p:nvCxnSpPr>
          <p:spPr>
            <a:xfrm rot="16200000" flipH="1">
              <a:off x="-6096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Straight Connector 219"/>
            <p:cNvCxnSpPr/>
            <p:nvPr/>
          </p:nvCxnSpPr>
          <p:spPr>
            <a:xfrm rot="16200000" flipH="1">
              <a:off x="685801" y="3352799"/>
              <a:ext cx="6858000" cy="152401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Straight Connector 220"/>
            <p:cNvCxnSpPr/>
            <p:nvPr/>
          </p:nvCxnSpPr>
          <p:spPr>
            <a:xfrm rot="16200000" flipH="1">
              <a:off x="-304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Straight Connector 221"/>
            <p:cNvCxnSpPr/>
            <p:nvPr/>
          </p:nvCxnSpPr>
          <p:spPr>
            <a:xfrm rot="5400000">
              <a:off x="-10287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Straight Connector 222"/>
            <p:cNvCxnSpPr/>
            <p:nvPr/>
          </p:nvCxnSpPr>
          <p:spPr>
            <a:xfrm rot="5400000">
              <a:off x="78295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Straight Connector 223"/>
            <p:cNvCxnSpPr/>
            <p:nvPr/>
          </p:nvCxnSpPr>
          <p:spPr>
            <a:xfrm rot="5400000">
              <a:off x="1372552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Straight Connector 224"/>
            <p:cNvCxnSpPr/>
            <p:nvPr/>
          </p:nvCxnSpPr>
          <p:spPr>
            <a:xfrm rot="5400000">
              <a:off x="1600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" name="Straight Connector 225"/>
            <p:cNvCxnSpPr/>
            <p:nvPr/>
          </p:nvCxnSpPr>
          <p:spPr>
            <a:xfrm rot="5400000">
              <a:off x="65913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7" name="Straight Connector 226"/>
            <p:cNvCxnSpPr/>
            <p:nvPr/>
          </p:nvCxnSpPr>
          <p:spPr>
            <a:xfrm rot="16200000" flipH="1">
              <a:off x="-1285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Straight Connector 227"/>
            <p:cNvCxnSpPr/>
            <p:nvPr/>
          </p:nvCxnSpPr>
          <p:spPr>
            <a:xfrm rot="16200000" flipH="1">
              <a:off x="560070" y="3326130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Straight Connector 228"/>
            <p:cNvCxnSpPr/>
            <p:nvPr/>
          </p:nvCxnSpPr>
          <p:spPr>
            <a:xfrm rot="16200000" flipH="1">
              <a:off x="1524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Straight Connector 229"/>
            <p:cNvCxnSpPr/>
            <p:nvPr/>
          </p:nvCxnSpPr>
          <p:spPr>
            <a:xfrm rot="16200000" flipH="1">
              <a:off x="3810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Straight Connector 236"/>
            <p:cNvCxnSpPr/>
            <p:nvPr/>
          </p:nvCxnSpPr>
          <p:spPr>
            <a:xfrm rot="16200000" flipH="1">
              <a:off x="2743200" y="3352801"/>
              <a:ext cx="6858000" cy="1524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Straight Connector 237"/>
            <p:cNvCxnSpPr/>
            <p:nvPr/>
          </p:nvCxnSpPr>
          <p:spPr>
            <a:xfrm rot="16200000" flipH="1">
              <a:off x="2095501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Straight Connector 238"/>
            <p:cNvCxnSpPr/>
            <p:nvPr/>
          </p:nvCxnSpPr>
          <p:spPr>
            <a:xfrm rot="5400000">
              <a:off x="2705100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Straight Connector 239"/>
            <p:cNvCxnSpPr/>
            <p:nvPr/>
          </p:nvCxnSpPr>
          <p:spPr>
            <a:xfrm rot="5400000">
              <a:off x="1828801" y="3276600"/>
              <a:ext cx="6857999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Straight Connector 240"/>
            <p:cNvCxnSpPr/>
            <p:nvPr/>
          </p:nvCxnSpPr>
          <p:spPr>
            <a:xfrm rot="16200000" flipH="1">
              <a:off x="1066800" y="3200402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Straight Connector 241"/>
            <p:cNvCxnSpPr/>
            <p:nvPr/>
          </p:nvCxnSpPr>
          <p:spPr>
            <a:xfrm rot="16200000" flipH="1">
              <a:off x="2362201" y="3352800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Straight Connector 242"/>
            <p:cNvCxnSpPr/>
            <p:nvPr/>
          </p:nvCxnSpPr>
          <p:spPr>
            <a:xfrm rot="5400000">
              <a:off x="2646045" y="2722246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Straight Connector 243"/>
            <p:cNvCxnSpPr/>
            <p:nvPr/>
          </p:nvCxnSpPr>
          <p:spPr>
            <a:xfrm rot="5400000">
              <a:off x="3048952" y="3277553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Straight Connector 244"/>
            <p:cNvCxnSpPr/>
            <p:nvPr/>
          </p:nvCxnSpPr>
          <p:spPr>
            <a:xfrm rot="5400000">
              <a:off x="2895600" y="3276601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Straight Connector 245"/>
            <p:cNvCxnSpPr/>
            <p:nvPr/>
          </p:nvCxnSpPr>
          <p:spPr>
            <a:xfrm rot="5400000">
              <a:off x="2388870" y="3227071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Straight Connector 246"/>
            <p:cNvCxnSpPr/>
            <p:nvPr/>
          </p:nvCxnSpPr>
          <p:spPr>
            <a:xfrm rot="16200000" flipH="1">
              <a:off x="22364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Straight Connector 247"/>
            <p:cNvCxnSpPr/>
            <p:nvPr/>
          </p:nvCxnSpPr>
          <p:spPr>
            <a:xfrm rot="16200000" flipH="1">
              <a:off x="17526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9" name="Straight Connector 248"/>
            <p:cNvCxnSpPr/>
            <p:nvPr/>
          </p:nvCxnSpPr>
          <p:spPr>
            <a:xfrm rot="16200000" flipH="1">
              <a:off x="19812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" name="Straight Connector 249"/>
            <p:cNvCxnSpPr/>
            <p:nvPr/>
          </p:nvCxnSpPr>
          <p:spPr>
            <a:xfrm rot="5400000">
              <a:off x="3467100" y="3314701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Straight Connector 250"/>
            <p:cNvCxnSpPr/>
            <p:nvPr/>
          </p:nvCxnSpPr>
          <p:spPr>
            <a:xfrm rot="16200000" flipH="1">
              <a:off x="3467099" y="3314701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Straight Connector 251"/>
            <p:cNvCxnSpPr/>
            <p:nvPr/>
          </p:nvCxnSpPr>
          <p:spPr>
            <a:xfrm rot="5400000">
              <a:off x="4038600" y="3429001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Straight Connector 252"/>
            <p:cNvCxnSpPr/>
            <p:nvPr/>
          </p:nvCxnSpPr>
          <p:spPr>
            <a:xfrm rot="16200000" flipH="1">
              <a:off x="3886200" y="3200401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Straight Connector 253"/>
            <p:cNvCxnSpPr/>
            <p:nvPr/>
          </p:nvCxnSpPr>
          <p:spPr>
            <a:xfrm rot="5400000">
              <a:off x="4000501" y="3238501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Straight Connector 254"/>
            <p:cNvCxnSpPr/>
            <p:nvPr/>
          </p:nvCxnSpPr>
          <p:spPr>
            <a:xfrm rot="16200000" flipH="1">
              <a:off x="4572000" y="3200401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7" name="Straight Connector 256"/>
            <p:cNvCxnSpPr/>
            <p:nvPr/>
          </p:nvCxnSpPr>
          <p:spPr>
            <a:xfrm rot="16200000" flipH="1">
              <a:off x="3733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8" name="Straight Connector 257"/>
            <p:cNvCxnSpPr/>
            <p:nvPr/>
          </p:nvCxnSpPr>
          <p:spPr>
            <a:xfrm rot="5400000">
              <a:off x="36195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258"/>
            <p:cNvCxnSpPr/>
            <p:nvPr/>
          </p:nvCxnSpPr>
          <p:spPr>
            <a:xfrm rot="16200000" flipH="1">
              <a:off x="4214813" y="3252788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259"/>
            <p:cNvCxnSpPr/>
            <p:nvPr/>
          </p:nvCxnSpPr>
          <p:spPr>
            <a:xfrm rot="16200000" flipH="1">
              <a:off x="47510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260"/>
            <p:cNvCxnSpPr/>
            <p:nvPr/>
          </p:nvCxnSpPr>
          <p:spPr>
            <a:xfrm rot="16200000" flipH="1">
              <a:off x="43434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Straight Connector 261"/>
            <p:cNvCxnSpPr/>
            <p:nvPr/>
          </p:nvCxnSpPr>
          <p:spPr>
            <a:xfrm rot="16200000" flipH="1">
              <a:off x="4572000" y="3352801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Straight Connector 263"/>
            <p:cNvCxnSpPr/>
            <p:nvPr/>
          </p:nvCxnSpPr>
          <p:spPr>
            <a:xfrm rot="16200000" flipH="1">
              <a:off x="5257800" y="3352802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Straight Connector 264"/>
            <p:cNvCxnSpPr/>
            <p:nvPr/>
          </p:nvCxnSpPr>
          <p:spPr>
            <a:xfrm rot="16200000" flipH="1">
              <a:off x="5067300" y="3238502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Straight Connector 265"/>
            <p:cNvCxnSpPr/>
            <p:nvPr/>
          </p:nvCxnSpPr>
          <p:spPr>
            <a:xfrm rot="5400000">
              <a:off x="5219700" y="3238502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Straight Connector 266"/>
            <p:cNvCxnSpPr/>
            <p:nvPr/>
          </p:nvCxnSpPr>
          <p:spPr>
            <a:xfrm rot="16200000" flipH="1">
              <a:off x="4876801" y="3352801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8" name="Straight Connector 267"/>
            <p:cNvCxnSpPr/>
            <p:nvPr/>
          </p:nvCxnSpPr>
          <p:spPr>
            <a:xfrm rot="5400000">
              <a:off x="5527994" y="3318196"/>
              <a:ext cx="6888479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" name="Straight Connector 269"/>
            <p:cNvCxnSpPr/>
            <p:nvPr/>
          </p:nvCxnSpPr>
          <p:spPr>
            <a:xfrm rot="5400000">
              <a:off x="4850130" y="3227072"/>
              <a:ext cx="6858000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Straight Connector 270"/>
            <p:cNvCxnSpPr/>
            <p:nvPr/>
          </p:nvCxnSpPr>
          <p:spPr>
            <a:xfrm rot="16200000" flipH="1">
              <a:off x="4751070" y="3326132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8" name="Straight Connector 277"/>
            <p:cNvCxnSpPr/>
            <p:nvPr/>
          </p:nvCxnSpPr>
          <p:spPr>
            <a:xfrm rot="5400000">
              <a:off x="5562599" y="3429001"/>
              <a:ext cx="685800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282"/>
            <p:cNvCxnSpPr/>
            <p:nvPr/>
          </p:nvCxnSpPr>
          <p:spPr>
            <a:xfrm rot="5400000">
              <a:off x="2552700" y="3390900"/>
              <a:ext cx="6858000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9" name="Straight Connector 288"/>
            <p:cNvCxnSpPr/>
            <p:nvPr/>
          </p:nvCxnSpPr>
          <p:spPr>
            <a:xfrm rot="16200000" flipH="1">
              <a:off x="3048000" y="3352800"/>
              <a:ext cx="6858000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2" name="Straight Connector 291"/>
            <p:cNvCxnSpPr/>
            <p:nvPr/>
          </p:nvCxnSpPr>
          <p:spPr>
            <a:xfrm rot="16200000" flipH="1">
              <a:off x="3238500" y="3238500"/>
              <a:ext cx="6858000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4" name="Straight Connector 293"/>
            <p:cNvCxnSpPr/>
            <p:nvPr/>
          </p:nvCxnSpPr>
          <p:spPr>
            <a:xfrm rot="5400000">
              <a:off x="2133600" y="3276600"/>
              <a:ext cx="6858000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8" name="Straight Connector 297"/>
            <p:cNvCxnSpPr/>
            <p:nvPr/>
          </p:nvCxnSpPr>
          <p:spPr>
            <a:xfrm rot="16200000" flipH="1">
              <a:off x="3148013" y="3252789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9" name="Straight Connector 298"/>
            <p:cNvCxnSpPr/>
            <p:nvPr/>
          </p:nvCxnSpPr>
          <p:spPr>
            <a:xfrm rot="5400000">
              <a:off x="3771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2" name="Straight Connector 301"/>
            <p:cNvCxnSpPr/>
            <p:nvPr/>
          </p:nvCxnSpPr>
          <p:spPr>
            <a:xfrm rot="5400000">
              <a:off x="4229100" y="2933700"/>
              <a:ext cx="6858000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06"/>
            <p:cNvCxnSpPr/>
            <p:nvPr/>
          </p:nvCxnSpPr>
          <p:spPr>
            <a:xfrm rot="16200000" flipH="1">
              <a:off x="1371600" y="3200403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5.4.2013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  <p:sp>
        <p:nvSpPr>
          <p:cNvPr id="113" name="Rectangle 112"/>
          <p:cNvSpPr/>
          <p:nvPr/>
        </p:nvSpPr>
        <p:spPr>
          <a:xfrm>
            <a:off x="0" y="1905000"/>
            <a:ext cx="4953000" cy="3124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grpSp>
        <p:nvGrpSpPr>
          <p:cNvPr id="94" name="Group 93"/>
          <p:cNvGrpSpPr/>
          <p:nvPr/>
        </p:nvGrpSpPr>
        <p:grpSpPr>
          <a:xfrm>
            <a:off x="0" y="2057400"/>
            <a:ext cx="4801394" cy="2820988"/>
            <a:chOff x="0" y="2057400"/>
            <a:chExt cx="4801394" cy="2820988"/>
          </a:xfrm>
        </p:grpSpPr>
        <p:cxnSp>
          <p:nvCxnSpPr>
            <p:cNvPr id="117" name="Straight Connector 116"/>
            <p:cNvCxnSpPr/>
            <p:nvPr/>
          </p:nvCxnSpPr>
          <p:spPr>
            <a:xfrm>
              <a:off x="0" y="20574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/>
            <p:cNvCxnSpPr/>
            <p:nvPr/>
          </p:nvCxnSpPr>
          <p:spPr>
            <a:xfrm>
              <a:off x="0" y="48768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/>
            <p:cNvCxnSpPr/>
            <p:nvPr/>
          </p:nvCxnSpPr>
          <p:spPr>
            <a:xfrm rot="5400000">
              <a:off x="3391694" y="3467100"/>
              <a:ext cx="2818606" cy="794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2130425"/>
            <a:ext cx="4419600" cy="1600327"/>
          </a:xfrm>
        </p:spPr>
        <p:txBody>
          <a:bodyPr anchor="b">
            <a:normAutofit/>
          </a:bodyPr>
          <a:lstStyle>
            <a:lvl1pPr algn="l">
              <a:defRPr sz="3600" b="1" cap="none" spc="40" baseline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3733800"/>
            <a:ext cx="4419600" cy="1066800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5.4.2013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92"/>
          <p:cNvGrpSpPr/>
          <p:nvPr/>
        </p:nvGrpSpPr>
        <p:grpSpPr>
          <a:xfrm>
            <a:off x="1" y="-30478"/>
            <a:ext cx="9067799" cy="4846320"/>
            <a:chOff x="1" y="-30477"/>
            <a:chExt cx="9067799" cy="4526277"/>
          </a:xfrm>
        </p:grpSpPr>
        <p:cxnSp>
          <p:nvCxnSpPr>
            <p:cNvPr id="8" name="Straight Connector 7"/>
            <p:cNvCxnSpPr/>
            <p:nvPr/>
          </p:nvCxnSpPr>
          <p:spPr>
            <a:xfrm rot="16200000" flipH="1">
              <a:off x="-2716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rot="16200000" flipH="1">
              <a:off x="-4621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rot="5400000">
              <a:off x="-3097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5400000">
              <a:off x="-206236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H="1">
              <a:off x="-213856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16200000" flipH="1">
              <a:off x="-195465" y="1785212"/>
              <a:ext cx="4505731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6200000" flipH="1">
              <a:off x="-164326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5400000">
              <a:off x="-1528964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H="1">
              <a:off x="-95746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6200000" flipH="1">
              <a:off x="-194806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6200000" flipH="1">
              <a:off x="-652664" y="2166211"/>
              <a:ext cx="4505731" cy="152401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rot="16200000" flipH="1">
              <a:off x="-16432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H="1">
              <a:off x="-1790700" y="2019300"/>
              <a:ext cx="4495800" cy="4572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>
              <a:off x="-55551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rot="5400000">
              <a:off x="340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rot="5400000">
              <a:off x="26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 rot="5400000">
              <a:off x="-67933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 rot="16200000" flipH="1">
              <a:off x="-1467052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rot="16200000" flipH="1">
              <a:off x="-77839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rot="16200000" flipH="1">
              <a:off x="-11860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 rot="16200000" flipH="1">
              <a:off x="-9574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 rot="16200000" flipH="1">
              <a:off x="22429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 rot="16200000" flipH="1">
              <a:off x="20524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 rot="5400000">
              <a:off x="2204835" y="2051912"/>
              <a:ext cx="4505731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rot="5400000">
              <a:off x="452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 rot="16200000" flipH="1">
              <a:off x="37603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 rot="5400000">
              <a:off x="1023735" y="2242139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 rot="16200000" flipH="1">
              <a:off x="871335" y="2013812"/>
              <a:ext cx="4505731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 rot="5400000">
              <a:off x="985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 rot="16200000" flipH="1">
              <a:off x="155713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 rot="16200000" flipH="1">
              <a:off x="5665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 rot="16200000" flipH="1">
              <a:off x="1861936" y="2166211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 rot="16200000" flipH="1">
              <a:off x="8713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 rot="5400000">
              <a:off x="1474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 rot="5400000">
              <a:off x="195909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 rot="5400000">
              <a:off x="25486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 rot="5400000">
              <a:off x="27763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 rot="5400000">
              <a:off x="183526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 rot="16200000" flipH="1">
              <a:off x="1047548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 rot="16200000" flipH="1">
              <a:off x="1736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rot="16200000" flipH="1">
              <a:off x="1328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 rot="16200000" flipH="1">
              <a:off x="1557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/>
            <p:nvPr/>
          </p:nvCxnSpPr>
          <p:spPr>
            <a:xfrm rot="16200000" flipH="1">
              <a:off x="39193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 rot="16200000" flipH="1">
              <a:off x="3271636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 rot="5400000">
              <a:off x="38812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 rot="5400000">
              <a:off x="3004936" y="2090012"/>
              <a:ext cx="4505730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 rot="16200000" flipH="1">
              <a:off x="22429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 rot="16200000" flipH="1">
              <a:off x="35383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 rot="5400000">
              <a:off x="382218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 rot="5400000">
              <a:off x="4225087" y="2090965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 rot="5400000">
              <a:off x="407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 rot="5400000">
              <a:off x="356500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 rot="16200000" flipH="1">
              <a:off x="34126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 rot="16200000" flipH="1">
              <a:off x="29287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16200000" flipH="1">
              <a:off x="3081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 rot="5400000">
              <a:off x="4643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 rot="16200000" flipH="1">
              <a:off x="4643234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/>
            <p:cNvCxnSpPr/>
            <p:nvPr/>
          </p:nvCxnSpPr>
          <p:spPr>
            <a:xfrm rot="5400000">
              <a:off x="5214735" y="2242140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/>
            <p:cNvCxnSpPr/>
            <p:nvPr/>
          </p:nvCxnSpPr>
          <p:spPr>
            <a:xfrm rot="16200000" flipH="1">
              <a:off x="506233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/>
            <p:nvPr/>
          </p:nvCxnSpPr>
          <p:spPr>
            <a:xfrm rot="5400000">
              <a:off x="5176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/>
            <p:nvPr/>
          </p:nvCxnSpPr>
          <p:spPr>
            <a:xfrm rot="16200000" flipH="1">
              <a:off x="57481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/>
            <p:nvPr/>
          </p:nvCxnSpPr>
          <p:spPr>
            <a:xfrm rot="16200000" flipH="1">
              <a:off x="49099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 rot="5400000">
              <a:off x="47956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/>
            <p:cNvCxnSpPr/>
            <p:nvPr/>
          </p:nvCxnSpPr>
          <p:spPr>
            <a:xfrm rot="16200000" flipH="1">
              <a:off x="53909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/>
            <p:cNvCxnSpPr/>
            <p:nvPr/>
          </p:nvCxnSpPr>
          <p:spPr>
            <a:xfrm rot="16200000" flipH="1">
              <a:off x="5927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/>
            <p:cNvCxnSpPr/>
            <p:nvPr/>
          </p:nvCxnSpPr>
          <p:spPr>
            <a:xfrm rot="16200000" flipH="1">
              <a:off x="5519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/>
            <p:cNvCxnSpPr/>
            <p:nvPr/>
          </p:nvCxnSpPr>
          <p:spPr>
            <a:xfrm rot="16200000" flipH="1">
              <a:off x="5748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/>
            <p:cNvCxnSpPr/>
            <p:nvPr/>
          </p:nvCxnSpPr>
          <p:spPr>
            <a:xfrm rot="16200000" flipH="1">
              <a:off x="6433935" y="2166213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/>
            <p:cNvCxnSpPr/>
            <p:nvPr/>
          </p:nvCxnSpPr>
          <p:spPr>
            <a:xfrm rot="16200000" flipH="1">
              <a:off x="62434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/>
            <p:cNvCxnSpPr/>
            <p:nvPr/>
          </p:nvCxnSpPr>
          <p:spPr>
            <a:xfrm rot="5400000">
              <a:off x="63958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/>
            <p:cNvCxnSpPr/>
            <p:nvPr/>
          </p:nvCxnSpPr>
          <p:spPr>
            <a:xfrm rot="16200000" flipH="1">
              <a:off x="60529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/>
            <p:cNvCxnSpPr/>
            <p:nvPr/>
          </p:nvCxnSpPr>
          <p:spPr>
            <a:xfrm rot="5400000">
              <a:off x="6709356" y="2136834"/>
              <a:ext cx="4525755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/>
            <p:cNvCxnSpPr/>
            <p:nvPr/>
          </p:nvCxnSpPr>
          <p:spPr>
            <a:xfrm rot="5400000">
              <a:off x="6026265" y="2040483"/>
              <a:ext cx="4505731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/>
            <p:nvPr/>
          </p:nvCxnSpPr>
          <p:spPr>
            <a:xfrm rot="16200000" flipH="1">
              <a:off x="5927205" y="2139543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/>
            <p:cNvCxnSpPr/>
            <p:nvPr/>
          </p:nvCxnSpPr>
          <p:spPr>
            <a:xfrm rot="5400000">
              <a:off x="6738734" y="2242140"/>
              <a:ext cx="450573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/>
            <p:cNvCxnSpPr/>
            <p:nvPr/>
          </p:nvCxnSpPr>
          <p:spPr>
            <a:xfrm rot="5400000">
              <a:off x="3728835" y="2204312"/>
              <a:ext cx="4505731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/>
            <p:cNvCxnSpPr/>
            <p:nvPr/>
          </p:nvCxnSpPr>
          <p:spPr>
            <a:xfrm rot="16200000" flipH="1">
              <a:off x="4224135" y="2166212"/>
              <a:ext cx="4505731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/>
            <p:cNvCxnSpPr/>
            <p:nvPr/>
          </p:nvCxnSpPr>
          <p:spPr>
            <a:xfrm rot="16200000" flipH="1">
              <a:off x="4414635" y="2051912"/>
              <a:ext cx="4505731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/>
            <p:cNvCxnSpPr/>
            <p:nvPr/>
          </p:nvCxnSpPr>
          <p:spPr>
            <a:xfrm rot="5400000">
              <a:off x="3309735" y="2090012"/>
              <a:ext cx="4505731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/>
            <p:cNvCxnSpPr/>
            <p:nvPr/>
          </p:nvCxnSpPr>
          <p:spPr>
            <a:xfrm rot="16200000" flipH="1">
              <a:off x="43241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>
              <a:off x="49480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 rot="5400000">
              <a:off x="5405235" y="1747112"/>
              <a:ext cx="4505731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/>
            <p:cNvCxnSpPr/>
            <p:nvPr/>
          </p:nvCxnSpPr>
          <p:spPr>
            <a:xfrm rot="16200000" flipH="1">
              <a:off x="2547735" y="2013814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4" name="Rectangle 93"/>
          <p:cNvSpPr/>
          <p:nvPr/>
        </p:nvSpPr>
        <p:spPr>
          <a:xfrm>
            <a:off x="0" y="4311168"/>
            <a:ext cx="9144000" cy="1905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96" name="Straight Connector 95"/>
          <p:cNvCxnSpPr/>
          <p:nvPr/>
        </p:nvCxnSpPr>
        <p:spPr>
          <a:xfrm>
            <a:off x="0" y="4387368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>
            <a:off x="0" y="6138380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621364"/>
            <a:ext cx="8305800" cy="414649"/>
          </a:xfrm>
        </p:spPr>
        <p:txBody>
          <a:bodyPr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5" name="Title 94"/>
          <p:cNvSpPr>
            <a:spLocks noGrp="1"/>
          </p:cNvSpPr>
          <p:nvPr>
            <p:ph type="title"/>
          </p:nvPr>
        </p:nvSpPr>
        <p:spPr>
          <a:xfrm>
            <a:off x="457200" y="4463568"/>
            <a:ext cx="8305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5.4.2013</a:t>
            </a:fld>
            <a:endParaRPr lang="cs-CZ"/>
          </a:p>
        </p:txBody>
      </p:sp>
      <p:sp>
        <p:nvSpPr>
          <p:cNvPr id="91" name="Footer Placeholder 9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2" name="Slide Number Placeholder 9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5.4.2013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5.4.2013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5.4.2013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5.4.2013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00400" y="273050"/>
            <a:ext cx="5486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5.4.2013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  <p:sp>
        <p:nvSpPr>
          <p:cNvPr id="37" name="Rectangle 36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9" name="Straight Connector 38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901952"/>
            <a:ext cx="2377440" cy="137160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tabLst>
                <a:tab pos="3830638" algn="l"/>
              </a:tabLst>
              <a:defRPr lang="en-US" sz="2600" b="1" kern="1200" cap="none" spc="20" baseline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3552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200400" y="381000"/>
            <a:ext cx="5562600" cy="5638800"/>
          </a:xfrm>
          <a:solidFill>
            <a:schemeClr val="bg2"/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5.4.2013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  <p:sp>
        <p:nvSpPr>
          <p:cNvPr id="33" name="Rectangle 32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4" name="Straight Connector 33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8" y="1905000"/>
            <a:ext cx="2377440" cy="1371600"/>
          </a:xfrm>
        </p:spPr>
        <p:txBody>
          <a:bodyPr anchor="b">
            <a:normAutofit/>
          </a:bodyPr>
          <a:lstStyle>
            <a:lvl1pPr algn="l">
              <a:defRPr sz="2600" b="1" cap="none" spc="20" baseline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6600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5.4.2013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5.4.2013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Rectangle 189"/>
          <p:cNvSpPr/>
          <p:nvPr/>
        </p:nvSpPr>
        <p:spPr>
          <a:xfrm>
            <a:off x="149352" y="137160"/>
            <a:ext cx="8869680" cy="6583680"/>
          </a:xfrm>
          <a:prstGeom prst="rect">
            <a:avLst/>
          </a:prstGeom>
          <a:noFill/>
          <a:ln w="19050" cmpd="sng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0098A5D7-21CD-4D10-A112-24F189150B45}" type="datetimeFigureOut">
              <a:rPr lang="cs-CZ" smtClean="0"/>
              <a:t>5.4.2013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31123" y="6312408"/>
            <a:ext cx="34817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txStyles>
    <p:titleStyle>
      <a:lvl1pPr algn="l" defTabSz="914400" rtl="0" eaLnBrk="1" latinLnBrk="0" hangingPunct="1">
        <a:spcBef>
          <a:spcPct val="0"/>
        </a:spcBef>
        <a:buNone/>
        <a:tabLst>
          <a:tab pos="3830638" algn="l"/>
        </a:tabLst>
        <a:defRPr sz="3600" b="1" kern="1200" cap="none" spc="50">
          <a:ln w="13335" cmpd="sng">
            <a:solidFill>
              <a:schemeClr val="accent1">
                <a:lumMod val="50000"/>
              </a:schemeClr>
            </a:solidFill>
            <a:prstDash val="solid"/>
          </a:ln>
          <a:solidFill>
            <a:schemeClr val="accent6">
              <a:tint val="1000"/>
            </a:schemeClr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8872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91640" indent="-18288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4884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4.png"/><Relationship Id="rId18" Type="http://schemas.openxmlformats.org/officeDocument/2006/relationships/image" Target="../media/image1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17" Type="http://schemas.openxmlformats.org/officeDocument/2006/relationships/image" Target="../media/image18.png"/><Relationship Id="rId2" Type="http://schemas.openxmlformats.org/officeDocument/2006/relationships/image" Target="../media/image3.png"/><Relationship Id="rId16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11" Type="http://schemas.openxmlformats.org/officeDocument/2006/relationships/image" Target="../media/image7.png"/><Relationship Id="rId5" Type="http://schemas.openxmlformats.org/officeDocument/2006/relationships/image" Target="../media/image5.png"/><Relationship Id="rId15" Type="http://schemas.openxmlformats.org/officeDocument/2006/relationships/image" Target="../media/image16.png"/><Relationship Id="rId10" Type="http://schemas.openxmlformats.org/officeDocument/2006/relationships/image" Target="../media/image11.png"/><Relationship Id="rId4" Type="http://schemas.openxmlformats.org/officeDocument/2006/relationships/image" Target="../media/image3.wmf"/><Relationship Id="rId9" Type="http://schemas.openxmlformats.org/officeDocument/2006/relationships/image" Target="../media/image10.png"/><Relationship Id="rId14" Type="http://schemas.openxmlformats.org/officeDocument/2006/relationships/image" Target="../media/image1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image" Target="../media/image27.png"/><Relationship Id="rId3" Type="http://schemas.openxmlformats.org/officeDocument/2006/relationships/image" Target="../media/image8.png"/><Relationship Id="rId7" Type="http://schemas.openxmlformats.org/officeDocument/2006/relationships/image" Target="../media/image21.png"/><Relationship Id="rId12" Type="http://schemas.openxmlformats.org/officeDocument/2006/relationships/image" Target="../media/image26.png"/><Relationship Id="rId16" Type="http://schemas.openxmlformats.org/officeDocument/2006/relationships/image" Target="../media/image4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11" Type="http://schemas.openxmlformats.org/officeDocument/2006/relationships/image" Target="../media/image25.png"/><Relationship Id="rId5" Type="http://schemas.openxmlformats.org/officeDocument/2006/relationships/image" Target="../media/image20.png"/><Relationship Id="rId15" Type="http://schemas.openxmlformats.org/officeDocument/2006/relationships/image" Target="../media/image29.png"/><Relationship Id="rId10" Type="http://schemas.openxmlformats.org/officeDocument/2006/relationships/image" Target="../media/image12.png"/><Relationship Id="rId4" Type="http://schemas.openxmlformats.org/officeDocument/2006/relationships/image" Target="../media/image9.png"/><Relationship Id="rId9" Type="http://schemas.openxmlformats.org/officeDocument/2006/relationships/image" Target="../media/image23.png"/><Relationship Id="rId14" Type="http://schemas.openxmlformats.org/officeDocument/2006/relationships/image" Target="../media/image28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13" Type="http://schemas.openxmlformats.org/officeDocument/2006/relationships/image" Target="../media/image38.png"/><Relationship Id="rId3" Type="http://schemas.openxmlformats.org/officeDocument/2006/relationships/image" Target="../media/image31.png"/><Relationship Id="rId7" Type="http://schemas.openxmlformats.org/officeDocument/2006/relationships/image" Target="../media/image35.png"/><Relationship Id="rId12" Type="http://schemas.openxmlformats.org/officeDocument/2006/relationships/image" Target="../media/image24.png"/><Relationship Id="rId17" Type="http://schemas.openxmlformats.org/officeDocument/2006/relationships/image" Target="../media/image45.png"/><Relationship Id="rId2" Type="http://schemas.openxmlformats.org/officeDocument/2006/relationships/image" Target="../media/image30.png"/><Relationship Id="rId16" Type="http://schemas.openxmlformats.org/officeDocument/2006/relationships/image" Target="../media/image4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png"/><Relationship Id="rId11" Type="http://schemas.openxmlformats.org/officeDocument/2006/relationships/image" Target="../media/image39.png"/><Relationship Id="rId5" Type="http://schemas.openxmlformats.org/officeDocument/2006/relationships/image" Target="../media/image33.png"/><Relationship Id="rId15" Type="http://schemas.openxmlformats.org/officeDocument/2006/relationships/image" Target="../media/image43.png"/><Relationship Id="rId10" Type="http://schemas.openxmlformats.org/officeDocument/2006/relationships/image" Target="../media/image5.wmf"/><Relationship Id="rId4" Type="http://schemas.openxmlformats.org/officeDocument/2006/relationships/image" Target="../media/image32.png"/><Relationship Id="rId9" Type="http://schemas.openxmlformats.org/officeDocument/2006/relationships/image" Target="../media/image37.png"/><Relationship Id="rId14" Type="http://schemas.openxmlformats.org/officeDocument/2006/relationships/image" Target="../media/image42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13" Type="http://schemas.openxmlformats.org/officeDocument/2006/relationships/image" Target="../media/image53.png"/><Relationship Id="rId3" Type="http://schemas.openxmlformats.org/officeDocument/2006/relationships/image" Target="../media/image46.png"/><Relationship Id="rId7" Type="http://schemas.openxmlformats.org/officeDocument/2006/relationships/image" Target="../media/image47.png"/><Relationship Id="rId12" Type="http://schemas.openxmlformats.org/officeDocument/2006/relationships/image" Target="../media/image52.png"/><Relationship Id="rId2" Type="http://schemas.openxmlformats.org/officeDocument/2006/relationships/image" Target="../media/image34.png"/><Relationship Id="rId16" Type="http://schemas.openxmlformats.org/officeDocument/2006/relationships/image" Target="../media/image6.wmf"/><Relationship Id="rId1" Type="http://schemas.openxmlformats.org/officeDocument/2006/relationships/slideLayout" Target="../slideLayouts/slideLayout7.xml"/><Relationship Id="rId11" Type="http://schemas.openxmlformats.org/officeDocument/2006/relationships/image" Target="../media/image51.png"/><Relationship Id="rId5" Type="http://schemas.openxmlformats.org/officeDocument/2006/relationships/image" Target="../media/image37.png"/><Relationship Id="rId15" Type="http://schemas.openxmlformats.org/officeDocument/2006/relationships/image" Target="../media/image54.png"/><Relationship Id="rId10" Type="http://schemas.openxmlformats.org/officeDocument/2006/relationships/image" Target="../media/image50.png"/><Relationship Id="rId4" Type="http://schemas.openxmlformats.org/officeDocument/2006/relationships/image" Target="../media/image36.png"/><Relationship Id="rId9" Type="http://schemas.openxmlformats.org/officeDocument/2006/relationships/image" Target="../media/image49.png"/><Relationship Id="rId14" Type="http://schemas.openxmlformats.org/officeDocument/2006/relationships/image" Target="../media/image40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png"/><Relationship Id="rId13" Type="http://schemas.openxmlformats.org/officeDocument/2006/relationships/image" Target="../media/image66.png"/><Relationship Id="rId3" Type="http://schemas.openxmlformats.org/officeDocument/2006/relationships/image" Target="../media/image56.png"/><Relationship Id="rId7" Type="http://schemas.openxmlformats.org/officeDocument/2006/relationships/image" Target="../media/image60.png"/><Relationship Id="rId12" Type="http://schemas.openxmlformats.org/officeDocument/2006/relationships/image" Target="../media/image65.png"/><Relationship Id="rId17" Type="http://schemas.openxmlformats.org/officeDocument/2006/relationships/image" Target="../media/image7.wmf"/><Relationship Id="rId2" Type="http://schemas.openxmlformats.org/officeDocument/2006/relationships/image" Target="../media/image41.png"/><Relationship Id="rId16" Type="http://schemas.openxmlformats.org/officeDocument/2006/relationships/image" Target="../media/image6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9.png"/><Relationship Id="rId11" Type="http://schemas.openxmlformats.org/officeDocument/2006/relationships/image" Target="../media/image64.png"/><Relationship Id="rId5" Type="http://schemas.openxmlformats.org/officeDocument/2006/relationships/image" Target="../media/image58.png"/><Relationship Id="rId15" Type="http://schemas.openxmlformats.org/officeDocument/2006/relationships/image" Target="../media/image68.png"/><Relationship Id="rId10" Type="http://schemas.openxmlformats.org/officeDocument/2006/relationships/image" Target="../media/image63.png"/><Relationship Id="rId4" Type="http://schemas.openxmlformats.org/officeDocument/2006/relationships/image" Target="../media/image57.png"/><Relationship Id="rId9" Type="http://schemas.openxmlformats.org/officeDocument/2006/relationships/image" Target="../media/image62.png"/><Relationship Id="rId14" Type="http://schemas.openxmlformats.org/officeDocument/2006/relationships/image" Target="../media/image6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4.png"/><Relationship Id="rId5" Type="http://schemas.openxmlformats.org/officeDocument/2006/relationships/image" Target="../media/image73.png"/><Relationship Id="rId4" Type="http://schemas.openxmlformats.org/officeDocument/2006/relationships/image" Target="../media/image8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7" Type="http://schemas.openxmlformats.org/officeDocument/2006/relationships/image" Target="../media/image76.png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4.png"/><Relationship Id="rId5" Type="http://schemas.openxmlformats.org/officeDocument/2006/relationships/image" Target="../media/image73.png"/><Relationship Id="rId4" Type="http://schemas.openxmlformats.org/officeDocument/2006/relationships/image" Target="../media/image8.wm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9.png"/><Relationship Id="rId3" Type="http://schemas.openxmlformats.org/officeDocument/2006/relationships/image" Target="../media/image77.png"/><Relationship Id="rId7" Type="http://schemas.openxmlformats.org/officeDocument/2006/relationships/image" Target="../media/image78.png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4.png"/><Relationship Id="rId5" Type="http://schemas.openxmlformats.org/officeDocument/2006/relationships/image" Target="../media/image73.png"/><Relationship Id="rId4" Type="http://schemas.openxmlformats.org/officeDocument/2006/relationships/image" Target="../media/image8.wm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9.png"/><Relationship Id="rId3" Type="http://schemas.openxmlformats.org/officeDocument/2006/relationships/image" Target="../media/image80.png"/><Relationship Id="rId7" Type="http://schemas.openxmlformats.org/officeDocument/2006/relationships/image" Target="../media/image78.png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4.png"/><Relationship Id="rId5" Type="http://schemas.openxmlformats.org/officeDocument/2006/relationships/image" Target="../media/image73.png"/><Relationship Id="rId4" Type="http://schemas.openxmlformats.org/officeDocument/2006/relationships/image" Target="../media/image8.wmf"/><Relationship Id="rId9" Type="http://schemas.openxmlformats.org/officeDocument/2006/relationships/image" Target="../media/image81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9.png"/><Relationship Id="rId3" Type="http://schemas.openxmlformats.org/officeDocument/2006/relationships/image" Target="../media/image82.png"/><Relationship Id="rId7" Type="http://schemas.openxmlformats.org/officeDocument/2006/relationships/image" Target="../media/image78.png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4.png"/><Relationship Id="rId5" Type="http://schemas.openxmlformats.org/officeDocument/2006/relationships/image" Target="../media/image73.png"/><Relationship Id="rId4" Type="http://schemas.openxmlformats.org/officeDocument/2006/relationships/image" Target="../media/image8.wmf"/><Relationship Id="rId9" Type="http://schemas.openxmlformats.org/officeDocument/2006/relationships/image" Target="../media/image81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1.png"/><Relationship Id="rId3" Type="http://schemas.openxmlformats.org/officeDocument/2006/relationships/image" Target="../media/image8.wmf"/><Relationship Id="rId7" Type="http://schemas.openxmlformats.org/officeDocument/2006/relationships/image" Target="../media/image79.png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8.png"/><Relationship Id="rId5" Type="http://schemas.openxmlformats.org/officeDocument/2006/relationships/image" Target="../media/image74.png"/><Relationship Id="rId10" Type="http://schemas.openxmlformats.org/officeDocument/2006/relationships/image" Target="../media/image84.png"/><Relationship Id="rId4" Type="http://schemas.openxmlformats.org/officeDocument/2006/relationships/image" Target="../media/image73.png"/><Relationship Id="rId9" Type="http://schemas.openxmlformats.org/officeDocument/2006/relationships/image" Target="../media/image83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1.png"/><Relationship Id="rId3" Type="http://schemas.openxmlformats.org/officeDocument/2006/relationships/image" Target="../media/image8.wmf"/><Relationship Id="rId7" Type="http://schemas.openxmlformats.org/officeDocument/2006/relationships/image" Target="../media/image79.png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8.png"/><Relationship Id="rId11" Type="http://schemas.openxmlformats.org/officeDocument/2006/relationships/image" Target="../media/image87.png"/><Relationship Id="rId5" Type="http://schemas.openxmlformats.org/officeDocument/2006/relationships/image" Target="../media/image74.png"/><Relationship Id="rId10" Type="http://schemas.openxmlformats.org/officeDocument/2006/relationships/image" Target="../media/image86.png"/><Relationship Id="rId4" Type="http://schemas.openxmlformats.org/officeDocument/2006/relationships/image" Target="../media/image73.png"/><Relationship Id="rId9" Type="http://schemas.openxmlformats.org/officeDocument/2006/relationships/image" Target="../media/image85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1.png"/><Relationship Id="rId3" Type="http://schemas.openxmlformats.org/officeDocument/2006/relationships/image" Target="../media/image8.wmf"/><Relationship Id="rId7" Type="http://schemas.openxmlformats.org/officeDocument/2006/relationships/image" Target="../media/image79.png"/><Relationship Id="rId12" Type="http://schemas.openxmlformats.org/officeDocument/2006/relationships/image" Target="../media/image89.png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8.png"/><Relationship Id="rId11" Type="http://schemas.openxmlformats.org/officeDocument/2006/relationships/image" Target="../media/image87.png"/><Relationship Id="rId5" Type="http://schemas.openxmlformats.org/officeDocument/2006/relationships/image" Target="../media/image74.png"/><Relationship Id="rId10" Type="http://schemas.openxmlformats.org/officeDocument/2006/relationships/image" Target="../media/image86.png"/><Relationship Id="rId4" Type="http://schemas.openxmlformats.org/officeDocument/2006/relationships/image" Target="../media/image73.png"/><Relationship Id="rId9" Type="http://schemas.openxmlformats.org/officeDocument/2006/relationships/image" Target="../media/image8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png"/><Relationship Id="rId7" Type="http://schemas.openxmlformats.org/officeDocument/2006/relationships/image" Target="../media/image9.wmf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9.png"/><Relationship Id="rId5" Type="http://schemas.openxmlformats.org/officeDocument/2006/relationships/image" Target="../media/image92.png"/><Relationship Id="rId4" Type="http://schemas.openxmlformats.org/officeDocument/2006/relationships/image" Target="../media/image91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6.png"/><Relationship Id="rId3" Type="http://schemas.openxmlformats.org/officeDocument/2006/relationships/image" Target="../media/image72.png"/><Relationship Id="rId7" Type="http://schemas.openxmlformats.org/officeDocument/2006/relationships/image" Target="../media/image95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4.png"/><Relationship Id="rId5" Type="http://schemas.openxmlformats.org/officeDocument/2006/relationships/image" Target="../media/image93.png"/><Relationship Id="rId4" Type="http://schemas.openxmlformats.org/officeDocument/2006/relationships/image" Target="../media/image10.wmf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6.wmf"/><Relationship Id="rId3" Type="http://schemas.openxmlformats.org/officeDocument/2006/relationships/hyperlink" Target="http://matematika-online-a.kvalitne.cz/uvodni-stranka.htm" TargetMode="External"/><Relationship Id="rId7" Type="http://schemas.openxmlformats.org/officeDocument/2006/relationships/hyperlink" Target="http://www.labo.cz/mftabulky.htm" TargetMode="External"/><Relationship Id="rId2" Type="http://schemas.openxmlformats.org/officeDocument/2006/relationships/hyperlink" Target="http://www.zsdobrichovice.cz/programy/matika/praclisty/listy.htm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mojeskola.cz/Learning/matematika.php" TargetMode="External"/><Relationship Id="rId5" Type="http://schemas.openxmlformats.org/officeDocument/2006/relationships/hyperlink" Target="http://www.mojeskola.cz/SkolaHrou/Linky/matematika.php" TargetMode="External"/><Relationship Id="rId4" Type="http://schemas.openxmlformats.org/officeDocument/2006/relationships/hyperlink" Target="http://www.educaweb.cz/e-knihovna/metodicke-vzory-moduly-odkazy-apod/vyuziti-ict-ve-vyuce-matematiky/" TargetMode="Externa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253001" y="2222227"/>
            <a:ext cx="8609307" cy="4285446"/>
          </a:xfrm>
          <a:prstGeom prst="roundRect">
            <a:avLst/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3" name="Zaoblený obdélník 2"/>
          <p:cNvSpPr/>
          <p:nvPr/>
        </p:nvSpPr>
        <p:spPr>
          <a:xfrm>
            <a:off x="241293" y="230867"/>
            <a:ext cx="8609307" cy="1736544"/>
          </a:xfrm>
          <a:prstGeom prst="roundRect">
            <a:avLst/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pic>
        <p:nvPicPr>
          <p:cNvPr id="4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0032" y="5305456"/>
            <a:ext cx="4529225" cy="98380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679406" y="4586520"/>
            <a:ext cx="68270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cs-CZ" sz="2800" b="1" dirty="0">
                <a:solidFill>
                  <a:schemeClr val="tx2">
                    <a:lumMod val="10000"/>
                  </a:schemeClr>
                </a:solidFill>
              </a:rPr>
              <a:t>ČÍSLO PROJEKTU</a:t>
            </a:r>
            <a:r>
              <a:rPr lang="cs-CZ" sz="2800" dirty="0">
                <a:solidFill>
                  <a:schemeClr val="tx2">
                    <a:lumMod val="10000"/>
                  </a:schemeClr>
                </a:solidFill>
              </a:rPr>
              <a:t>: </a:t>
            </a:r>
            <a:r>
              <a:rPr lang="cs-CZ" sz="2800" dirty="0" smtClean="0">
                <a:solidFill>
                  <a:schemeClr val="tx2">
                    <a:lumMod val="10000"/>
                  </a:schemeClr>
                </a:solidFill>
              </a:rPr>
              <a:t>CZ.1.07/1.4.00/21.2364</a:t>
            </a:r>
            <a:endParaRPr lang="cs-CZ" sz="2800" dirty="0">
              <a:solidFill>
                <a:schemeClr val="tx2">
                  <a:lumMod val="10000"/>
                </a:schemeClr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679406" y="3020814"/>
            <a:ext cx="690913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800" b="1" dirty="0">
                <a:solidFill>
                  <a:schemeClr val="tx2">
                    <a:lumMod val="10000"/>
                  </a:schemeClr>
                </a:solidFill>
              </a:rPr>
              <a:t>NÁZEV</a:t>
            </a:r>
            <a:r>
              <a:rPr lang="cs-CZ" sz="2800" dirty="0">
                <a:solidFill>
                  <a:schemeClr val="tx2">
                    <a:lumMod val="10000"/>
                  </a:schemeClr>
                </a:solidFill>
              </a:rPr>
              <a:t>: </a:t>
            </a:r>
            <a:r>
              <a:rPr lang="cs-CZ" sz="2800" dirty="0" smtClean="0">
                <a:solidFill>
                  <a:schemeClr val="tx2">
                    <a:lumMod val="10000"/>
                  </a:schemeClr>
                </a:solidFill>
              </a:rPr>
              <a:t>VY_32_INOVACE_06_13_M7_Hanak</a:t>
            </a:r>
            <a:endParaRPr lang="cs-CZ" sz="2800" dirty="0">
              <a:solidFill>
                <a:schemeClr val="tx2">
                  <a:lumMod val="10000"/>
                </a:schemeClr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705601" y="2534761"/>
            <a:ext cx="42595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800" b="1" dirty="0">
                <a:solidFill>
                  <a:schemeClr val="tx2">
                    <a:lumMod val="10000"/>
                  </a:schemeClr>
                </a:solidFill>
              </a:rPr>
              <a:t>AUTOR</a:t>
            </a:r>
            <a:r>
              <a:rPr lang="cs-CZ" sz="2800" dirty="0">
                <a:solidFill>
                  <a:schemeClr val="tx2">
                    <a:lumMod val="10000"/>
                  </a:schemeClr>
                </a:solidFill>
              </a:rPr>
              <a:t>: Ing. Roman Hanák</a:t>
            </a:r>
          </a:p>
        </p:txBody>
      </p:sp>
      <p:sp>
        <p:nvSpPr>
          <p:cNvPr id="8" name="Obdélník 7"/>
          <p:cNvSpPr/>
          <p:nvPr/>
        </p:nvSpPr>
        <p:spPr>
          <a:xfrm>
            <a:off x="703442" y="3544034"/>
            <a:ext cx="343715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>
                <a:solidFill>
                  <a:schemeClr val="tx2">
                    <a:lumMod val="10000"/>
                  </a:schemeClr>
                </a:solidFill>
              </a:rPr>
              <a:t>TÉMA</a:t>
            </a:r>
            <a:r>
              <a:rPr lang="cs-CZ" sz="2800" dirty="0">
                <a:solidFill>
                  <a:schemeClr val="tx2">
                    <a:lumMod val="10000"/>
                  </a:schemeClr>
                </a:solidFill>
              </a:rPr>
              <a:t>: </a:t>
            </a:r>
            <a:r>
              <a:rPr lang="cs-CZ" sz="2600" dirty="0" smtClean="0">
                <a:solidFill>
                  <a:schemeClr val="tx2">
                    <a:lumMod val="10000"/>
                  </a:schemeClr>
                </a:solidFill>
              </a:rPr>
              <a:t>Čtyřúhelníky</a:t>
            </a:r>
            <a:endParaRPr lang="cs-CZ" sz="2600" dirty="0">
              <a:solidFill>
                <a:schemeClr val="tx2">
                  <a:lumMod val="10000"/>
                </a:schemeClr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55028" y="230867"/>
            <a:ext cx="8424936" cy="19389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cs-CZ" sz="1600" dirty="0">
                <a:solidFill>
                  <a:schemeClr val="tx2">
                    <a:lumMod val="10000"/>
                  </a:schemeClr>
                </a:solidFill>
              </a:rPr>
              <a:t>Základní škola Libina, příspěvková </a:t>
            </a:r>
            <a:r>
              <a:rPr lang="cs-CZ" sz="1600" dirty="0" smtClean="0">
                <a:solidFill>
                  <a:schemeClr val="tx2">
                    <a:lumMod val="10000"/>
                  </a:schemeClr>
                </a:solidFill>
              </a:rPr>
              <a:t>organizace, Libina 548,788 05,IČ: 708 708 61</a:t>
            </a:r>
          </a:p>
          <a:p>
            <a:pPr>
              <a:lnSpc>
                <a:spcPct val="150000"/>
              </a:lnSpc>
            </a:pPr>
            <a:r>
              <a:rPr lang="cs-CZ" sz="1600" dirty="0">
                <a:solidFill>
                  <a:schemeClr val="tx2">
                    <a:lumMod val="10000"/>
                  </a:schemeClr>
                </a:solidFill>
              </a:rPr>
              <a:t>Název projektu: </a:t>
            </a:r>
            <a:r>
              <a:rPr lang="cs-CZ" sz="1600" dirty="0" smtClean="0">
                <a:solidFill>
                  <a:schemeClr val="tx2">
                    <a:lumMod val="10000"/>
                  </a:schemeClr>
                </a:solidFill>
              </a:rPr>
              <a:t>Škola hrou</a:t>
            </a:r>
            <a:endParaRPr lang="cs-CZ" sz="1600" dirty="0">
              <a:solidFill>
                <a:schemeClr val="tx2">
                  <a:lumMod val="10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cs-CZ" sz="1600" dirty="0">
                <a:solidFill>
                  <a:schemeClr val="tx2">
                    <a:lumMod val="10000"/>
                  </a:schemeClr>
                </a:solidFill>
              </a:rPr>
              <a:t>Tento projekt je spolufinancován Evropským sociálním fondem </a:t>
            </a:r>
            <a:r>
              <a:rPr lang="cs-CZ" sz="1600" dirty="0" smtClean="0">
                <a:solidFill>
                  <a:schemeClr val="tx2">
                    <a:lumMod val="10000"/>
                  </a:schemeClr>
                </a:solidFill>
              </a:rPr>
              <a:t>republiky</a:t>
            </a:r>
          </a:p>
          <a:p>
            <a:pPr>
              <a:lnSpc>
                <a:spcPct val="150000"/>
              </a:lnSpc>
            </a:pPr>
            <a:r>
              <a:rPr lang="cs-CZ" sz="1600" dirty="0">
                <a:solidFill>
                  <a:schemeClr val="tx2">
                    <a:lumMod val="10000"/>
                  </a:schemeClr>
                </a:solidFill>
              </a:rPr>
              <a:t>Vzdělávací oblast </a:t>
            </a:r>
            <a:r>
              <a:rPr lang="cs-CZ" sz="1600" dirty="0" smtClean="0">
                <a:solidFill>
                  <a:schemeClr val="tx2">
                    <a:lumMod val="10000"/>
                  </a:schemeClr>
                </a:solidFill>
              </a:rPr>
              <a:t>Matematika a </a:t>
            </a:r>
            <a:r>
              <a:rPr lang="cs-CZ" sz="1600" smtClean="0">
                <a:solidFill>
                  <a:schemeClr val="tx2">
                    <a:lumMod val="10000"/>
                  </a:schemeClr>
                </a:solidFill>
              </a:rPr>
              <a:t>její aplikace</a:t>
            </a:r>
            <a:endParaRPr lang="cs-CZ" sz="1600" dirty="0">
              <a:solidFill>
                <a:schemeClr val="tx2">
                  <a:lumMod val="10000"/>
                </a:schemeClr>
              </a:solidFill>
            </a:endParaRPr>
          </a:p>
          <a:p>
            <a:pPr>
              <a:lnSpc>
                <a:spcPct val="150000"/>
              </a:lnSpc>
            </a:pPr>
            <a:endParaRPr lang="cs-CZ" sz="1600" dirty="0">
              <a:solidFill>
                <a:schemeClr val="tx2">
                  <a:lumMod val="10000"/>
                </a:schemeClr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679406" y="4054554"/>
            <a:ext cx="810055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2800" b="1" dirty="0">
                <a:solidFill>
                  <a:schemeClr val="tx2">
                    <a:lumMod val="10000"/>
                  </a:schemeClr>
                </a:solidFill>
              </a:rPr>
              <a:t>OBSAH</a:t>
            </a:r>
            <a:r>
              <a:rPr lang="cs-CZ" sz="2800" dirty="0">
                <a:solidFill>
                  <a:schemeClr val="tx2">
                    <a:lumMod val="10000"/>
                  </a:schemeClr>
                </a:solidFill>
              </a:rPr>
              <a:t>: </a:t>
            </a:r>
            <a:r>
              <a:rPr lang="cs-CZ" sz="2600" dirty="0" smtClean="0">
                <a:solidFill>
                  <a:schemeClr val="tx2">
                    <a:lumMod val="10000"/>
                  </a:schemeClr>
                </a:solidFill>
              </a:rPr>
              <a:t>Kosočtverec  a kosodélník</a:t>
            </a:r>
            <a:endParaRPr lang="cs-CZ" sz="2600" dirty="0">
              <a:solidFill>
                <a:schemeClr val="tx2">
                  <a:lumMod val="10000"/>
                </a:schemeClr>
              </a:solidFill>
            </a:endParaRPr>
          </a:p>
        </p:txBody>
      </p:sp>
      <p:pic>
        <p:nvPicPr>
          <p:cNvPr id="11" name="Obrázek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6502" y="603017"/>
            <a:ext cx="1425794" cy="12433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0137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32476" y="202265"/>
            <a:ext cx="8527119" cy="994487"/>
          </a:xfrm>
          <a:prstGeom prst="roundRect">
            <a:avLst>
              <a:gd name="adj" fmla="val 24231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4" name="Zaoblený obdélník 3"/>
          <p:cNvSpPr/>
          <p:nvPr/>
        </p:nvSpPr>
        <p:spPr>
          <a:xfrm>
            <a:off x="388041" y="1382068"/>
            <a:ext cx="8415988" cy="5184576"/>
          </a:xfrm>
          <a:prstGeom prst="roundRect">
            <a:avLst>
              <a:gd name="adj" fmla="val 6288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2" name="Nadpis 1"/>
          <p:cNvSpPr>
            <a:spLocks noGrp="1"/>
          </p:cNvSpPr>
          <p:nvPr/>
        </p:nvSpPr>
        <p:spPr>
          <a:xfrm>
            <a:off x="3347864" y="175501"/>
            <a:ext cx="2016224" cy="851655"/>
          </a:xfrm>
          <a:prstGeom prst="rect">
            <a:avLst/>
          </a:prstGeom>
        </p:spPr>
        <p:txBody>
          <a:bodyPr vert="horz" anchor="b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000" b="0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dirty="0" smtClean="0">
                <a:solidFill>
                  <a:schemeClr val="tx2">
                    <a:lumMod val="10000"/>
                  </a:schemeClr>
                </a:solidFill>
              </a:rPr>
              <a:t>ANOTACE</a:t>
            </a:r>
            <a:endParaRPr lang="cs-CZ" dirty="0">
              <a:solidFill>
                <a:schemeClr val="tx2">
                  <a:lumMod val="1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/>
        </p:nvSpPr>
        <p:spPr>
          <a:xfrm>
            <a:off x="561694" y="1556792"/>
            <a:ext cx="8048937" cy="252028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cs-CZ" sz="1800" dirty="0" smtClean="0">
                <a:solidFill>
                  <a:schemeClr val="tx2">
                    <a:lumMod val="10000"/>
                  </a:schemeClr>
                </a:solidFill>
              </a:rPr>
              <a:t>V této hodině si ukážeme vlastnosti kosočtverce a kosodélníku. Ukážeme si také konstrukci těchto obrazců. Na začátku jsou řešené příklady a na konci </a:t>
            </a:r>
            <a:r>
              <a:rPr lang="cs-CZ" sz="1800" dirty="0">
                <a:solidFill>
                  <a:schemeClr val="tx2">
                    <a:lumMod val="10000"/>
                  </a:schemeClr>
                </a:solidFill>
              </a:rPr>
              <a:t>příklady na samostatné procvičení, které prověří zda žáci pochopili danou látku. Inovativnost je v tom, že se zde vyskytuje řada moderních interaktivních prvků.  Máme zde názorné grafické animace, obrázky, komentáře k řešení a hypertextové odkazy. Žáci lépe pochopí probíranou látku a hodina je pro ně zajímavější. </a:t>
            </a:r>
          </a:p>
          <a:p>
            <a:pPr algn="just"/>
            <a:r>
              <a:rPr lang="cs-CZ" sz="1800" dirty="0">
                <a:solidFill>
                  <a:schemeClr val="tx2">
                    <a:lumMod val="10000"/>
                  </a:schemeClr>
                </a:solidFill>
              </a:rPr>
              <a:t>Každý řešený příklad je pomocí animací rozdělen na dílčí kroky, takže vyučující se nezdržuje psaním na tabuli, ale pomocí ovladače postupně odkrývá řešení příkladu a má tak možnost žáky nechat samostatně tvořit a věnovat se těm žákům, kteří potřebují individuální pomoc.</a:t>
            </a:r>
          </a:p>
          <a:p>
            <a:pPr algn="just"/>
            <a:r>
              <a:rPr lang="cs-CZ" sz="1800" dirty="0">
                <a:solidFill>
                  <a:schemeClr val="tx2">
                    <a:lumMod val="10000"/>
                  </a:schemeClr>
                </a:solidFill>
              </a:rPr>
              <a:t>Na konci hodiny je stránka, kde jsou odkazy na internetové stránky, které prověří matematické dovednosti formou her nebo různých testů. Vyučující má možnost vybrat si z uvedených odkazů stránku, na které otestuje vědomosti žáků. Hodina je tvořena tak, aby mohla být odučena v multimediální učebně nebo v počítačové učebně, které mají připojení k internetu. </a:t>
            </a:r>
          </a:p>
          <a:p>
            <a:pPr marL="0" indent="0" algn="just">
              <a:buNone/>
            </a:pPr>
            <a:endParaRPr lang="cs-CZ" sz="1800" dirty="0">
              <a:solidFill>
                <a:schemeClr val="tx2">
                  <a:lumMod val="10000"/>
                </a:schemeClr>
              </a:solidFill>
            </a:endParaRPr>
          </a:p>
          <a:p>
            <a:pPr marL="0" indent="0" algn="just">
              <a:buNone/>
            </a:pPr>
            <a:endParaRPr lang="cs-CZ" sz="1800" dirty="0">
              <a:solidFill>
                <a:schemeClr val="tx2">
                  <a:lumMod val="10000"/>
                </a:schemeClr>
              </a:solidFill>
            </a:endParaRPr>
          </a:p>
          <a:p>
            <a:pPr marL="0" indent="0" algn="just">
              <a:buNone/>
            </a:pPr>
            <a:endParaRPr lang="cs-CZ" sz="1800" dirty="0">
              <a:solidFill>
                <a:schemeClr val="tx2">
                  <a:lumMod val="10000"/>
                </a:schemeClr>
              </a:solidFill>
            </a:endParaRPr>
          </a:p>
          <a:p>
            <a:pPr marL="0" indent="0" algn="just">
              <a:buNone/>
            </a:pPr>
            <a:endParaRPr lang="cs-CZ" sz="1800" dirty="0">
              <a:solidFill>
                <a:schemeClr val="tx2">
                  <a:lumMod val="10000"/>
                </a:schemeClr>
              </a:solidFill>
            </a:endParaRPr>
          </a:p>
          <a:p>
            <a:pPr marL="0" indent="0" algn="just">
              <a:buNone/>
            </a:pPr>
            <a:endParaRPr lang="cs-CZ" sz="1800" dirty="0">
              <a:solidFill>
                <a:schemeClr val="tx2">
                  <a:lumMod val="10000"/>
                </a:schemeClr>
              </a:solidFill>
            </a:endParaRPr>
          </a:p>
          <a:p>
            <a:pPr marL="0" indent="0" algn="just">
              <a:buNone/>
            </a:pPr>
            <a:endParaRPr lang="cs-CZ" sz="1800" dirty="0">
              <a:solidFill>
                <a:schemeClr val="tx2">
                  <a:lumMod val="10000"/>
                </a:schemeClr>
              </a:solidFill>
            </a:endParaRPr>
          </a:p>
          <a:p>
            <a:pPr marL="0" indent="0" algn="just">
              <a:buNone/>
            </a:pPr>
            <a:endParaRPr lang="cs-CZ" sz="1800" dirty="0">
              <a:solidFill>
                <a:schemeClr val="tx2">
                  <a:lumMod val="1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195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0" y="40970"/>
            <a:ext cx="9144000" cy="6741368"/>
          </a:xfrm>
          <a:prstGeom prst="roundRect">
            <a:avLst>
              <a:gd name="adj" fmla="val 931"/>
            </a:avLst>
          </a:prstGeom>
          <a:gradFill>
            <a:gsLst>
              <a:gs pos="0">
                <a:srgbClr val="CCCC00"/>
              </a:gs>
              <a:gs pos="100000">
                <a:srgbClr val="CCCC00"/>
              </a:gs>
            </a:gsLst>
          </a:gra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 h="6350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223145" y="1101088"/>
            <a:ext cx="8741343" cy="5521464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Zaoblený obdélník 14"/>
          <p:cNvSpPr/>
          <p:nvPr/>
        </p:nvSpPr>
        <p:spPr>
          <a:xfrm>
            <a:off x="4813251" y="4353100"/>
            <a:ext cx="4065385" cy="1055745"/>
          </a:xfrm>
          <a:prstGeom prst="roundRect">
            <a:avLst>
              <a:gd name="adj" fmla="val 0"/>
            </a:avLst>
          </a:prstGeom>
          <a:gradFill>
            <a:gsLst>
              <a:gs pos="0">
                <a:srgbClr val="CCCC00"/>
              </a:gs>
              <a:gs pos="100000">
                <a:srgbClr val="CCCC00"/>
              </a:gs>
            </a:gsLst>
          </a:gradFill>
          <a:ln w="295275">
            <a:noFill/>
          </a:ln>
          <a:scene3d>
            <a:camera prst="orthographicFront">
              <a:rot lat="0" lon="0" rev="0"/>
            </a:camera>
            <a:lightRig rig="twoPt" dir="tr"/>
          </a:scene3d>
          <a:sp3d contourW="14605" prstMaterial="metal">
            <a:bevelT w="165100" h="95250" prst="softRound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9" name="Zástupný symbol pro obsah 2"/>
          <p:cNvSpPr>
            <a:spLocks noGrp="1"/>
          </p:cNvSpPr>
          <p:nvPr/>
        </p:nvSpPr>
        <p:spPr>
          <a:xfrm>
            <a:off x="246050" y="4540410"/>
            <a:ext cx="675698" cy="40720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spc="-12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A</a:t>
            </a:r>
            <a:endParaRPr lang="cs-CZ" sz="2800" spc="-120" dirty="0">
              <a:solidFill>
                <a:schemeClr val="bg1">
                  <a:lumMod val="95000"/>
                  <a:lumOff val="5000"/>
                </a:schemeClr>
              </a:solidFill>
              <a:latin typeface="Trebuchet MS" pitchFamily="34" charset="0"/>
              <a:ea typeface="Cambria Math" pitchFamily="18" charset="0"/>
            </a:endParaRPr>
          </a:p>
        </p:txBody>
      </p:sp>
      <p:sp>
        <p:nvSpPr>
          <p:cNvPr id="22" name="Zástupný symbol pro obsah 2"/>
          <p:cNvSpPr>
            <a:spLocks noGrp="1"/>
          </p:cNvSpPr>
          <p:nvPr/>
        </p:nvSpPr>
        <p:spPr>
          <a:xfrm>
            <a:off x="3576413" y="4516812"/>
            <a:ext cx="675698" cy="40720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spc="-12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B</a:t>
            </a:r>
            <a:endParaRPr lang="cs-CZ" sz="2800" spc="-120" dirty="0">
              <a:solidFill>
                <a:schemeClr val="bg1">
                  <a:lumMod val="95000"/>
                  <a:lumOff val="5000"/>
                </a:schemeClr>
              </a:solidFill>
              <a:latin typeface="Trebuchet MS" pitchFamily="34" charset="0"/>
              <a:ea typeface="Cambria Math" pitchFamily="18" charset="0"/>
            </a:endParaRPr>
          </a:p>
        </p:txBody>
      </p:sp>
      <p:sp>
        <p:nvSpPr>
          <p:cNvPr id="23" name="Zástupný symbol pro obsah 2"/>
          <p:cNvSpPr>
            <a:spLocks noGrp="1"/>
          </p:cNvSpPr>
          <p:nvPr/>
        </p:nvSpPr>
        <p:spPr>
          <a:xfrm>
            <a:off x="4460181" y="1242855"/>
            <a:ext cx="675698" cy="40720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spc="-12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C</a:t>
            </a:r>
            <a:endParaRPr lang="cs-CZ" sz="2800" spc="-120" dirty="0">
              <a:solidFill>
                <a:schemeClr val="bg1">
                  <a:lumMod val="95000"/>
                  <a:lumOff val="5000"/>
                </a:schemeClr>
              </a:solidFill>
              <a:latin typeface="Trebuchet MS" pitchFamily="34" charset="0"/>
              <a:ea typeface="Cambria Math" pitchFamily="18" charset="0"/>
            </a:endParaRPr>
          </a:p>
        </p:txBody>
      </p:sp>
      <p:sp>
        <p:nvSpPr>
          <p:cNvPr id="24" name="Zástupný symbol pro obsah 2"/>
          <p:cNvSpPr>
            <a:spLocks noGrp="1"/>
          </p:cNvSpPr>
          <p:nvPr/>
        </p:nvSpPr>
        <p:spPr>
          <a:xfrm>
            <a:off x="1036161" y="1212582"/>
            <a:ext cx="675698" cy="40720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spc="-12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D</a:t>
            </a:r>
            <a:endParaRPr lang="cs-CZ" sz="2800" spc="-120" dirty="0">
              <a:solidFill>
                <a:schemeClr val="bg1">
                  <a:lumMod val="95000"/>
                  <a:lumOff val="5000"/>
                </a:schemeClr>
              </a:solidFill>
              <a:latin typeface="Trebuchet MS" pitchFamily="34" charset="0"/>
              <a:ea typeface="Cambria Math" pitchFamily="18" charset="0"/>
            </a:endParaRPr>
          </a:p>
        </p:txBody>
      </p:sp>
      <p:sp>
        <p:nvSpPr>
          <p:cNvPr id="14" name="Zástupný symbol pro obsah 2"/>
          <p:cNvSpPr>
            <a:spLocks noGrp="1"/>
          </p:cNvSpPr>
          <p:nvPr/>
        </p:nvSpPr>
        <p:spPr>
          <a:xfrm>
            <a:off x="5065353" y="4447714"/>
            <a:ext cx="3700782" cy="79853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600" spc="-12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Kosočtverce mají protější strany rovnoběžné.</a:t>
            </a:r>
            <a:endParaRPr lang="cs-CZ" sz="2600" spc="-120" dirty="0">
              <a:solidFill>
                <a:schemeClr val="bg1">
                  <a:lumMod val="95000"/>
                  <a:lumOff val="5000"/>
                </a:schemeClr>
              </a:solidFill>
              <a:latin typeface="Trebuchet MS" pitchFamily="34" charset="0"/>
              <a:ea typeface="Cambria Math" pitchFamily="18" charset="0"/>
            </a:endParaRPr>
          </a:p>
        </p:txBody>
      </p:sp>
      <p:sp>
        <p:nvSpPr>
          <p:cNvPr id="11" name="Zaoblený obdélník 10"/>
          <p:cNvSpPr/>
          <p:nvPr/>
        </p:nvSpPr>
        <p:spPr>
          <a:xfrm>
            <a:off x="131530" y="204186"/>
            <a:ext cx="8697710" cy="740230"/>
          </a:xfrm>
          <a:prstGeom prst="roundRect">
            <a:avLst>
              <a:gd name="adj" fmla="val 0"/>
            </a:avLst>
          </a:prstGeom>
          <a:gradFill>
            <a:gsLst>
              <a:gs pos="0">
                <a:srgbClr val="CCCC00"/>
              </a:gs>
              <a:gs pos="100000">
                <a:srgbClr val="CCCC00"/>
              </a:gs>
            </a:gsLst>
          </a:gradFill>
          <a:ln w="295275">
            <a:noFill/>
          </a:ln>
          <a:scene3d>
            <a:camera prst="orthographicFront">
              <a:rot lat="0" lon="0" rev="0"/>
            </a:camera>
            <a:lightRig rig="twoPt" dir="tr"/>
          </a:scene3d>
          <a:sp3d contourW="14605" prstMaterial="metal">
            <a:bevelT w="165100" h="95250" prst="softRound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1" name="Zástupný symbol pro obsah 2"/>
          <p:cNvSpPr>
            <a:spLocks noGrp="1"/>
          </p:cNvSpPr>
          <p:nvPr/>
        </p:nvSpPr>
        <p:spPr>
          <a:xfrm>
            <a:off x="431504" y="321057"/>
            <a:ext cx="4856772" cy="623358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b="1" spc="-12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Kosočtverec a jeho úhlopříčky</a:t>
            </a:r>
            <a:endParaRPr lang="cs-CZ" sz="2800" spc="-120" dirty="0">
              <a:solidFill>
                <a:schemeClr val="bg1">
                  <a:lumMod val="95000"/>
                  <a:lumOff val="5000"/>
                </a:schemeClr>
              </a:solidFill>
              <a:latin typeface="Trebuchet MS" pitchFamily="34" charset="0"/>
              <a:ea typeface="Cambria Math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Zástupný symbol pro obsah 2"/>
              <p:cNvSpPr>
                <a:spLocks noGrp="1"/>
              </p:cNvSpPr>
              <p:nvPr/>
            </p:nvSpPr>
            <p:spPr>
              <a:xfrm>
                <a:off x="5267061" y="1115932"/>
                <a:ext cx="4021596" cy="497210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cs-CZ" sz="2800" i="1" spc="-120" dirty="0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</a:rPr>
                        </m:ctrlPr>
                      </m:sSubPr>
                      <m:e>
                        <m:r>
                          <a:rPr lang="cs-CZ" sz="2800" b="0" i="1" spc="-120" dirty="0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</a:rPr>
                          <m:t>𝑢</m:t>
                        </m:r>
                        <m:r>
                          <a:rPr lang="cs-CZ" sz="2800" b="0" i="1" spc="-120" dirty="0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</a:rPr>
                          <m:t> </m:t>
                        </m:r>
                      </m:e>
                      <m:sub>
                        <m:r>
                          <a:rPr lang="cs-CZ" sz="2800" b="0" i="1" spc="-120" dirty="0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</a:rPr>
                          <m:t>1</m:t>
                        </m:r>
                      </m:sub>
                    </m:sSub>
                    <m:r>
                      <a:rPr lang="cs-CZ" sz="2800" b="0" i="1" spc="-120" dirty="0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=</m:t>
                    </m:r>
                    <m:r>
                      <a:rPr lang="cs-CZ" sz="2800" b="0" i="1" spc="-120" dirty="0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𝐴𝐶</m:t>
                    </m:r>
                  </m:oMath>
                </a14:m>
                <a:r>
                  <a:rPr lang="cs-CZ" sz="2800" spc="-12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  <a:latin typeface="Trebuchet MS" pitchFamily="34" charset="0"/>
                    <a:ea typeface="Cambria Math" pitchFamily="18" charset="0"/>
                  </a:rPr>
                  <a:t> . . . úhlopříčka</a:t>
                </a:r>
                <a:endParaRPr lang="cs-CZ" sz="2800" i="1" spc="-12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17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67061" y="1115932"/>
                <a:ext cx="4021596" cy="497210"/>
              </a:xfrm>
              <a:prstGeom prst="rect">
                <a:avLst/>
              </a:prstGeom>
              <a:blipFill rotWithShape="1">
                <a:blip r:embed="rId2"/>
                <a:stretch>
                  <a:fillRect t="-10976" b="-3902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Zástupný symbol pro obsah 2"/>
              <p:cNvSpPr>
                <a:spLocks noGrp="1"/>
              </p:cNvSpPr>
              <p:nvPr/>
            </p:nvSpPr>
            <p:spPr>
              <a:xfrm>
                <a:off x="5245232" y="1641878"/>
                <a:ext cx="4021596" cy="497210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cs-CZ" sz="2800" i="1" spc="-120" dirty="0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</a:rPr>
                        </m:ctrlPr>
                      </m:sSubPr>
                      <m:e>
                        <m:r>
                          <a:rPr lang="cs-CZ" sz="2800" b="0" i="1" spc="-120" dirty="0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</a:rPr>
                          <m:t>𝑢</m:t>
                        </m:r>
                      </m:e>
                      <m:sub>
                        <m:r>
                          <a:rPr lang="cs-CZ" sz="2800" b="0" i="1" spc="-120" dirty="0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</a:rPr>
                          <m:t> 2</m:t>
                        </m:r>
                      </m:sub>
                    </m:sSub>
                    <m:r>
                      <a:rPr lang="cs-CZ" sz="2800" b="0" i="1" spc="-120" dirty="0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=</m:t>
                    </m:r>
                    <m:r>
                      <a:rPr lang="cs-CZ" sz="2800" b="0" i="1" spc="-120" dirty="0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𝐵𝐷</m:t>
                    </m:r>
                  </m:oMath>
                </a14:m>
                <a:r>
                  <a:rPr lang="cs-CZ" sz="2800" spc="-12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  <a:latin typeface="Trebuchet MS" pitchFamily="34" charset="0"/>
                    <a:ea typeface="Cambria Math" pitchFamily="18" charset="0"/>
                  </a:rPr>
                  <a:t> . . . úhlopříčka</a:t>
                </a:r>
                <a:endParaRPr lang="cs-CZ" sz="2800" i="1" spc="-12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28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45232" y="1641878"/>
                <a:ext cx="4021596" cy="497210"/>
              </a:xfrm>
              <a:prstGeom prst="rect">
                <a:avLst/>
              </a:prstGeom>
              <a:blipFill rotWithShape="1">
                <a:blip r:embed="rId3"/>
                <a:stretch>
                  <a:fillRect t="-10976" b="-3902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Picture 2" descr="C:\Users\spravce\AppData\Local\Microsoft\Windows\Temporary Internet Files\Content.IE5\0BASIBLT\MC90044045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8249" y="193193"/>
            <a:ext cx="1164031" cy="8790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3" name="Zástupný symbol pro obsah 2"/>
              <p:cNvSpPr>
                <a:spLocks noGrp="1"/>
              </p:cNvSpPr>
              <p:nvPr/>
            </p:nvSpPr>
            <p:spPr>
              <a:xfrm>
                <a:off x="2644456" y="5348785"/>
                <a:ext cx="1595616" cy="497210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spc="-12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 pitchFamily="18" charset="0"/>
                        </a:rPr>
                        <m:t>𝐴𝐵</m:t>
                      </m:r>
                      <m:r>
                        <a:rPr lang="cs-CZ" sz="2800" b="0" i="1" spc="-12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∥</m:t>
                      </m:r>
                      <m:r>
                        <a:rPr lang="cs-CZ" sz="2800" b="0" i="1" spc="-12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𝐷𝐶</m:t>
                      </m:r>
                    </m:oMath>
                  </m:oMathPara>
                </a14:m>
                <a:endParaRPr lang="cs-CZ" sz="2800" i="1" spc="-12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3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44456" y="5348785"/>
                <a:ext cx="1595616" cy="497210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8" name="Zástupný symbol pro obsah 2"/>
              <p:cNvSpPr>
                <a:spLocks noGrp="1"/>
              </p:cNvSpPr>
              <p:nvPr/>
            </p:nvSpPr>
            <p:spPr>
              <a:xfrm>
                <a:off x="355096" y="6015056"/>
                <a:ext cx="4238720" cy="497210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d>
                        <m:dPr>
                          <m:begChr m:val="|"/>
                          <m:endChr m:val="|"/>
                          <m:ctrlPr>
                            <a:rPr lang="cs-CZ" sz="2800" b="0" i="1" spc="-120" dirty="0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  <a:ea typeface="Cambria Math" pitchFamily="18" charset="0"/>
                            </a:rPr>
                          </m:ctrlPr>
                        </m:dPr>
                        <m:e>
                          <m:r>
                            <a:rPr lang="cs-CZ" sz="2800" b="0" i="1" spc="-120" dirty="0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  <a:ea typeface="Cambria Math" pitchFamily="18" charset="0"/>
                            </a:rPr>
                            <m:t>𝐴𝐵</m:t>
                          </m:r>
                        </m:e>
                      </m:d>
                      <m:r>
                        <a:rPr lang="cs-CZ" sz="2800" b="0" i="1" spc="-12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 pitchFamily="18" charset="0"/>
                        </a:rPr>
                        <m:t>=</m:t>
                      </m:r>
                      <m:d>
                        <m:dPr>
                          <m:begChr m:val="|"/>
                          <m:endChr m:val="|"/>
                          <m:ctrlPr>
                            <a:rPr lang="cs-CZ" sz="2800" b="0" i="1" spc="-120" dirty="0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  <a:ea typeface="Cambria Math" pitchFamily="18" charset="0"/>
                            </a:rPr>
                          </m:ctrlPr>
                        </m:dPr>
                        <m:e>
                          <m:r>
                            <a:rPr lang="cs-CZ" sz="2800" b="0" i="1" spc="-120" dirty="0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  <a:ea typeface="Cambria Math" pitchFamily="18" charset="0"/>
                            </a:rPr>
                            <m:t>𝐵𝐶</m:t>
                          </m:r>
                        </m:e>
                      </m:d>
                      <m:r>
                        <a:rPr lang="cs-CZ" sz="2800" b="0" i="1" spc="-12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 pitchFamily="18" charset="0"/>
                        </a:rPr>
                        <m:t>=</m:t>
                      </m:r>
                      <m:d>
                        <m:dPr>
                          <m:begChr m:val="|"/>
                          <m:endChr m:val="|"/>
                          <m:ctrlPr>
                            <a:rPr lang="cs-CZ" sz="2800" i="1" spc="-120" dirty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  <a:ea typeface="Cambria Math" pitchFamily="18" charset="0"/>
                            </a:rPr>
                          </m:ctrlPr>
                        </m:dPr>
                        <m:e>
                          <m:r>
                            <a:rPr lang="cs-CZ" sz="2800" b="0" i="1" spc="-120" dirty="0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  <a:ea typeface="Cambria Math" pitchFamily="18" charset="0"/>
                            </a:rPr>
                            <m:t>𝐶𝐷</m:t>
                          </m:r>
                        </m:e>
                      </m:d>
                      <m:r>
                        <a:rPr lang="cs-CZ" sz="2800" i="1" spc="-120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 pitchFamily="18" charset="0"/>
                        </a:rPr>
                        <m:t>=</m:t>
                      </m:r>
                      <m:d>
                        <m:dPr>
                          <m:begChr m:val="|"/>
                          <m:endChr m:val="|"/>
                          <m:ctrlPr>
                            <a:rPr lang="cs-CZ" sz="2800" i="1" spc="-120" dirty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  <a:ea typeface="Cambria Math" pitchFamily="18" charset="0"/>
                            </a:rPr>
                          </m:ctrlPr>
                        </m:dPr>
                        <m:e>
                          <m:r>
                            <a:rPr lang="cs-CZ" sz="2800" b="0" i="1" spc="-120" dirty="0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  <a:ea typeface="Cambria Math" pitchFamily="18" charset="0"/>
                            </a:rPr>
                            <m:t>𝐷𝐴</m:t>
                          </m:r>
                        </m:e>
                      </m:d>
                    </m:oMath>
                  </m:oMathPara>
                </a14:m>
                <a:endParaRPr lang="cs-CZ" sz="2800" i="1" spc="-12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38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5096" y="6015056"/>
                <a:ext cx="4238720" cy="497210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9" name="Zástupný symbol pro obsah 2"/>
              <p:cNvSpPr>
                <a:spLocks noGrp="1"/>
              </p:cNvSpPr>
              <p:nvPr/>
            </p:nvSpPr>
            <p:spPr>
              <a:xfrm>
                <a:off x="1738417" y="4516812"/>
                <a:ext cx="675698" cy="407200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i="1" spc="-12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 pitchFamily="18" charset="0"/>
                        </a:rPr>
                        <m:t>𝑎</m:t>
                      </m:r>
                    </m:oMath>
                  </m:oMathPara>
                </a14:m>
                <a:endParaRPr lang="cs-CZ" sz="2800" spc="-12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39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38417" y="4516812"/>
                <a:ext cx="675698" cy="407200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0" name="Zástupný symbol pro obsah 2"/>
              <p:cNvSpPr>
                <a:spLocks noGrp="1"/>
              </p:cNvSpPr>
              <p:nvPr/>
            </p:nvSpPr>
            <p:spPr>
              <a:xfrm>
                <a:off x="3860813" y="2930444"/>
                <a:ext cx="675698" cy="407200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i="1" spc="-12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 pitchFamily="18" charset="0"/>
                        </a:rPr>
                        <m:t>𝑎</m:t>
                      </m:r>
                    </m:oMath>
                  </m:oMathPara>
                </a14:m>
                <a:endParaRPr lang="cs-CZ" sz="2800" spc="-12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40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60813" y="2930444"/>
                <a:ext cx="675698" cy="407200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1" name="Zástupný symbol pro obsah 2"/>
              <p:cNvSpPr>
                <a:spLocks noGrp="1"/>
              </p:cNvSpPr>
              <p:nvPr/>
            </p:nvSpPr>
            <p:spPr>
              <a:xfrm>
                <a:off x="423645" y="2894185"/>
                <a:ext cx="675698" cy="407200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i="1" spc="-12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 pitchFamily="18" charset="0"/>
                        </a:rPr>
                        <m:t>𝑎</m:t>
                      </m:r>
                    </m:oMath>
                  </m:oMathPara>
                </a14:m>
                <a:endParaRPr lang="cs-CZ" sz="2800" spc="-12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41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3645" y="2894185"/>
                <a:ext cx="675698" cy="407200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2" name="Zástupný symbol pro obsah 2"/>
              <p:cNvSpPr>
                <a:spLocks noGrp="1"/>
              </p:cNvSpPr>
              <p:nvPr/>
            </p:nvSpPr>
            <p:spPr>
              <a:xfrm>
                <a:off x="2506679" y="1212582"/>
                <a:ext cx="675698" cy="407200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i="1" spc="-12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 pitchFamily="18" charset="0"/>
                        </a:rPr>
                        <m:t>𝑎</m:t>
                      </m:r>
                    </m:oMath>
                  </m:oMathPara>
                </a14:m>
                <a:endParaRPr lang="cs-CZ" sz="2800" spc="-12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42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06679" y="1212582"/>
                <a:ext cx="675698" cy="407200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Kosoúhelník 3"/>
          <p:cNvSpPr/>
          <p:nvPr/>
        </p:nvSpPr>
        <p:spPr>
          <a:xfrm>
            <a:off x="532973" y="1650055"/>
            <a:ext cx="3947412" cy="2967978"/>
          </a:xfrm>
          <a:prstGeom prst="parallelogram">
            <a:avLst>
              <a:gd name="adj" fmla="val 30149"/>
            </a:avLst>
          </a:prstGeom>
          <a:solidFill>
            <a:schemeClr val="tx1">
              <a:lumMod val="85000"/>
            </a:schemeClr>
          </a:solidFill>
          <a:ln w="349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3" name="Zástupný symbol pro obsah 2"/>
              <p:cNvSpPr>
                <a:spLocks noGrp="1"/>
              </p:cNvSpPr>
              <p:nvPr/>
            </p:nvSpPr>
            <p:spPr>
              <a:xfrm>
                <a:off x="468967" y="5382090"/>
                <a:ext cx="1595616" cy="497210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spc="-12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 pitchFamily="18" charset="0"/>
                        </a:rPr>
                        <m:t>𝐵𝐶</m:t>
                      </m:r>
                      <m:r>
                        <a:rPr lang="cs-CZ" sz="2800" b="0" i="1" spc="-12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∥</m:t>
                      </m:r>
                      <m:r>
                        <a:rPr lang="cs-CZ" sz="2800" b="0" i="1" spc="-12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𝐷𝐴</m:t>
                      </m:r>
                    </m:oMath>
                  </m:oMathPara>
                </a14:m>
                <a:endParaRPr lang="cs-CZ" sz="2800" i="1" spc="-12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4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8967" y="5382090"/>
                <a:ext cx="1595616" cy="497210"/>
              </a:xfrm>
              <a:prstGeom prst="rect">
                <a:avLst/>
              </a:prstGeom>
              <a:blipFill rotWithShape="1"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4" name="Zástupný symbol pro obsah 2"/>
              <p:cNvSpPr>
                <a:spLocks noGrp="1"/>
              </p:cNvSpPr>
              <p:nvPr/>
            </p:nvSpPr>
            <p:spPr>
              <a:xfrm rot="1132697">
                <a:off x="990746" y="4360722"/>
                <a:ext cx="442972" cy="497210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spc="-12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∥</m:t>
                      </m:r>
                    </m:oMath>
                  </m:oMathPara>
                </a14:m>
                <a:endParaRPr lang="cs-CZ" sz="2800" i="1" spc="-12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44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 rot="1132697">
                <a:off x="990746" y="4360722"/>
                <a:ext cx="442972" cy="497210"/>
              </a:xfrm>
              <a:prstGeom prst="rect">
                <a:avLst/>
              </a:prstGeom>
              <a:blipFill rotWithShape="1"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5" name="Zástupný symbol pro obsah 2"/>
              <p:cNvSpPr>
                <a:spLocks noGrp="1"/>
              </p:cNvSpPr>
              <p:nvPr/>
            </p:nvSpPr>
            <p:spPr>
              <a:xfrm rot="1132697">
                <a:off x="2144790" y="1357014"/>
                <a:ext cx="442972" cy="497210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spc="-12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∥</m:t>
                      </m:r>
                    </m:oMath>
                  </m:oMathPara>
                </a14:m>
                <a:endParaRPr lang="cs-CZ" sz="2800" i="1" spc="-12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45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 rot="1132697">
                <a:off x="2144790" y="1357014"/>
                <a:ext cx="442972" cy="497210"/>
              </a:xfrm>
              <a:prstGeom prst="rect">
                <a:avLst/>
              </a:prstGeom>
              <a:blipFill rotWithShape="1"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6" name="Zástupný symbol pro obsah 2"/>
              <p:cNvSpPr>
                <a:spLocks noGrp="1"/>
              </p:cNvSpPr>
              <p:nvPr/>
            </p:nvSpPr>
            <p:spPr>
              <a:xfrm rot="4782034">
                <a:off x="996556" y="2387980"/>
                <a:ext cx="442972" cy="497210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spc="-12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∥</m:t>
                      </m:r>
                    </m:oMath>
                  </m:oMathPara>
                </a14:m>
                <a:endParaRPr lang="cs-CZ" sz="2800" i="1" spc="-12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46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 rot="4782034">
                <a:off x="996556" y="2387980"/>
                <a:ext cx="442972" cy="497210"/>
              </a:xfrm>
              <a:prstGeom prst="rect">
                <a:avLst/>
              </a:prstGeom>
              <a:blipFill rotWithShape="1"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7" name="Zástupný symbol pro obsah 2"/>
              <p:cNvSpPr>
                <a:spLocks noGrp="1"/>
              </p:cNvSpPr>
              <p:nvPr/>
            </p:nvSpPr>
            <p:spPr>
              <a:xfrm rot="4782034">
                <a:off x="4066640" y="2338209"/>
                <a:ext cx="442972" cy="497210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spc="-12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∥</m:t>
                      </m:r>
                    </m:oMath>
                  </m:oMathPara>
                </a14:m>
                <a:endParaRPr lang="cs-CZ" sz="2800" i="1" spc="-12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47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 rot="4782034">
                <a:off x="4066640" y="2338209"/>
                <a:ext cx="442972" cy="497210"/>
              </a:xfrm>
              <a:prstGeom prst="rect">
                <a:avLst/>
              </a:prstGeom>
              <a:blipFill rotWithShape="1"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9" name="Přímá spojnice 48"/>
          <p:cNvCxnSpPr/>
          <p:nvPr/>
        </p:nvCxnSpPr>
        <p:spPr>
          <a:xfrm flipV="1">
            <a:off x="532973" y="1671743"/>
            <a:ext cx="3947412" cy="2937584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Přímá spojnice 49"/>
          <p:cNvCxnSpPr/>
          <p:nvPr/>
        </p:nvCxnSpPr>
        <p:spPr>
          <a:xfrm>
            <a:off x="1430167" y="1680449"/>
            <a:ext cx="2120833" cy="2928878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Oblouk 53"/>
          <p:cNvSpPr/>
          <p:nvPr/>
        </p:nvSpPr>
        <p:spPr>
          <a:xfrm>
            <a:off x="1870182" y="2684707"/>
            <a:ext cx="1240802" cy="1240802"/>
          </a:xfrm>
          <a:prstGeom prst="arc">
            <a:avLst>
              <a:gd name="adj1" fmla="val 18811077"/>
              <a:gd name="adj2" fmla="val 2642728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5" name="Zástupný symbol pro obsah 2"/>
          <p:cNvSpPr>
            <a:spLocks noGrp="1"/>
          </p:cNvSpPr>
          <p:nvPr/>
        </p:nvSpPr>
        <p:spPr>
          <a:xfrm>
            <a:off x="2626405" y="2865174"/>
            <a:ext cx="675698" cy="612233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4400" spc="-12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·</a:t>
            </a:r>
            <a:endParaRPr lang="cs-CZ" sz="4400" spc="-120" dirty="0">
              <a:solidFill>
                <a:schemeClr val="bg1">
                  <a:lumMod val="95000"/>
                  <a:lumOff val="5000"/>
                </a:schemeClr>
              </a:solidFill>
              <a:latin typeface="Trebuchet MS" pitchFamily="34" charset="0"/>
              <a:ea typeface="Cambria Math" pitchFamily="18" charset="0"/>
            </a:endParaRPr>
          </a:p>
        </p:txBody>
      </p:sp>
      <p:sp>
        <p:nvSpPr>
          <p:cNvPr id="56" name="Zástupný symbol pro obsah 2"/>
          <p:cNvSpPr>
            <a:spLocks noGrp="1"/>
          </p:cNvSpPr>
          <p:nvPr/>
        </p:nvSpPr>
        <p:spPr>
          <a:xfrm>
            <a:off x="2281011" y="3160394"/>
            <a:ext cx="675698" cy="40720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spc="-12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S</a:t>
            </a:r>
            <a:endParaRPr lang="cs-CZ" sz="2800" spc="-120" dirty="0">
              <a:solidFill>
                <a:schemeClr val="bg1">
                  <a:lumMod val="95000"/>
                  <a:lumOff val="5000"/>
                </a:schemeClr>
              </a:solidFill>
              <a:latin typeface="Trebuchet MS" pitchFamily="34" charset="0"/>
              <a:ea typeface="Cambria Math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7" name="Zástupný symbol pro obsah 2"/>
              <p:cNvSpPr>
                <a:spLocks noGrp="1"/>
              </p:cNvSpPr>
              <p:nvPr/>
            </p:nvSpPr>
            <p:spPr>
              <a:xfrm rot="19247165">
                <a:off x="1164394" y="3319146"/>
                <a:ext cx="675698" cy="407200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800" i="1" spc="-120" dirty="0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  <a:ea typeface="Cambria Math" pitchFamily="18" charset="0"/>
                            </a:rPr>
                          </m:ctrlPr>
                        </m:sSubPr>
                        <m:e>
                          <m:r>
                            <a:rPr lang="cs-CZ" sz="2800" b="0" i="1" spc="-120" dirty="0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  <a:ea typeface="Cambria Math" pitchFamily="18" charset="0"/>
                            </a:rPr>
                            <m:t>𝑢</m:t>
                          </m:r>
                        </m:e>
                        <m:sub>
                          <m:r>
                            <a:rPr lang="cs-CZ" sz="2800" b="0" i="1" spc="-120" dirty="0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  <a:ea typeface="Cambria Math" pitchFamily="18" charset="0"/>
                            </a:rPr>
                            <m:t> 1</m:t>
                          </m:r>
                        </m:sub>
                      </m:sSub>
                    </m:oMath>
                  </m:oMathPara>
                </a14:m>
                <a:endParaRPr lang="cs-CZ" sz="2800" spc="-12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57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 rot="19247165">
                <a:off x="1164394" y="3319146"/>
                <a:ext cx="675698" cy="407200"/>
              </a:xfrm>
              <a:prstGeom prst="rect">
                <a:avLst/>
              </a:prstGeom>
              <a:blipFill rotWithShape="1"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8" name="Zástupný symbol pro obsah 2"/>
              <p:cNvSpPr>
                <a:spLocks noGrp="1"/>
              </p:cNvSpPr>
              <p:nvPr/>
            </p:nvSpPr>
            <p:spPr>
              <a:xfrm rot="3175308">
                <a:off x="1915946" y="2087747"/>
                <a:ext cx="675698" cy="533672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800" i="1" spc="-120" dirty="0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  <a:ea typeface="Cambria Math" pitchFamily="18" charset="0"/>
                            </a:rPr>
                          </m:ctrlPr>
                        </m:sSubPr>
                        <m:e>
                          <m:r>
                            <a:rPr lang="cs-CZ" sz="2800" b="0" i="1" spc="-120" dirty="0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  <a:ea typeface="Cambria Math" pitchFamily="18" charset="0"/>
                            </a:rPr>
                            <m:t>𝑢</m:t>
                          </m:r>
                        </m:e>
                        <m:sub>
                          <m:r>
                            <a:rPr lang="cs-CZ" sz="2800" b="0" i="1" spc="-120" dirty="0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  <a:ea typeface="Cambria Math" pitchFamily="18" charset="0"/>
                            </a:rPr>
                            <m:t> 2</m:t>
                          </m:r>
                        </m:sub>
                      </m:sSub>
                    </m:oMath>
                  </m:oMathPara>
                </a14:m>
                <a:endParaRPr lang="cs-CZ" sz="2800" spc="-12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58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 rot="3175308">
                <a:off x="1915946" y="2087747"/>
                <a:ext cx="675698" cy="533672"/>
              </a:xfrm>
              <a:prstGeom prst="rect">
                <a:avLst/>
              </a:prstGeom>
              <a:blipFill rotWithShape="1">
                <a:blip r:embed="rId1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9" name="Zaoblený obdélník 58"/>
          <p:cNvSpPr/>
          <p:nvPr/>
        </p:nvSpPr>
        <p:spPr>
          <a:xfrm>
            <a:off x="4825910" y="5487560"/>
            <a:ext cx="4065385" cy="1054993"/>
          </a:xfrm>
          <a:prstGeom prst="roundRect">
            <a:avLst>
              <a:gd name="adj" fmla="val 0"/>
            </a:avLst>
          </a:prstGeom>
          <a:gradFill>
            <a:gsLst>
              <a:gs pos="0">
                <a:srgbClr val="CCCC00"/>
              </a:gs>
              <a:gs pos="100000">
                <a:srgbClr val="CCCC00"/>
              </a:gs>
            </a:gsLst>
          </a:gradFill>
          <a:ln w="295275">
            <a:noFill/>
          </a:ln>
          <a:scene3d>
            <a:camera prst="orthographicFront">
              <a:rot lat="0" lon="0" rev="0"/>
            </a:camera>
            <a:lightRig rig="twoPt" dir="tr"/>
          </a:scene3d>
          <a:sp3d contourW="14605" prstMaterial="metal">
            <a:bevelT w="165100" h="95250" prst="softRound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48" name="Zástupný symbol pro obsah 2"/>
          <p:cNvSpPr>
            <a:spLocks noGrp="1"/>
          </p:cNvSpPr>
          <p:nvPr/>
        </p:nvSpPr>
        <p:spPr>
          <a:xfrm>
            <a:off x="4995553" y="5597390"/>
            <a:ext cx="3700782" cy="79853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600" spc="-12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Kosočtverce mají všechny strany stejně dlouhé.</a:t>
            </a:r>
            <a:endParaRPr lang="cs-CZ" sz="2600" spc="-120" dirty="0">
              <a:solidFill>
                <a:schemeClr val="bg1">
                  <a:lumMod val="95000"/>
                  <a:lumOff val="5000"/>
                </a:schemeClr>
              </a:solidFill>
              <a:latin typeface="Trebuchet MS" pitchFamily="34" charset="0"/>
              <a:ea typeface="Cambria Math" pitchFamily="18" charset="0"/>
            </a:endParaRPr>
          </a:p>
        </p:txBody>
      </p:sp>
      <p:sp>
        <p:nvSpPr>
          <p:cNvPr id="60" name="Zaoblený obdélník 59"/>
          <p:cNvSpPr/>
          <p:nvPr/>
        </p:nvSpPr>
        <p:spPr>
          <a:xfrm>
            <a:off x="4798030" y="2228529"/>
            <a:ext cx="4065385" cy="2041773"/>
          </a:xfrm>
          <a:prstGeom prst="roundRect">
            <a:avLst>
              <a:gd name="adj" fmla="val 0"/>
            </a:avLst>
          </a:prstGeom>
          <a:gradFill>
            <a:gsLst>
              <a:gs pos="0">
                <a:srgbClr val="CCCC00"/>
              </a:gs>
              <a:gs pos="100000">
                <a:srgbClr val="CCCC00"/>
              </a:gs>
            </a:gsLst>
          </a:gradFill>
          <a:ln w="295275">
            <a:noFill/>
          </a:ln>
          <a:scene3d>
            <a:camera prst="orthographicFront">
              <a:rot lat="0" lon="0" rev="0"/>
            </a:camera>
            <a:lightRig rig="twoPt" dir="tr"/>
          </a:scene3d>
          <a:sp3d contourW="14605" prstMaterial="metal">
            <a:bevelT w="165100" h="95250" prst="softRound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6" name="Zástupný symbol pro obsah 2"/>
          <p:cNvSpPr>
            <a:spLocks noGrp="1"/>
          </p:cNvSpPr>
          <p:nvPr/>
        </p:nvSpPr>
        <p:spPr>
          <a:xfrm>
            <a:off x="5699695" y="2733749"/>
            <a:ext cx="3163720" cy="481559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spc="-12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- se navzájem půlí</a:t>
            </a:r>
            <a:endParaRPr lang="cs-CZ" sz="2800" spc="-120" dirty="0">
              <a:solidFill>
                <a:schemeClr val="bg1">
                  <a:lumMod val="95000"/>
                  <a:lumOff val="5000"/>
                </a:schemeClr>
              </a:solidFill>
              <a:latin typeface="Trebuchet MS" pitchFamily="34" charset="0"/>
              <a:ea typeface="Cambria Math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Zástupný symbol pro obsah 2"/>
              <p:cNvSpPr>
                <a:spLocks noGrp="1"/>
              </p:cNvSpPr>
              <p:nvPr/>
            </p:nvSpPr>
            <p:spPr>
              <a:xfrm>
                <a:off x="5727575" y="3198273"/>
                <a:ext cx="3163720" cy="481559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:r>
                  <a:rPr lang="cs-CZ" sz="2800" spc="-12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  <a:latin typeface="Trebuchet MS" pitchFamily="34" charset="0"/>
                    <a:ea typeface="Cambria Math" pitchFamily="18" charset="0"/>
                  </a:rPr>
                  <a:t>- jsou k sobě kolmé</a:t>
                </a:r>
              </a:p>
              <a:p>
                <a:pPr marL="0" indent="0" algn="just">
                  <a:buNone/>
                </a:pPr>
                <a:r>
                  <a:rPr lang="cs-CZ" sz="2800" spc="-12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  <a:latin typeface="Trebuchet MS" pitchFamily="34" charset="0"/>
                    <a:ea typeface="Cambria Math" pitchFamily="18" charset="0"/>
                  </a:rPr>
                  <a:t>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2800" i="1" spc="-120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</a:rPr>
                        </m:ctrlPr>
                      </m:sSubPr>
                      <m:e>
                        <m:r>
                          <a:rPr lang="cs-CZ" sz="2800" b="0" i="1" spc="-120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</a:rPr>
                          <m:t>𝑢</m:t>
                        </m:r>
                      </m:e>
                      <m:sub>
                        <m:r>
                          <a:rPr lang="cs-CZ" sz="2800" b="0" i="1" spc="-120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</a:rPr>
                          <m:t>1</m:t>
                        </m:r>
                      </m:sub>
                    </m:sSub>
                    <m:r>
                      <a:rPr lang="cs-CZ" sz="2800" i="1" spc="-120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/>
                      </a:rPr>
                      <m:t>⊥</m:t>
                    </m:r>
                    <m:sSub>
                      <m:sSubPr>
                        <m:ctrlPr>
                          <a:rPr lang="cs-CZ" sz="2800" i="1" spc="-120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cs-CZ" sz="2800" b="0" i="1" spc="-120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/>
                          </a:rPr>
                          <m:t>𝑢</m:t>
                        </m:r>
                      </m:e>
                      <m:sub>
                        <m:r>
                          <a:rPr lang="cs-CZ" sz="2800" b="0" i="1" spc="-120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/>
                          </a:rPr>
                          <m:t>2</m:t>
                        </m:r>
                      </m:sub>
                    </m:sSub>
                  </m:oMath>
                </a14:m>
                <a:endParaRPr lang="cs-CZ" sz="2800" spc="-12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27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27575" y="3198273"/>
                <a:ext cx="3163720" cy="481559"/>
              </a:xfrm>
              <a:prstGeom prst="rect">
                <a:avLst/>
              </a:prstGeom>
              <a:blipFill rotWithShape="1">
                <a:blip r:embed="rId18"/>
                <a:stretch>
                  <a:fillRect l="-4046" t="-11392" b="-10126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1" name="Zástupný symbol pro obsah 2"/>
          <p:cNvSpPr>
            <a:spLocks noGrp="1"/>
          </p:cNvSpPr>
          <p:nvPr/>
        </p:nvSpPr>
        <p:spPr>
          <a:xfrm>
            <a:off x="4856389" y="2326549"/>
            <a:ext cx="3163720" cy="481559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spc="-12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Úhlopříčky:</a:t>
            </a:r>
            <a:endParaRPr lang="cs-CZ" sz="2800" spc="-120" dirty="0">
              <a:solidFill>
                <a:schemeClr val="bg1">
                  <a:lumMod val="95000"/>
                  <a:lumOff val="5000"/>
                </a:schemeClr>
              </a:solidFill>
              <a:latin typeface="Trebuchet MS" pitchFamily="34" charset="0"/>
              <a:ea typeface="Cambria Math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76621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2" grpId="0"/>
      <p:bldP spid="23" grpId="0"/>
      <p:bldP spid="24" grpId="0"/>
      <p:bldP spid="14" grpId="0"/>
      <p:bldP spid="21" grpId="0"/>
      <p:bldP spid="17" grpId="0"/>
      <p:bldP spid="28" grpId="0"/>
      <p:bldP spid="33" grpId="0"/>
      <p:bldP spid="38" grpId="0"/>
      <p:bldP spid="39" grpId="0"/>
      <p:bldP spid="40" grpId="0"/>
      <p:bldP spid="41" grpId="0"/>
      <p:bldP spid="42" grpId="0"/>
      <p:bldP spid="4" grpId="0" animBg="1"/>
      <p:bldP spid="43" grpId="0"/>
      <p:bldP spid="44" grpId="0"/>
      <p:bldP spid="45" grpId="0"/>
      <p:bldP spid="46" grpId="0"/>
      <p:bldP spid="47" grpId="0"/>
      <p:bldP spid="54" grpId="0" animBg="1"/>
      <p:bldP spid="55" grpId="0"/>
      <p:bldP spid="56" grpId="0"/>
      <p:bldP spid="57" grpId="0"/>
      <p:bldP spid="58" grpId="0"/>
      <p:bldP spid="48" grpId="0"/>
      <p:bldP spid="26" grpId="0"/>
      <p:bldP spid="27" grpId="0"/>
      <p:bldP spid="6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0" y="40970"/>
            <a:ext cx="9144000" cy="6741368"/>
          </a:xfrm>
          <a:prstGeom prst="roundRect">
            <a:avLst>
              <a:gd name="adj" fmla="val 931"/>
            </a:avLst>
          </a:prstGeom>
          <a:gradFill>
            <a:gsLst>
              <a:gs pos="0">
                <a:srgbClr val="CCCC00"/>
              </a:gs>
              <a:gs pos="100000">
                <a:srgbClr val="CCCC00"/>
              </a:gs>
            </a:gsLst>
          </a:gra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 h="6350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131530" y="1101088"/>
            <a:ext cx="8962625" cy="5521464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Zaoblený obdélník 3"/>
          <p:cNvSpPr/>
          <p:nvPr/>
        </p:nvSpPr>
        <p:spPr>
          <a:xfrm>
            <a:off x="4593816" y="4512424"/>
            <a:ext cx="4550183" cy="732084"/>
          </a:xfrm>
          <a:prstGeom prst="roundRect">
            <a:avLst>
              <a:gd name="adj" fmla="val 0"/>
            </a:avLst>
          </a:prstGeom>
          <a:gradFill>
            <a:gsLst>
              <a:gs pos="0">
                <a:srgbClr val="CCCC00"/>
              </a:gs>
              <a:gs pos="100000">
                <a:srgbClr val="CCCC00"/>
              </a:gs>
            </a:gsLst>
          </a:gradFill>
          <a:ln w="295275">
            <a:noFill/>
          </a:ln>
          <a:scene3d>
            <a:camera prst="orthographicFront">
              <a:rot lat="0" lon="0" rev="0"/>
            </a:camera>
            <a:lightRig rig="twoPt" dir="tr"/>
          </a:scene3d>
          <a:sp3d contourW="14605" prstMaterial="metal">
            <a:bevelT w="165100" h="95250" prst="softRound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5" name="Zástupný symbol pro obsah 2"/>
          <p:cNvSpPr>
            <a:spLocks noGrp="1"/>
          </p:cNvSpPr>
          <p:nvPr/>
        </p:nvSpPr>
        <p:spPr>
          <a:xfrm>
            <a:off x="246050" y="4540410"/>
            <a:ext cx="675698" cy="40720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spc="-12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A</a:t>
            </a:r>
            <a:endParaRPr lang="cs-CZ" sz="2800" spc="-120" dirty="0">
              <a:solidFill>
                <a:schemeClr val="bg1">
                  <a:lumMod val="95000"/>
                  <a:lumOff val="5000"/>
                </a:schemeClr>
              </a:solidFill>
              <a:latin typeface="Trebuchet MS" pitchFamily="34" charset="0"/>
              <a:ea typeface="Cambria Math" pitchFamily="18" charset="0"/>
            </a:endParaRPr>
          </a:p>
        </p:txBody>
      </p:sp>
      <p:sp>
        <p:nvSpPr>
          <p:cNvPr id="6" name="Zástupný symbol pro obsah 2"/>
          <p:cNvSpPr>
            <a:spLocks noGrp="1"/>
          </p:cNvSpPr>
          <p:nvPr/>
        </p:nvSpPr>
        <p:spPr>
          <a:xfrm>
            <a:off x="3576413" y="4516812"/>
            <a:ext cx="675698" cy="40720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spc="-12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B</a:t>
            </a:r>
            <a:endParaRPr lang="cs-CZ" sz="2800" spc="-120" dirty="0">
              <a:solidFill>
                <a:schemeClr val="bg1">
                  <a:lumMod val="95000"/>
                  <a:lumOff val="5000"/>
                </a:schemeClr>
              </a:solidFill>
              <a:latin typeface="Trebuchet MS" pitchFamily="34" charset="0"/>
              <a:ea typeface="Cambria Math" pitchFamily="18" charset="0"/>
            </a:endParaRPr>
          </a:p>
        </p:txBody>
      </p:sp>
      <p:sp>
        <p:nvSpPr>
          <p:cNvPr id="7" name="Zástupný symbol pro obsah 2"/>
          <p:cNvSpPr>
            <a:spLocks noGrp="1"/>
          </p:cNvSpPr>
          <p:nvPr/>
        </p:nvSpPr>
        <p:spPr>
          <a:xfrm>
            <a:off x="4460181" y="1242855"/>
            <a:ext cx="675698" cy="40720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spc="-12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C</a:t>
            </a:r>
            <a:endParaRPr lang="cs-CZ" sz="2800" spc="-120" dirty="0">
              <a:solidFill>
                <a:schemeClr val="bg1">
                  <a:lumMod val="95000"/>
                  <a:lumOff val="5000"/>
                </a:schemeClr>
              </a:solidFill>
              <a:latin typeface="Trebuchet MS" pitchFamily="34" charset="0"/>
              <a:ea typeface="Cambria Math" pitchFamily="18" charset="0"/>
            </a:endParaRPr>
          </a:p>
        </p:txBody>
      </p:sp>
      <p:sp>
        <p:nvSpPr>
          <p:cNvPr id="8" name="Zástupný symbol pro obsah 2"/>
          <p:cNvSpPr>
            <a:spLocks noGrp="1"/>
          </p:cNvSpPr>
          <p:nvPr/>
        </p:nvSpPr>
        <p:spPr>
          <a:xfrm>
            <a:off x="1036161" y="1212582"/>
            <a:ext cx="675698" cy="40720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spc="-12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D</a:t>
            </a:r>
            <a:endParaRPr lang="cs-CZ" sz="2800" spc="-120" dirty="0">
              <a:solidFill>
                <a:schemeClr val="bg1">
                  <a:lumMod val="95000"/>
                  <a:lumOff val="5000"/>
                </a:schemeClr>
              </a:solidFill>
              <a:latin typeface="Trebuchet MS" pitchFamily="34" charset="0"/>
              <a:ea typeface="Cambria Math" pitchFamily="18" charset="0"/>
            </a:endParaRPr>
          </a:p>
        </p:txBody>
      </p:sp>
      <p:sp>
        <p:nvSpPr>
          <p:cNvPr id="9" name="Zástupný symbol pro obsah 2"/>
          <p:cNvSpPr>
            <a:spLocks noGrp="1"/>
          </p:cNvSpPr>
          <p:nvPr/>
        </p:nvSpPr>
        <p:spPr>
          <a:xfrm>
            <a:off x="4683571" y="4608047"/>
            <a:ext cx="4370672" cy="79853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Sousední úhly </a:t>
            </a:r>
            <a:r>
              <a:rPr lang="cs-CZ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nejsou shodné.</a:t>
            </a:r>
            <a:endParaRPr lang="cs-CZ" dirty="0">
              <a:solidFill>
                <a:schemeClr val="bg1">
                  <a:lumMod val="95000"/>
                  <a:lumOff val="5000"/>
                </a:schemeClr>
              </a:solidFill>
              <a:latin typeface="Trebuchet MS" pitchFamily="34" charset="0"/>
              <a:ea typeface="Cambria Math" pitchFamily="18" charset="0"/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131530" y="204186"/>
            <a:ext cx="8697710" cy="740230"/>
          </a:xfrm>
          <a:prstGeom prst="roundRect">
            <a:avLst>
              <a:gd name="adj" fmla="val 0"/>
            </a:avLst>
          </a:prstGeom>
          <a:gradFill>
            <a:gsLst>
              <a:gs pos="0">
                <a:srgbClr val="CCCC00"/>
              </a:gs>
              <a:gs pos="100000">
                <a:srgbClr val="CCCC00"/>
              </a:gs>
            </a:gsLst>
          </a:gradFill>
          <a:ln w="295275">
            <a:noFill/>
          </a:ln>
          <a:scene3d>
            <a:camera prst="orthographicFront">
              <a:rot lat="0" lon="0" rev="0"/>
            </a:camera>
            <a:lightRig rig="twoPt" dir="tr"/>
          </a:scene3d>
          <a:sp3d contourW="14605" prstMaterial="metal">
            <a:bevelT w="165100" h="95250" prst="softRound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1" name="Zástupný symbol pro obsah 2"/>
          <p:cNvSpPr>
            <a:spLocks noGrp="1"/>
          </p:cNvSpPr>
          <p:nvPr/>
        </p:nvSpPr>
        <p:spPr>
          <a:xfrm>
            <a:off x="431504" y="321057"/>
            <a:ext cx="4856772" cy="623358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b="1" spc="-12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Kosočtverec a jeho úhly</a:t>
            </a:r>
            <a:endParaRPr lang="cs-CZ" sz="2800" spc="-120" dirty="0">
              <a:solidFill>
                <a:schemeClr val="bg1">
                  <a:lumMod val="95000"/>
                  <a:lumOff val="5000"/>
                </a:schemeClr>
              </a:solidFill>
              <a:latin typeface="Trebuchet MS" pitchFamily="34" charset="0"/>
              <a:ea typeface="Cambria Math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Zástupný symbol pro obsah 2"/>
              <p:cNvSpPr>
                <a:spLocks noGrp="1"/>
              </p:cNvSpPr>
              <p:nvPr/>
            </p:nvSpPr>
            <p:spPr>
              <a:xfrm>
                <a:off x="1738417" y="4516812"/>
                <a:ext cx="675698" cy="407200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i="1" spc="-12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 pitchFamily="18" charset="0"/>
                        </a:rPr>
                        <m:t>𝑎</m:t>
                      </m:r>
                    </m:oMath>
                  </m:oMathPara>
                </a14:m>
                <a:endParaRPr lang="cs-CZ" sz="2800" spc="-12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17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38417" y="4516812"/>
                <a:ext cx="675698" cy="407200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Zástupný symbol pro obsah 2"/>
              <p:cNvSpPr>
                <a:spLocks noGrp="1"/>
              </p:cNvSpPr>
              <p:nvPr/>
            </p:nvSpPr>
            <p:spPr>
              <a:xfrm>
                <a:off x="3860813" y="2930444"/>
                <a:ext cx="675698" cy="407200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i="1" spc="-12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 pitchFamily="18" charset="0"/>
                        </a:rPr>
                        <m:t>𝑎</m:t>
                      </m:r>
                    </m:oMath>
                  </m:oMathPara>
                </a14:m>
                <a:endParaRPr lang="cs-CZ" sz="2800" spc="-12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18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60813" y="2930444"/>
                <a:ext cx="675698" cy="407200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Zástupný symbol pro obsah 2"/>
              <p:cNvSpPr>
                <a:spLocks noGrp="1"/>
              </p:cNvSpPr>
              <p:nvPr/>
            </p:nvSpPr>
            <p:spPr>
              <a:xfrm>
                <a:off x="431504" y="2805361"/>
                <a:ext cx="675698" cy="407200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i="1" spc="-12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 pitchFamily="18" charset="0"/>
                        </a:rPr>
                        <m:t>𝑎</m:t>
                      </m:r>
                    </m:oMath>
                  </m:oMathPara>
                </a14:m>
                <a:endParaRPr lang="cs-CZ" sz="2800" spc="-12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19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1504" y="2805361"/>
                <a:ext cx="675698" cy="407200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Zástupný symbol pro obsah 2"/>
              <p:cNvSpPr>
                <a:spLocks noGrp="1"/>
              </p:cNvSpPr>
              <p:nvPr/>
            </p:nvSpPr>
            <p:spPr>
              <a:xfrm>
                <a:off x="2506679" y="1212582"/>
                <a:ext cx="675698" cy="407200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i="1" spc="-12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 pitchFamily="18" charset="0"/>
                        </a:rPr>
                        <m:t>𝑎</m:t>
                      </m:r>
                    </m:oMath>
                  </m:oMathPara>
                </a14:m>
                <a:endParaRPr lang="cs-CZ" sz="2800" spc="-12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20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06679" y="1212582"/>
                <a:ext cx="675698" cy="407200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1" name="Kosoúhelník 20"/>
          <p:cNvSpPr/>
          <p:nvPr/>
        </p:nvSpPr>
        <p:spPr>
          <a:xfrm>
            <a:off x="532973" y="1650055"/>
            <a:ext cx="3947412" cy="2967978"/>
          </a:xfrm>
          <a:prstGeom prst="parallelogram">
            <a:avLst>
              <a:gd name="adj" fmla="val 30149"/>
            </a:avLst>
          </a:prstGeom>
          <a:solidFill>
            <a:schemeClr val="tx1">
              <a:lumMod val="85000"/>
            </a:schemeClr>
          </a:solidFill>
          <a:ln w="349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blouk 28"/>
          <p:cNvSpPr/>
          <p:nvPr/>
        </p:nvSpPr>
        <p:spPr>
          <a:xfrm>
            <a:off x="-522348" y="3689686"/>
            <a:ext cx="1907704" cy="1907704"/>
          </a:xfrm>
          <a:prstGeom prst="arc">
            <a:avLst>
              <a:gd name="adj1" fmla="val 17528705"/>
              <a:gd name="adj2" fmla="val 21435442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Zaoblený obdélník 33"/>
          <p:cNvSpPr/>
          <p:nvPr/>
        </p:nvSpPr>
        <p:spPr>
          <a:xfrm>
            <a:off x="246050" y="5487560"/>
            <a:ext cx="8897949" cy="1054993"/>
          </a:xfrm>
          <a:prstGeom prst="roundRect">
            <a:avLst>
              <a:gd name="adj" fmla="val 0"/>
            </a:avLst>
          </a:prstGeom>
          <a:gradFill>
            <a:gsLst>
              <a:gs pos="0">
                <a:srgbClr val="CCCC00"/>
              </a:gs>
              <a:gs pos="100000">
                <a:srgbClr val="CCCC00"/>
              </a:gs>
            </a:gsLst>
          </a:gradFill>
          <a:ln w="295275">
            <a:noFill/>
          </a:ln>
          <a:scene3d>
            <a:camera prst="orthographicFront">
              <a:rot lat="0" lon="0" rev="0"/>
            </a:camera>
            <a:lightRig rig="twoPt" dir="tr"/>
          </a:scene3d>
          <a:sp3d contourW="14605" prstMaterial="metal">
            <a:bevelT w="165100" h="95250" prst="softRound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5" name="Zástupný symbol pro obsah 2"/>
          <p:cNvSpPr>
            <a:spLocks noGrp="1"/>
          </p:cNvSpPr>
          <p:nvPr/>
        </p:nvSpPr>
        <p:spPr>
          <a:xfrm>
            <a:off x="311368" y="5556357"/>
            <a:ext cx="7774587" cy="79853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600" b="1" spc="-12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Součet sousedních úhlů </a:t>
            </a:r>
            <a:r>
              <a:rPr lang="cs-CZ" sz="2600" spc="-12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je úhel přímý.</a:t>
            </a:r>
            <a:endParaRPr lang="cs-CZ" sz="2600" spc="-120" dirty="0">
              <a:solidFill>
                <a:schemeClr val="bg1">
                  <a:lumMod val="95000"/>
                  <a:lumOff val="5000"/>
                </a:schemeClr>
              </a:solidFill>
              <a:latin typeface="Trebuchet MS" pitchFamily="34" charset="0"/>
              <a:ea typeface="Cambria Math" pitchFamily="18" charset="0"/>
            </a:endParaRPr>
          </a:p>
        </p:txBody>
      </p:sp>
      <p:sp>
        <p:nvSpPr>
          <p:cNvPr id="36" name="Zaoblený obdélník 35"/>
          <p:cNvSpPr/>
          <p:nvPr/>
        </p:nvSpPr>
        <p:spPr>
          <a:xfrm>
            <a:off x="4593816" y="2567508"/>
            <a:ext cx="4550184" cy="1688291"/>
          </a:xfrm>
          <a:prstGeom prst="roundRect">
            <a:avLst>
              <a:gd name="adj" fmla="val 0"/>
            </a:avLst>
          </a:prstGeom>
          <a:gradFill>
            <a:gsLst>
              <a:gs pos="0">
                <a:srgbClr val="CCCC00"/>
              </a:gs>
              <a:gs pos="100000">
                <a:srgbClr val="CCCC00"/>
              </a:gs>
            </a:gsLst>
          </a:gradFill>
          <a:ln w="295275">
            <a:noFill/>
          </a:ln>
          <a:scene3d>
            <a:camera prst="orthographicFront">
              <a:rot lat="0" lon="0" rev="0"/>
            </a:camera>
            <a:lightRig rig="twoPt" dir="tr"/>
          </a:scene3d>
          <a:sp3d contourW="14605" prstMaterial="metal">
            <a:bevelT w="165100" h="95250" prst="softRound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9" name="Zástupný symbol pro obsah 2"/>
          <p:cNvSpPr>
            <a:spLocks noGrp="1"/>
          </p:cNvSpPr>
          <p:nvPr/>
        </p:nvSpPr>
        <p:spPr>
          <a:xfrm>
            <a:off x="4723484" y="2745117"/>
            <a:ext cx="3972851" cy="481559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Protější úhly</a:t>
            </a:r>
            <a:r>
              <a:rPr lang="cs-CZ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 jsou shodné.</a:t>
            </a:r>
            <a:endParaRPr lang="cs-CZ" dirty="0">
              <a:solidFill>
                <a:schemeClr val="bg1">
                  <a:lumMod val="95000"/>
                  <a:lumOff val="5000"/>
                </a:schemeClr>
              </a:solidFill>
              <a:latin typeface="Trebuchet MS" pitchFamily="34" charset="0"/>
              <a:ea typeface="Cambria Math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Zástupný symbol pro obsah 2"/>
              <p:cNvSpPr>
                <a:spLocks noGrp="1"/>
              </p:cNvSpPr>
              <p:nvPr/>
            </p:nvSpPr>
            <p:spPr>
              <a:xfrm>
                <a:off x="5660414" y="3188159"/>
                <a:ext cx="1595616" cy="497210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spc="-12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𝛼</m:t>
                      </m:r>
                      <m:r>
                        <a:rPr lang="cs-CZ" sz="2800" b="0" i="1" spc="-12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cs-CZ" sz="2800" b="0" i="1" spc="-12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𝛽</m:t>
                      </m:r>
                    </m:oMath>
                  </m:oMathPara>
                </a14:m>
                <a:endParaRPr lang="cs-CZ" sz="2800" i="1" spc="-12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22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60414" y="3188159"/>
                <a:ext cx="1595616" cy="497210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Zástupný symbol pro obsah 2"/>
              <p:cNvSpPr>
                <a:spLocks noGrp="1"/>
              </p:cNvSpPr>
              <p:nvPr/>
            </p:nvSpPr>
            <p:spPr>
              <a:xfrm>
                <a:off x="5640090" y="3640364"/>
                <a:ext cx="1595616" cy="497210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i="1" spc="-12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𝛽</m:t>
                      </m:r>
                      <m:r>
                        <a:rPr lang="cs-CZ" sz="2800" b="0" i="1" spc="-12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cs-CZ" sz="2800" b="0" i="1" spc="-12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𝛾</m:t>
                      </m:r>
                    </m:oMath>
                  </m:oMathPara>
                </a14:m>
                <a:endParaRPr lang="cs-CZ" sz="2800" i="1" spc="-12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15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40090" y="3640364"/>
                <a:ext cx="1595616" cy="497210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0" name="Zástupný symbol pro obsah 2"/>
              <p:cNvSpPr>
                <a:spLocks noGrp="1"/>
              </p:cNvSpPr>
              <p:nvPr/>
            </p:nvSpPr>
            <p:spPr>
              <a:xfrm>
                <a:off x="468264" y="6015056"/>
                <a:ext cx="2376264" cy="497210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i="1" spc="-12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𝛼</m:t>
                      </m:r>
                      <m:r>
                        <a:rPr lang="cs-CZ" sz="2800" b="0" i="1" spc="-12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+</m:t>
                      </m:r>
                      <m:r>
                        <a:rPr lang="cs-CZ" sz="2800" b="0" i="1" spc="-12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𝛽</m:t>
                      </m:r>
                      <m:r>
                        <a:rPr lang="cs-CZ" sz="2800" b="0" i="1" spc="-12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=180°</m:t>
                      </m:r>
                    </m:oMath>
                  </m:oMathPara>
                </a14:m>
                <a:endParaRPr lang="cs-CZ" sz="2800" i="1" spc="-12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40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8264" y="6015056"/>
                <a:ext cx="2376264" cy="497210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1" name="Zástupný symbol pro obsah 2"/>
              <p:cNvSpPr>
                <a:spLocks noGrp="1"/>
              </p:cNvSpPr>
              <p:nvPr/>
            </p:nvSpPr>
            <p:spPr>
              <a:xfrm>
                <a:off x="4061634" y="5955625"/>
                <a:ext cx="2376264" cy="497210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spc="-12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𝛽</m:t>
                      </m:r>
                      <m:r>
                        <a:rPr lang="cs-CZ" sz="2800" b="0" i="1" spc="-12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+</m:t>
                      </m:r>
                      <m:r>
                        <a:rPr lang="cs-CZ" sz="2800" b="0" i="1" spc="-12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𝛾</m:t>
                      </m:r>
                      <m:r>
                        <a:rPr lang="cs-CZ" sz="2800" b="0" i="1" spc="-12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=180°</m:t>
                      </m:r>
                    </m:oMath>
                  </m:oMathPara>
                </a14:m>
                <a:endParaRPr lang="cs-CZ" sz="2800" i="1" spc="-12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41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61634" y="5955625"/>
                <a:ext cx="2376264" cy="497210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2" name="Oblouk 41"/>
          <p:cNvSpPr/>
          <p:nvPr/>
        </p:nvSpPr>
        <p:spPr>
          <a:xfrm>
            <a:off x="2696648" y="3664181"/>
            <a:ext cx="1907704" cy="1907704"/>
          </a:xfrm>
          <a:prstGeom prst="arc">
            <a:avLst>
              <a:gd name="adj1" fmla="val 10780881"/>
              <a:gd name="adj2" fmla="val 1695679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Oblouk 42"/>
          <p:cNvSpPr/>
          <p:nvPr/>
        </p:nvSpPr>
        <p:spPr>
          <a:xfrm>
            <a:off x="506110" y="739213"/>
            <a:ext cx="1907704" cy="1907704"/>
          </a:xfrm>
          <a:prstGeom prst="arc">
            <a:avLst>
              <a:gd name="adj1" fmla="val 21487520"/>
              <a:gd name="adj2" fmla="val 6537396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Oblouk 43"/>
          <p:cNvSpPr/>
          <p:nvPr/>
        </p:nvSpPr>
        <p:spPr>
          <a:xfrm>
            <a:off x="3397698" y="696203"/>
            <a:ext cx="1907704" cy="1907704"/>
          </a:xfrm>
          <a:prstGeom prst="arc">
            <a:avLst>
              <a:gd name="adj1" fmla="val 5982928"/>
              <a:gd name="adj2" fmla="val 10798492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5" name="Zástupný symbol pro obsah 2"/>
              <p:cNvSpPr>
                <a:spLocks noGrp="1"/>
              </p:cNvSpPr>
              <p:nvPr/>
            </p:nvSpPr>
            <p:spPr>
              <a:xfrm>
                <a:off x="606075" y="4052199"/>
                <a:ext cx="675698" cy="407200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i="1" spc="-12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𝛼</m:t>
                      </m:r>
                    </m:oMath>
                  </m:oMathPara>
                </a14:m>
                <a:endParaRPr lang="cs-CZ" sz="2800" spc="-12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45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6075" y="4052199"/>
                <a:ext cx="675698" cy="407200"/>
              </a:xfrm>
              <a:prstGeom prst="rect">
                <a:avLst/>
              </a:prstGeom>
              <a:blipFill rotWithShape="1"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6" name="Zástupný symbol pro obsah 2"/>
              <p:cNvSpPr>
                <a:spLocks noGrp="1"/>
              </p:cNvSpPr>
              <p:nvPr/>
            </p:nvSpPr>
            <p:spPr>
              <a:xfrm>
                <a:off x="2974802" y="4052199"/>
                <a:ext cx="675698" cy="407200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i="1" spc="-12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𝛽</m:t>
                      </m:r>
                    </m:oMath>
                  </m:oMathPara>
                </a14:m>
                <a:endParaRPr lang="cs-CZ" sz="2800" spc="-12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46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74802" y="4052199"/>
                <a:ext cx="675698" cy="407200"/>
              </a:xfrm>
              <a:prstGeom prst="rect">
                <a:avLst/>
              </a:prstGeom>
              <a:blipFill rotWithShape="1">
                <a:blip r:embed="rId12"/>
                <a:stretch>
                  <a:fillRect b="-1492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7" name="Zástupný symbol pro obsah 2"/>
              <p:cNvSpPr>
                <a:spLocks noGrp="1"/>
              </p:cNvSpPr>
              <p:nvPr/>
            </p:nvSpPr>
            <p:spPr>
              <a:xfrm>
                <a:off x="3576413" y="1805580"/>
                <a:ext cx="675698" cy="407200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i="1" spc="-12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𝛾</m:t>
                      </m:r>
                    </m:oMath>
                  </m:oMathPara>
                </a14:m>
                <a:endParaRPr lang="cs-CZ" sz="2800" spc="-12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47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76413" y="1805580"/>
                <a:ext cx="675698" cy="407200"/>
              </a:xfrm>
              <a:prstGeom prst="rect">
                <a:avLst/>
              </a:prstGeom>
              <a:blipFill rotWithShape="1">
                <a:blip r:embed="rId13"/>
                <a:stretch>
                  <a:fillRect b="-1492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8" name="Zástupný symbol pro obsah 2"/>
              <p:cNvSpPr>
                <a:spLocks noGrp="1"/>
              </p:cNvSpPr>
              <p:nvPr/>
            </p:nvSpPr>
            <p:spPr>
              <a:xfrm>
                <a:off x="1447486" y="1785240"/>
                <a:ext cx="675698" cy="407200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i="1" spc="-12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𝛿</m:t>
                      </m:r>
                    </m:oMath>
                  </m:oMathPara>
                </a14:m>
                <a:endParaRPr lang="cs-CZ" sz="2800" spc="-12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48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47486" y="1785240"/>
                <a:ext cx="675698" cy="407200"/>
              </a:xfrm>
              <a:prstGeom prst="rect">
                <a:avLst/>
              </a:prstGeom>
              <a:blipFill rotWithShape="1"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9" name="Zástupný symbol pro obsah 2"/>
              <p:cNvSpPr>
                <a:spLocks noGrp="1"/>
              </p:cNvSpPr>
              <p:nvPr/>
            </p:nvSpPr>
            <p:spPr>
              <a:xfrm>
                <a:off x="4990708" y="1805580"/>
                <a:ext cx="3893641" cy="407200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i="1" spc="-12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𝛼</m:t>
                      </m:r>
                      <m:r>
                        <a:rPr lang="cs-CZ" sz="2800" b="0" i="1" spc="-12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+</m:t>
                      </m:r>
                      <m:r>
                        <a:rPr lang="cs-CZ" sz="2800" b="0" i="1" spc="-12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𝛽</m:t>
                      </m:r>
                      <m:r>
                        <a:rPr lang="cs-CZ" sz="2800" b="0" i="1" spc="-12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+</m:t>
                      </m:r>
                      <m:r>
                        <a:rPr lang="cs-CZ" sz="2800" b="0" i="1" spc="-12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𝛾</m:t>
                      </m:r>
                      <m:r>
                        <a:rPr lang="cs-CZ" sz="2800" b="0" i="1" spc="-12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+</m:t>
                      </m:r>
                      <m:r>
                        <a:rPr lang="cs-CZ" sz="2800" b="0" i="1" spc="-12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𝛿</m:t>
                      </m:r>
                      <m:r>
                        <a:rPr lang="cs-CZ" sz="2800" b="0" i="1" spc="-12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=360°</m:t>
                      </m:r>
                    </m:oMath>
                  </m:oMathPara>
                </a14:m>
                <a:endParaRPr lang="cs-CZ" sz="2800" spc="-12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49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90708" y="1805580"/>
                <a:ext cx="3893641" cy="407200"/>
              </a:xfrm>
              <a:prstGeom prst="rect">
                <a:avLst/>
              </a:prstGeom>
              <a:blipFill rotWithShape="1">
                <a:blip r:embed="rId15"/>
                <a:stretch>
                  <a:fillRect b="-1492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050" name="Picture 2" descr="C:\Users\spravce\AppData\Local\Microsoft\Windows\Temporary Internet Files\Content.IE5\BL96J1IA\MC900440422[4].wmf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4415" y="210268"/>
            <a:ext cx="1827212" cy="1460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744615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1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1" grpId="0"/>
      <p:bldP spid="17" grpId="0"/>
      <p:bldP spid="18" grpId="0"/>
      <p:bldP spid="19" grpId="0"/>
      <p:bldP spid="20" grpId="0"/>
      <p:bldP spid="21" grpId="0" animBg="1"/>
      <p:bldP spid="29" grpId="0" animBg="1"/>
      <p:bldP spid="35" grpId="0"/>
      <p:bldP spid="39" grpId="0"/>
      <p:bldP spid="22" grpId="0"/>
      <p:bldP spid="15" grpId="0"/>
      <p:bldP spid="40" grpId="0"/>
      <p:bldP spid="41" grpId="0"/>
      <p:bldP spid="42" grpId="0" animBg="1"/>
      <p:bldP spid="43" grpId="0" animBg="1"/>
      <p:bldP spid="44" grpId="0" animBg="1"/>
      <p:bldP spid="45" grpId="0"/>
      <p:bldP spid="46" grpId="0"/>
      <p:bldP spid="47" grpId="0"/>
      <p:bldP spid="48" grpId="0"/>
      <p:bldP spid="4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0" y="40970"/>
            <a:ext cx="9144000" cy="6741368"/>
          </a:xfrm>
          <a:prstGeom prst="roundRect">
            <a:avLst>
              <a:gd name="adj" fmla="val 931"/>
            </a:avLst>
          </a:prstGeom>
          <a:gradFill>
            <a:gsLst>
              <a:gs pos="0">
                <a:srgbClr val="CCCC00"/>
              </a:gs>
              <a:gs pos="100000">
                <a:srgbClr val="CCCC00"/>
              </a:gs>
            </a:gsLst>
          </a:gra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 h="6350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166671" y="1412776"/>
            <a:ext cx="8818221" cy="50970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Kosoúhelník 32"/>
          <p:cNvSpPr/>
          <p:nvPr/>
        </p:nvSpPr>
        <p:spPr>
          <a:xfrm>
            <a:off x="349803" y="2239559"/>
            <a:ext cx="4368954" cy="1895532"/>
          </a:xfrm>
          <a:prstGeom prst="parallelogram">
            <a:avLst>
              <a:gd name="adj" fmla="val 33937"/>
            </a:avLst>
          </a:prstGeom>
          <a:solidFill>
            <a:srgbClr val="FFFF00"/>
          </a:solidFill>
          <a:ln w="317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Zástupný symbol pro obsah 2"/>
          <p:cNvSpPr>
            <a:spLocks noGrp="1"/>
          </p:cNvSpPr>
          <p:nvPr/>
        </p:nvSpPr>
        <p:spPr>
          <a:xfrm>
            <a:off x="139170" y="4163388"/>
            <a:ext cx="488187" cy="40720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spc="-12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A</a:t>
            </a:r>
            <a:endParaRPr lang="cs-CZ" sz="2800" spc="-120" dirty="0">
              <a:solidFill>
                <a:schemeClr val="bg1">
                  <a:lumMod val="95000"/>
                  <a:lumOff val="5000"/>
                </a:schemeClr>
              </a:solidFill>
              <a:latin typeface="Trebuchet MS" pitchFamily="34" charset="0"/>
              <a:ea typeface="Cambria Math" pitchFamily="18" charset="0"/>
            </a:endParaRPr>
          </a:p>
        </p:txBody>
      </p:sp>
      <p:sp>
        <p:nvSpPr>
          <p:cNvPr id="7" name="Zástupný symbol pro obsah 2"/>
          <p:cNvSpPr>
            <a:spLocks noGrp="1"/>
          </p:cNvSpPr>
          <p:nvPr/>
        </p:nvSpPr>
        <p:spPr>
          <a:xfrm>
            <a:off x="4048071" y="4135091"/>
            <a:ext cx="337849" cy="40720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spc="-12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B</a:t>
            </a:r>
            <a:endParaRPr lang="cs-CZ" sz="2800" spc="-120" dirty="0">
              <a:solidFill>
                <a:schemeClr val="bg1">
                  <a:lumMod val="95000"/>
                  <a:lumOff val="5000"/>
                </a:schemeClr>
              </a:solidFill>
              <a:latin typeface="Trebuchet MS" pitchFamily="34" charset="0"/>
              <a:ea typeface="Cambria Math" pitchFamily="18" charset="0"/>
            </a:endParaRPr>
          </a:p>
        </p:txBody>
      </p:sp>
      <p:sp>
        <p:nvSpPr>
          <p:cNvPr id="8" name="Zástupný symbol pro obsah 2"/>
          <p:cNvSpPr>
            <a:spLocks noGrp="1"/>
          </p:cNvSpPr>
          <p:nvPr/>
        </p:nvSpPr>
        <p:spPr>
          <a:xfrm>
            <a:off x="4464647" y="1723785"/>
            <a:ext cx="675698" cy="40720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spc="-12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C</a:t>
            </a:r>
            <a:endParaRPr lang="cs-CZ" sz="2800" spc="-120" dirty="0">
              <a:solidFill>
                <a:schemeClr val="bg1">
                  <a:lumMod val="95000"/>
                  <a:lumOff val="5000"/>
                </a:schemeClr>
              </a:solidFill>
              <a:latin typeface="Trebuchet MS" pitchFamily="34" charset="0"/>
              <a:ea typeface="Cambria Math" pitchFamily="18" charset="0"/>
            </a:endParaRPr>
          </a:p>
        </p:txBody>
      </p:sp>
      <p:sp>
        <p:nvSpPr>
          <p:cNvPr id="9" name="Zástupný symbol pro obsah 2"/>
          <p:cNvSpPr>
            <a:spLocks noGrp="1"/>
          </p:cNvSpPr>
          <p:nvPr/>
        </p:nvSpPr>
        <p:spPr>
          <a:xfrm>
            <a:off x="656756" y="1723023"/>
            <a:ext cx="675698" cy="40720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spc="-12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D</a:t>
            </a:r>
            <a:endParaRPr lang="cs-CZ" sz="2800" spc="-120" dirty="0">
              <a:solidFill>
                <a:schemeClr val="bg1">
                  <a:lumMod val="95000"/>
                  <a:lumOff val="5000"/>
                </a:schemeClr>
              </a:solidFill>
              <a:latin typeface="Trebuchet MS" pitchFamily="34" charset="0"/>
              <a:ea typeface="Cambria Math" pitchFamily="18" charset="0"/>
            </a:endParaRPr>
          </a:p>
        </p:txBody>
      </p:sp>
      <p:sp>
        <p:nvSpPr>
          <p:cNvPr id="11" name="Zaoblený obdélník 10"/>
          <p:cNvSpPr/>
          <p:nvPr/>
        </p:nvSpPr>
        <p:spPr>
          <a:xfrm>
            <a:off x="115792" y="272684"/>
            <a:ext cx="8697710" cy="858291"/>
          </a:xfrm>
          <a:prstGeom prst="roundRect">
            <a:avLst>
              <a:gd name="adj" fmla="val 0"/>
            </a:avLst>
          </a:prstGeom>
          <a:gradFill>
            <a:gsLst>
              <a:gs pos="0">
                <a:srgbClr val="CCCC00"/>
              </a:gs>
              <a:gs pos="100000">
                <a:srgbClr val="CCCC00"/>
              </a:gs>
            </a:gsLst>
          </a:gradFill>
          <a:ln w="295275">
            <a:noFill/>
          </a:ln>
          <a:scene3d>
            <a:camera prst="orthographicFront">
              <a:rot lat="0" lon="0" rev="0"/>
            </a:camera>
            <a:lightRig rig="twoPt" dir="tr"/>
          </a:scene3d>
          <a:sp3d contourW="14605" prstMaterial="metal">
            <a:bevelT w="165100" h="95250" prst="softRound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2" name="Zástupný symbol pro obsah 2"/>
          <p:cNvSpPr>
            <a:spLocks noGrp="1"/>
          </p:cNvSpPr>
          <p:nvPr/>
        </p:nvSpPr>
        <p:spPr>
          <a:xfrm>
            <a:off x="257374" y="389556"/>
            <a:ext cx="4856772" cy="623358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b="1" spc="-12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Kosodélník a jeho úhlopříčky</a:t>
            </a:r>
            <a:endParaRPr lang="cs-CZ" sz="2800" spc="-120" dirty="0">
              <a:solidFill>
                <a:schemeClr val="bg1">
                  <a:lumMod val="95000"/>
                  <a:lumOff val="5000"/>
                </a:schemeClr>
              </a:solidFill>
              <a:latin typeface="Trebuchet MS" pitchFamily="34" charset="0"/>
              <a:ea typeface="Cambria Math" pitchFamily="18" charset="0"/>
            </a:endParaRPr>
          </a:p>
        </p:txBody>
      </p:sp>
      <p:cxnSp>
        <p:nvCxnSpPr>
          <p:cNvPr id="15" name="Přímá spojnice 14"/>
          <p:cNvCxnSpPr/>
          <p:nvPr/>
        </p:nvCxnSpPr>
        <p:spPr>
          <a:xfrm flipV="1">
            <a:off x="374041" y="2239559"/>
            <a:ext cx="4344716" cy="1895533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15"/>
          <p:cNvCxnSpPr/>
          <p:nvPr/>
        </p:nvCxnSpPr>
        <p:spPr>
          <a:xfrm>
            <a:off x="994605" y="2239559"/>
            <a:ext cx="3119156" cy="1895532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Zástupný symbol pro obsah 2"/>
              <p:cNvSpPr>
                <a:spLocks noGrp="1"/>
              </p:cNvSpPr>
              <p:nvPr/>
            </p:nvSpPr>
            <p:spPr>
              <a:xfrm>
                <a:off x="5151661" y="2015038"/>
                <a:ext cx="4021596" cy="497210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cs-CZ" sz="2800" i="1" spc="-120" dirty="0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</a:rPr>
                        </m:ctrlPr>
                      </m:sSubPr>
                      <m:e>
                        <m:r>
                          <a:rPr lang="cs-CZ" sz="2800" b="0" i="1" spc="-120" dirty="0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</a:rPr>
                          <m:t>𝑢</m:t>
                        </m:r>
                        <m:r>
                          <a:rPr lang="cs-CZ" sz="2800" b="0" i="1" spc="-120" dirty="0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</a:rPr>
                          <m:t> </m:t>
                        </m:r>
                      </m:e>
                      <m:sub>
                        <m:r>
                          <a:rPr lang="cs-CZ" sz="2800" b="0" i="1" spc="-120" dirty="0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</a:rPr>
                          <m:t>1</m:t>
                        </m:r>
                      </m:sub>
                    </m:sSub>
                    <m:r>
                      <a:rPr lang="cs-CZ" sz="2800" b="0" i="1" spc="-120" dirty="0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=</m:t>
                    </m:r>
                    <m:r>
                      <a:rPr lang="cs-CZ" sz="2800" b="0" i="1" spc="-120" dirty="0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𝐴𝐶</m:t>
                    </m:r>
                  </m:oMath>
                </a14:m>
                <a:r>
                  <a:rPr lang="cs-CZ" sz="2800" spc="-12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  <a:latin typeface="Trebuchet MS" pitchFamily="34" charset="0"/>
                    <a:ea typeface="Cambria Math" pitchFamily="18" charset="0"/>
                  </a:rPr>
                  <a:t> . . . úhlopříčka</a:t>
                </a:r>
                <a:endParaRPr lang="cs-CZ" sz="2800" i="1" spc="-12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17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51661" y="2015038"/>
                <a:ext cx="4021596" cy="497210"/>
              </a:xfrm>
              <a:prstGeom prst="rect">
                <a:avLst/>
              </a:prstGeom>
              <a:blipFill rotWithShape="1">
                <a:blip r:embed="rId2"/>
                <a:stretch>
                  <a:fillRect t="-11111" b="-4074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Zástupný symbol pro obsah 2"/>
              <p:cNvSpPr>
                <a:spLocks noGrp="1"/>
              </p:cNvSpPr>
              <p:nvPr/>
            </p:nvSpPr>
            <p:spPr>
              <a:xfrm>
                <a:off x="5187261" y="2574952"/>
                <a:ext cx="4021596" cy="497210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cs-CZ" sz="2800" i="1" spc="-120" dirty="0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</a:rPr>
                        </m:ctrlPr>
                      </m:sSubPr>
                      <m:e>
                        <m:r>
                          <a:rPr lang="cs-CZ" sz="2800" b="0" i="1" spc="-120" dirty="0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</a:rPr>
                          <m:t>𝑢</m:t>
                        </m:r>
                      </m:e>
                      <m:sub>
                        <m:r>
                          <a:rPr lang="cs-CZ" sz="2800" b="0" i="1" spc="-120" dirty="0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</a:rPr>
                          <m:t> 2</m:t>
                        </m:r>
                      </m:sub>
                    </m:sSub>
                    <m:r>
                      <a:rPr lang="cs-CZ" sz="2800" b="0" i="1" spc="-120" dirty="0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=</m:t>
                    </m:r>
                    <m:r>
                      <a:rPr lang="cs-CZ" sz="2800" b="0" i="1" spc="-120" dirty="0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𝐵𝐷</m:t>
                    </m:r>
                  </m:oMath>
                </a14:m>
                <a:r>
                  <a:rPr lang="cs-CZ" sz="2800" spc="-12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  <a:latin typeface="Trebuchet MS" pitchFamily="34" charset="0"/>
                    <a:ea typeface="Cambria Math" pitchFamily="18" charset="0"/>
                  </a:rPr>
                  <a:t> . . . úhlopříčka</a:t>
                </a:r>
                <a:endParaRPr lang="cs-CZ" sz="2800" i="1" spc="-12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18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87261" y="2574952"/>
                <a:ext cx="4021596" cy="497210"/>
              </a:xfrm>
              <a:prstGeom prst="rect">
                <a:avLst/>
              </a:prstGeom>
              <a:blipFill rotWithShape="1">
                <a:blip r:embed="rId3"/>
                <a:stretch>
                  <a:fillRect t="-10976" b="-3902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Zástupný symbol pro obsah 2"/>
          <p:cNvSpPr>
            <a:spLocks noGrp="1"/>
          </p:cNvSpPr>
          <p:nvPr/>
        </p:nvSpPr>
        <p:spPr>
          <a:xfrm>
            <a:off x="2370594" y="2694449"/>
            <a:ext cx="675698" cy="40720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spc="-12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S</a:t>
            </a:r>
            <a:endParaRPr lang="cs-CZ" sz="2800" spc="-120" dirty="0">
              <a:solidFill>
                <a:schemeClr val="bg1">
                  <a:lumMod val="95000"/>
                  <a:lumOff val="5000"/>
                </a:schemeClr>
              </a:solidFill>
              <a:latin typeface="Trebuchet MS" pitchFamily="34" charset="0"/>
              <a:ea typeface="Cambria Math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Zástupný symbol pro obsah 2"/>
              <p:cNvSpPr>
                <a:spLocks noGrp="1"/>
              </p:cNvSpPr>
              <p:nvPr/>
            </p:nvSpPr>
            <p:spPr>
              <a:xfrm rot="19996556">
                <a:off x="1024435" y="3172125"/>
                <a:ext cx="675698" cy="407200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800" i="1" spc="-120" dirty="0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  <a:ea typeface="Cambria Math" pitchFamily="18" charset="0"/>
                            </a:rPr>
                          </m:ctrlPr>
                        </m:sSubPr>
                        <m:e>
                          <m:r>
                            <a:rPr lang="cs-CZ" sz="2800" b="0" i="1" spc="-120" dirty="0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  <a:ea typeface="Cambria Math" pitchFamily="18" charset="0"/>
                            </a:rPr>
                            <m:t>𝑢</m:t>
                          </m:r>
                        </m:e>
                        <m:sub>
                          <m:r>
                            <a:rPr lang="cs-CZ" sz="2800" b="0" i="1" spc="-120" dirty="0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  <a:ea typeface="Cambria Math" pitchFamily="18" charset="0"/>
                            </a:rPr>
                            <m:t> 1</m:t>
                          </m:r>
                        </m:sub>
                      </m:sSub>
                    </m:oMath>
                  </m:oMathPara>
                </a14:m>
                <a:endParaRPr lang="cs-CZ" sz="2800" spc="-12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20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 rot="19996556">
                <a:off x="1024435" y="3172125"/>
                <a:ext cx="675698" cy="407200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Zástupný symbol pro obsah 2"/>
              <p:cNvSpPr>
                <a:spLocks noGrp="1"/>
              </p:cNvSpPr>
              <p:nvPr/>
            </p:nvSpPr>
            <p:spPr>
              <a:xfrm rot="1783133">
                <a:off x="3275788" y="3231012"/>
                <a:ext cx="675698" cy="533672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800" i="1" spc="-120" dirty="0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  <a:ea typeface="Cambria Math" pitchFamily="18" charset="0"/>
                            </a:rPr>
                          </m:ctrlPr>
                        </m:sSubPr>
                        <m:e>
                          <m:r>
                            <a:rPr lang="cs-CZ" sz="2800" b="0" i="1" spc="-120" dirty="0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  <a:ea typeface="Cambria Math" pitchFamily="18" charset="0"/>
                            </a:rPr>
                            <m:t>𝑢</m:t>
                          </m:r>
                        </m:e>
                        <m:sub>
                          <m:r>
                            <a:rPr lang="cs-CZ" sz="2800" b="0" i="1" spc="-120" dirty="0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  <a:ea typeface="Cambria Math" pitchFamily="18" charset="0"/>
                            </a:rPr>
                            <m:t> 2</m:t>
                          </m:r>
                        </m:sub>
                      </m:sSub>
                    </m:oMath>
                  </m:oMathPara>
                </a14:m>
                <a:endParaRPr lang="cs-CZ" sz="2800" spc="-12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21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 rot="1783133">
                <a:off x="3275788" y="3231012"/>
                <a:ext cx="675698" cy="533672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Zástupný symbol pro obsah 2"/>
              <p:cNvSpPr>
                <a:spLocks noGrp="1"/>
              </p:cNvSpPr>
              <p:nvPr/>
            </p:nvSpPr>
            <p:spPr>
              <a:xfrm>
                <a:off x="2052782" y="4050701"/>
                <a:ext cx="675698" cy="407200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i="1" spc="-12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 pitchFamily="18" charset="0"/>
                        </a:rPr>
                        <m:t>𝑎</m:t>
                      </m:r>
                    </m:oMath>
                  </m:oMathPara>
                </a14:m>
                <a:endParaRPr lang="cs-CZ" sz="2800" spc="-12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28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52782" y="4050701"/>
                <a:ext cx="675698" cy="407200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Zástupný symbol pro obsah 2"/>
              <p:cNvSpPr>
                <a:spLocks noGrp="1"/>
              </p:cNvSpPr>
              <p:nvPr/>
            </p:nvSpPr>
            <p:spPr>
              <a:xfrm>
                <a:off x="2189669" y="1816959"/>
                <a:ext cx="675698" cy="407200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i="1" spc="-12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 pitchFamily="18" charset="0"/>
                        </a:rPr>
                        <m:t>𝑎</m:t>
                      </m:r>
                    </m:oMath>
                  </m:oMathPara>
                </a14:m>
                <a:endParaRPr lang="cs-CZ" sz="2800" spc="-12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29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89669" y="1816959"/>
                <a:ext cx="675698" cy="407200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Zástupný symbol pro obsah 2"/>
              <p:cNvSpPr>
                <a:spLocks noGrp="1"/>
              </p:cNvSpPr>
              <p:nvPr/>
            </p:nvSpPr>
            <p:spPr>
              <a:xfrm>
                <a:off x="184200" y="2823557"/>
                <a:ext cx="675698" cy="407200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0" i="1" spc="-12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 pitchFamily="18" charset="0"/>
                        </a:rPr>
                        <m:t>𝑏</m:t>
                      </m:r>
                    </m:oMath>
                  </m:oMathPara>
                </a14:m>
                <a:endParaRPr lang="cs-CZ" sz="2800" spc="-12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30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4200" y="2823557"/>
                <a:ext cx="675698" cy="407200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Zástupný symbol pro obsah 2"/>
              <p:cNvSpPr>
                <a:spLocks noGrp="1"/>
              </p:cNvSpPr>
              <p:nvPr/>
            </p:nvSpPr>
            <p:spPr>
              <a:xfrm>
                <a:off x="4216996" y="2951187"/>
                <a:ext cx="675698" cy="407200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0" i="1" spc="-12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 pitchFamily="18" charset="0"/>
                        </a:rPr>
                        <m:t>𝑏</m:t>
                      </m:r>
                    </m:oMath>
                  </m:oMathPara>
                </a14:m>
                <a:endParaRPr lang="cs-CZ" sz="2800" spc="-12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31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16996" y="2951187"/>
                <a:ext cx="675698" cy="407200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2" name="Picture 2" descr="C:\Users\spravce\AppData\Local\Microsoft\Windows\Temporary Internet Files\Content.IE5\HGW68T4R\MC900438000CA5L038I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1387" y="114975"/>
            <a:ext cx="1496967" cy="10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8" name="Zaoblený obdélník 37"/>
          <p:cNvSpPr/>
          <p:nvPr/>
        </p:nvSpPr>
        <p:spPr>
          <a:xfrm>
            <a:off x="4805018" y="4808882"/>
            <a:ext cx="4065385" cy="1492895"/>
          </a:xfrm>
          <a:prstGeom prst="roundRect">
            <a:avLst>
              <a:gd name="adj" fmla="val 0"/>
            </a:avLst>
          </a:prstGeom>
          <a:gradFill>
            <a:gsLst>
              <a:gs pos="0">
                <a:srgbClr val="CCCC00"/>
              </a:gs>
              <a:gs pos="100000">
                <a:srgbClr val="CCCC00"/>
              </a:gs>
            </a:gsLst>
          </a:gradFill>
          <a:ln w="295275">
            <a:noFill/>
          </a:ln>
          <a:scene3d>
            <a:camera prst="orthographicFront">
              <a:rot lat="0" lon="0" rev="0"/>
            </a:camera>
            <a:lightRig rig="twoPt" dir="tr"/>
          </a:scene3d>
          <a:sp3d contourW="14605" prstMaterial="metal">
            <a:bevelT w="165100" h="95250" prst="softRound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9" name="Zástupný symbol pro obsah 2"/>
          <p:cNvSpPr>
            <a:spLocks noGrp="1"/>
          </p:cNvSpPr>
          <p:nvPr/>
        </p:nvSpPr>
        <p:spPr>
          <a:xfrm>
            <a:off x="5057120" y="4903496"/>
            <a:ext cx="3700782" cy="79853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600" spc="-12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Kosodélník mají protější strany rovnoběžné a stejně dlouhé.</a:t>
            </a:r>
            <a:endParaRPr lang="cs-CZ" sz="2600" spc="-120" dirty="0">
              <a:solidFill>
                <a:schemeClr val="bg1">
                  <a:lumMod val="95000"/>
                  <a:lumOff val="5000"/>
                </a:schemeClr>
              </a:solidFill>
              <a:latin typeface="Trebuchet MS" pitchFamily="34" charset="0"/>
              <a:ea typeface="Cambria Math" pitchFamily="18" charset="0"/>
            </a:endParaRPr>
          </a:p>
        </p:txBody>
      </p:sp>
      <p:sp>
        <p:nvSpPr>
          <p:cNvPr id="42" name="Zaoblený obdélník 41"/>
          <p:cNvSpPr/>
          <p:nvPr/>
        </p:nvSpPr>
        <p:spPr>
          <a:xfrm>
            <a:off x="4813250" y="3537904"/>
            <a:ext cx="4065385" cy="1027401"/>
          </a:xfrm>
          <a:prstGeom prst="roundRect">
            <a:avLst>
              <a:gd name="adj" fmla="val 0"/>
            </a:avLst>
          </a:prstGeom>
          <a:gradFill>
            <a:gsLst>
              <a:gs pos="0">
                <a:srgbClr val="CCCC00"/>
              </a:gs>
              <a:gs pos="100000">
                <a:srgbClr val="CCCC00"/>
              </a:gs>
            </a:gsLst>
          </a:gradFill>
          <a:ln w="295275">
            <a:noFill/>
          </a:ln>
          <a:scene3d>
            <a:camera prst="orthographicFront">
              <a:rot lat="0" lon="0" rev="0"/>
            </a:camera>
            <a:lightRig rig="twoPt" dir="tr"/>
          </a:scene3d>
          <a:sp3d contourW="14605" prstMaterial="metal">
            <a:bevelT w="165100" h="95250" prst="softRound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43" name="Zástupný symbol pro obsah 2"/>
          <p:cNvSpPr>
            <a:spLocks noGrp="1"/>
          </p:cNvSpPr>
          <p:nvPr/>
        </p:nvSpPr>
        <p:spPr>
          <a:xfrm>
            <a:off x="5714915" y="4043124"/>
            <a:ext cx="3163720" cy="481559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spc="-12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- se navzájem půlí</a:t>
            </a:r>
            <a:endParaRPr lang="cs-CZ" sz="2800" spc="-120" dirty="0">
              <a:solidFill>
                <a:schemeClr val="bg1">
                  <a:lumMod val="95000"/>
                  <a:lumOff val="5000"/>
                </a:schemeClr>
              </a:solidFill>
              <a:latin typeface="Trebuchet MS" pitchFamily="34" charset="0"/>
              <a:ea typeface="Cambria Math" pitchFamily="18" charset="0"/>
            </a:endParaRPr>
          </a:p>
        </p:txBody>
      </p:sp>
      <p:sp>
        <p:nvSpPr>
          <p:cNvPr id="45" name="Zástupný symbol pro obsah 2"/>
          <p:cNvSpPr>
            <a:spLocks noGrp="1"/>
          </p:cNvSpPr>
          <p:nvPr/>
        </p:nvSpPr>
        <p:spPr>
          <a:xfrm>
            <a:off x="4871609" y="3635924"/>
            <a:ext cx="3163720" cy="481559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spc="-12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Úhlopříčky:</a:t>
            </a:r>
            <a:endParaRPr lang="cs-CZ" sz="2800" spc="-120" dirty="0">
              <a:solidFill>
                <a:schemeClr val="bg1">
                  <a:lumMod val="95000"/>
                  <a:lumOff val="5000"/>
                </a:schemeClr>
              </a:solidFill>
              <a:latin typeface="Trebuchet MS" pitchFamily="34" charset="0"/>
              <a:ea typeface="Cambria Math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6" name="Zástupný symbol pro obsah 2"/>
              <p:cNvSpPr>
                <a:spLocks noGrp="1"/>
              </p:cNvSpPr>
              <p:nvPr/>
            </p:nvSpPr>
            <p:spPr>
              <a:xfrm>
                <a:off x="424956" y="5702032"/>
                <a:ext cx="1595616" cy="497210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spc="-12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 pitchFamily="18" charset="0"/>
                        </a:rPr>
                        <m:t>𝐴𝐵</m:t>
                      </m:r>
                      <m:r>
                        <a:rPr lang="cs-CZ" sz="2800" b="0" i="1" spc="-12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∥</m:t>
                      </m:r>
                      <m:r>
                        <a:rPr lang="cs-CZ" sz="2800" b="0" i="1" spc="-12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𝐷𝐶</m:t>
                      </m:r>
                    </m:oMath>
                  </m:oMathPara>
                </a14:m>
                <a:endParaRPr lang="cs-CZ" sz="2800" i="1" spc="-12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46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4956" y="5702032"/>
                <a:ext cx="1595616" cy="497210"/>
              </a:xfrm>
              <a:prstGeom prst="rect">
                <a:avLst/>
              </a:prstGeom>
              <a:blipFill rotWithShape="1"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7" name="Zástupný symbol pro obsah 2"/>
              <p:cNvSpPr>
                <a:spLocks noGrp="1"/>
              </p:cNvSpPr>
              <p:nvPr/>
            </p:nvSpPr>
            <p:spPr>
              <a:xfrm>
                <a:off x="349803" y="5076865"/>
                <a:ext cx="4238720" cy="497210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d>
                        <m:dPr>
                          <m:begChr m:val="|"/>
                          <m:endChr m:val="|"/>
                          <m:ctrlPr>
                            <a:rPr lang="cs-CZ" sz="2800" b="0" i="1" spc="-120" dirty="0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  <a:ea typeface="Cambria Math" pitchFamily="18" charset="0"/>
                            </a:rPr>
                          </m:ctrlPr>
                        </m:dPr>
                        <m:e>
                          <m:r>
                            <a:rPr lang="cs-CZ" sz="2800" b="0" i="1" spc="-120" dirty="0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  <a:ea typeface="Cambria Math" pitchFamily="18" charset="0"/>
                            </a:rPr>
                            <m:t>𝐴𝐵</m:t>
                          </m:r>
                        </m:e>
                      </m:d>
                      <m:r>
                        <a:rPr lang="cs-CZ" sz="2800" b="0" i="1" spc="-12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 pitchFamily="18" charset="0"/>
                        </a:rPr>
                        <m:t>=</m:t>
                      </m:r>
                      <m:d>
                        <m:dPr>
                          <m:begChr m:val="|"/>
                          <m:endChr m:val="|"/>
                          <m:ctrlPr>
                            <a:rPr lang="cs-CZ" sz="2800" b="0" i="1" spc="-120" dirty="0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  <a:ea typeface="Cambria Math" pitchFamily="18" charset="0"/>
                            </a:rPr>
                          </m:ctrlPr>
                        </m:dPr>
                        <m:e>
                          <m:r>
                            <a:rPr lang="cs-CZ" sz="2800" b="0" i="1" spc="-120" dirty="0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  <a:ea typeface="Cambria Math" pitchFamily="18" charset="0"/>
                            </a:rPr>
                            <m:t>𝐶𝐷</m:t>
                          </m:r>
                        </m:e>
                      </m:d>
                      <m:r>
                        <a:rPr lang="cs-CZ" sz="2800" b="0" i="1" spc="-12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 pitchFamily="18" charset="0"/>
                        </a:rPr>
                        <m:t>;  </m:t>
                      </m:r>
                      <m:d>
                        <m:dPr>
                          <m:begChr m:val="|"/>
                          <m:endChr m:val="|"/>
                          <m:ctrlPr>
                            <a:rPr lang="cs-CZ" sz="2800" i="1" spc="-120" dirty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  <a:ea typeface="Cambria Math" pitchFamily="18" charset="0"/>
                            </a:rPr>
                          </m:ctrlPr>
                        </m:dPr>
                        <m:e>
                          <m:r>
                            <a:rPr lang="cs-CZ" sz="2800" b="0" i="1" spc="-120" dirty="0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  <a:ea typeface="Cambria Math" pitchFamily="18" charset="0"/>
                            </a:rPr>
                            <m:t>𝐵𝐶</m:t>
                          </m:r>
                        </m:e>
                      </m:d>
                      <m:r>
                        <a:rPr lang="cs-CZ" sz="2800" i="1" spc="-120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 pitchFamily="18" charset="0"/>
                        </a:rPr>
                        <m:t>=</m:t>
                      </m:r>
                      <m:d>
                        <m:dPr>
                          <m:begChr m:val="|"/>
                          <m:endChr m:val="|"/>
                          <m:ctrlPr>
                            <a:rPr lang="cs-CZ" sz="2800" i="1" spc="-120" dirty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  <a:ea typeface="Cambria Math" pitchFamily="18" charset="0"/>
                            </a:rPr>
                          </m:ctrlPr>
                        </m:dPr>
                        <m:e>
                          <m:r>
                            <a:rPr lang="cs-CZ" sz="2800" b="0" i="1" spc="-120" dirty="0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  <a:ea typeface="Cambria Math" pitchFamily="18" charset="0"/>
                            </a:rPr>
                            <m:t>𝐷𝐴</m:t>
                          </m:r>
                        </m:e>
                      </m:d>
                    </m:oMath>
                  </m:oMathPara>
                </a14:m>
                <a:endParaRPr lang="cs-CZ" sz="2800" i="1" spc="-12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47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9803" y="5076865"/>
                <a:ext cx="4238720" cy="497210"/>
              </a:xfrm>
              <a:prstGeom prst="rect">
                <a:avLst/>
              </a:prstGeom>
              <a:blipFill rotWithShape="1"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8" name="Zástupný symbol pro obsah 2"/>
              <p:cNvSpPr>
                <a:spLocks noGrp="1"/>
              </p:cNvSpPr>
              <p:nvPr/>
            </p:nvSpPr>
            <p:spPr>
              <a:xfrm>
                <a:off x="2426230" y="5752564"/>
                <a:ext cx="1595616" cy="497210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spc="-12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 pitchFamily="18" charset="0"/>
                        </a:rPr>
                        <m:t>𝐵𝐶</m:t>
                      </m:r>
                      <m:r>
                        <a:rPr lang="cs-CZ" sz="2800" b="0" i="1" spc="-12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∥</m:t>
                      </m:r>
                      <m:r>
                        <a:rPr lang="cs-CZ" sz="2800" b="0" i="1" spc="-12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𝐷𝐴</m:t>
                      </m:r>
                    </m:oMath>
                  </m:oMathPara>
                </a14:m>
                <a:endParaRPr lang="cs-CZ" sz="2800" i="1" spc="-12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48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26230" y="5752564"/>
                <a:ext cx="1595616" cy="497210"/>
              </a:xfrm>
              <a:prstGeom prst="rect">
                <a:avLst/>
              </a:prstGeom>
              <a:blipFill rotWithShape="1"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9" name="Zástupný symbol pro obsah 2"/>
              <p:cNvSpPr>
                <a:spLocks noGrp="1"/>
              </p:cNvSpPr>
              <p:nvPr/>
            </p:nvSpPr>
            <p:spPr>
              <a:xfrm rot="1132697">
                <a:off x="1570767" y="3914264"/>
                <a:ext cx="442972" cy="497210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spc="-12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∥</m:t>
                      </m:r>
                    </m:oMath>
                  </m:oMathPara>
                </a14:m>
                <a:endParaRPr lang="cs-CZ" sz="2800" i="1" spc="-12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49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 rot="1132697">
                <a:off x="1570767" y="3914264"/>
                <a:ext cx="442972" cy="497210"/>
              </a:xfrm>
              <a:prstGeom prst="rect">
                <a:avLst/>
              </a:prstGeom>
              <a:blipFill rotWithShape="1"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0" name="Zástupný symbol pro obsah 2"/>
              <p:cNvSpPr>
                <a:spLocks noGrp="1"/>
              </p:cNvSpPr>
              <p:nvPr/>
            </p:nvSpPr>
            <p:spPr>
              <a:xfrm rot="1132697">
                <a:off x="2893574" y="2001091"/>
                <a:ext cx="442972" cy="497210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spc="-12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∥</m:t>
                      </m:r>
                    </m:oMath>
                  </m:oMathPara>
                </a14:m>
                <a:endParaRPr lang="cs-CZ" sz="2800" i="1" spc="-12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50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 rot="1132697">
                <a:off x="2893574" y="2001091"/>
                <a:ext cx="442972" cy="497210"/>
              </a:xfrm>
              <a:prstGeom prst="rect">
                <a:avLst/>
              </a:prstGeom>
              <a:blipFill rotWithShape="1"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1" name="Zástupný symbol pro obsah 2"/>
              <p:cNvSpPr>
                <a:spLocks noGrp="1"/>
              </p:cNvSpPr>
              <p:nvPr/>
            </p:nvSpPr>
            <p:spPr>
              <a:xfrm rot="4745224">
                <a:off x="363207" y="3361347"/>
                <a:ext cx="442972" cy="497210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spc="-12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∥</m:t>
                      </m:r>
                    </m:oMath>
                  </m:oMathPara>
                </a14:m>
                <a:endParaRPr lang="cs-CZ" sz="2800" i="1" spc="-12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51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 rot="4745224">
                <a:off x="363207" y="3361347"/>
                <a:ext cx="442972" cy="497210"/>
              </a:xfrm>
              <a:prstGeom prst="rect">
                <a:avLst/>
              </a:prstGeom>
              <a:blipFill rotWithShape="1"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2" name="Zástupný symbol pro obsah 2"/>
              <p:cNvSpPr>
                <a:spLocks noGrp="1"/>
              </p:cNvSpPr>
              <p:nvPr/>
            </p:nvSpPr>
            <p:spPr>
              <a:xfrm rot="4745224">
                <a:off x="4112626" y="3460900"/>
                <a:ext cx="442972" cy="497210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spc="-12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∥</m:t>
                      </m:r>
                    </m:oMath>
                  </m:oMathPara>
                </a14:m>
                <a:endParaRPr lang="cs-CZ" sz="2800" i="1" spc="-12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52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 rot="4745224">
                <a:off x="4112626" y="3460900"/>
                <a:ext cx="442972" cy="497210"/>
              </a:xfrm>
              <a:prstGeom prst="rect">
                <a:avLst/>
              </a:prstGeom>
              <a:blipFill rotWithShape="1">
                <a:blip r:embed="rId1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7668041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2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  <p:bldP spid="6" grpId="0"/>
      <p:bldP spid="7" grpId="0"/>
      <p:bldP spid="8" grpId="0"/>
      <p:bldP spid="9" grpId="0"/>
      <p:bldP spid="12" grpId="0"/>
      <p:bldP spid="17" grpId="0"/>
      <p:bldP spid="18" grpId="0"/>
      <p:bldP spid="19" grpId="0"/>
      <p:bldP spid="20" grpId="0"/>
      <p:bldP spid="21" grpId="0"/>
      <p:bldP spid="28" grpId="0"/>
      <p:bldP spid="29" grpId="0"/>
      <p:bldP spid="30" grpId="0"/>
      <p:bldP spid="31" grpId="0"/>
      <p:bldP spid="39" grpId="0"/>
      <p:bldP spid="43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0" y="40970"/>
            <a:ext cx="9144000" cy="6741368"/>
          </a:xfrm>
          <a:prstGeom prst="roundRect">
            <a:avLst>
              <a:gd name="adj" fmla="val 931"/>
            </a:avLst>
          </a:prstGeom>
          <a:gradFill>
            <a:gsLst>
              <a:gs pos="0">
                <a:srgbClr val="CCCC00"/>
              </a:gs>
              <a:gs pos="100000">
                <a:srgbClr val="CCCC00"/>
              </a:gs>
            </a:gsLst>
          </a:gra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 h="6350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166671" y="1412776"/>
            <a:ext cx="8818221" cy="5256584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Zástupný symbol pro obsah 2"/>
          <p:cNvSpPr>
            <a:spLocks noGrp="1"/>
          </p:cNvSpPr>
          <p:nvPr/>
        </p:nvSpPr>
        <p:spPr>
          <a:xfrm>
            <a:off x="139170" y="4163388"/>
            <a:ext cx="488187" cy="40720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spc="-12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A</a:t>
            </a:r>
            <a:endParaRPr lang="cs-CZ" sz="2800" spc="-120" dirty="0">
              <a:solidFill>
                <a:schemeClr val="bg1">
                  <a:lumMod val="95000"/>
                  <a:lumOff val="5000"/>
                </a:schemeClr>
              </a:solidFill>
              <a:latin typeface="Trebuchet MS" pitchFamily="34" charset="0"/>
              <a:ea typeface="Cambria Math" pitchFamily="18" charset="0"/>
            </a:endParaRPr>
          </a:p>
        </p:txBody>
      </p:sp>
      <p:sp>
        <p:nvSpPr>
          <p:cNvPr id="5" name="Zástupný symbol pro obsah 2"/>
          <p:cNvSpPr>
            <a:spLocks noGrp="1"/>
          </p:cNvSpPr>
          <p:nvPr/>
        </p:nvSpPr>
        <p:spPr>
          <a:xfrm>
            <a:off x="4048071" y="4135091"/>
            <a:ext cx="337849" cy="40720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spc="-12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B</a:t>
            </a:r>
            <a:endParaRPr lang="cs-CZ" sz="2800" spc="-120" dirty="0">
              <a:solidFill>
                <a:schemeClr val="bg1">
                  <a:lumMod val="95000"/>
                  <a:lumOff val="5000"/>
                </a:schemeClr>
              </a:solidFill>
              <a:latin typeface="Trebuchet MS" pitchFamily="34" charset="0"/>
              <a:ea typeface="Cambria Math" pitchFamily="18" charset="0"/>
            </a:endParaRPr>
          </a:p>
        </p:txBody>
      </p:sp>
      <p:sp>
        <p:nvSpPr>
          <p:cNvPr id="6" name="Zástupný symbol pro obsah 2"/>
          <p:cNvSpPr>
            <a:spLocks noGrp="1"/>
          </p:cNvSpPr>
          <p:nvPr/>
        </p:nvSpPr>
        <p:spPr>
          <a:xfrm>
            <a:off x="4464647" y="1723785"/>
            <a:ext cx="675698" cy="40720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spc="-12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C</a:t>
            </a:r>
            <a:endParaRPr lang="cs-CZ" sz="2800" spc="-120" dirty="0">
              <a:solidFill>
                <a:schemeClr val="bg1">
                  <a:lumMod val="95000"/>
                  <a:lumOff val="5000"/>
                </a:schemeClr>
              </a:solidFill>
              <a:latin typeface="Trebuchet MS" pitchFamily="34" charset="0"/>
              <a:ea typeface="Cambria Math" pitchFamily="18" charset="0"/>
            </a:endParaRPr>
          </a:p>
        </p:txBody>
      </p:sp>
      <p:sp>
        <p:nvSpPr>
          <p:cNvPr id="7" name="Zástupný symbol pro obsah 2"/>
          <p:cNvSpPr>
            <a:spLocks noGrp="1"/>
          </p:cNvSpPr>
          <p:nvPr/>
        </p:nvSpPr>
        <p:spPr>
          <a:xfrm>
            <a:off x="656756" y="1723023"/>
            <a:ext cx="675698" cy="40720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spc="-12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D</a:t>
            </a:r>
            <a:endParaRPr lang="cs-CZ" sz="2800" spc="-120" dirty="0">
              <a:solidFill>
                <a:schemeClr val="bg1">
                  <a:lumMod val="95000"/>
                  <a:lumOff val="5000"/>
                </a:schemeClr>
              </a:solidFill>
              <a:latin typeface="Trebuchet MS" pitchFamily="34" charset="0"/>
              <a:ea typeface="Cambria Math" pitchFamily="18" charset="0"/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115792" y="272684"/>
            <a:ext cx="8697710" cy="858291"/>
          </a:xfrm>
          <a:prstGeom prst="roundRect">
            <a:avLst>
              <a:gd name="adj" fmla="val 0"/>
            </a:avLst>
          </a:prstGeom>
          <a:gradFill>
            <a:gsLst>
              <a:gs pos="0">
                <a:srgbClr val="CCCC00"/>
              </a:gs>
              <a:gs pos="100000">
                <a:srgbClr val="CCCC00"/>
              </a:gs>
            </a:gsLst>
          </a:gradFill>
          <a:ln w="295275">
            <a:noFill/>
          </a:ln>
          <a:scene3d>
            <a:camera prst="orthographicFront">
              <a:rot lat="0" lon="0" rev="0"/>
            </a:camera>
            <a:lightRig rig="twoPt" dir="tr"/>
          </a:scene3d>
          <a:sp3d contourW="14605" prstMaterial="metal">
            <a:bevelT w="165100" h="95250" prst="softRound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9" name="Zástupný symbol pro obsah 2"/>
          <p:cNvSpPr>
            <a:spLocks noGrp="1"/>
          </p:cNvSpPr>
          <p:nvPr/>
        </p:nvSpPr>
        <p:spPr>
          <a:xfrm>
            <a:off x="257374" y="389556"/>
            <a:ext cx="4856772" cy="623358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b="1" spc="-12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Kosodélník a jeho úhly</a:t>
            </a:r>
            <a:endParaRPr lang="cs-CZ" sz="2800" spc="-120" dirty="0">
              <a:solidFill>
                <a:schemeClr val="bg1">
                  <a:lumMod val="95000"/>
                  <a:lumOff val="5000"/>
                </a:schemeClr>
              </a:solidFill>
              <a:latin typeface="Trebuchet MS" pitchFamily="34" charset="0"/>
              <a:ea typeface="Cambria Math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Zástupný symbol pro obsah 2"/>
              <p:cNvSpPr>
                <a:spLocks noGrp="1"/>
              </p:cNvSpPr>
              <p:nvPr/>
            </p:nvSpPr>
            <p:spPr>
              <a:xfrm>
                <a:off x="2052782" y="4050701"/>
                <a:ext cx="675698" cy="407200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i="1" spc="-12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 pitchFamily="18" charset="0"/>
                        </a:rPr>
                        <m:t>𝑎</m:t>
                      </m:r>
                    </m:oMath>
                  </m:oMathPara>
                </a14:m>
                <a:endParaRPr lang="cs-CZ" sz="2800" spc="-12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17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52782" y="4050701"/>
                <a:ext cx="675698" cy="407200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Zástupný symbol pro obsah 2"/>
              <p:cNvSpPr>
                <a:spLocks noGrp="1"/>
              </p:cNvSpPr>
              <p:nvPr/>
            </p:nvSpPr>
            <p:spPr>
              <a:xfrm>
                <a:off x="2180000" y="1724644"/>
                <a:ext cx="675698" cy="407200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i="1" spc="-12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 pitchFamily="18" charset="0"/>
                        </a:rPr>
                        <m:t>𝑎</m:t>
                      </m:r>
                    </m:oMath>
                  </m:oMathPara>
                </a14:m>
                <a:endParaRPr lang="cs-CZ" sz="2800" spc="-12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18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80000" y="1724644"/>
                <a:ext cx="675698" cy="407200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Zástupný symbol pro obsah 2"/>
              <p:cNvSpPr>
                <a:spLocks noGrp="1"/>
              </p:cNvSpPr>
              <p:nvPr/>
            </p:nvSpPr>
            <p:spPr>
              <a:xfrm>
                <a:off x="184200" y="2823557"/>
                <a:ext cx="675698" cy="407200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0" i="1" spc="-12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 pitchFamily="18" charset="0"/>
                        </a:rPr>
                        <m:t>𝑏</m:t>
                      </m:r>
                    </m:oMath>
                  </m:oMathPara>
                </a14:m>
                <a:endParaRPr lang="cs-CZ" sz="2800" spc="-12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19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4200" y="2823557"/>
                <a:ext cx="675698" cy="407200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Zástupný symbol pro obsah 2"/>
              <p:cNvSpPr>
                <a:spLocks noGrp="1"/>
              </p:cNvSpPr>
              <p:nvPr/>
            </p:nvSpPr>
            <p:spPr>
              <a:xfrm>
                <a:off x="4216996" y="2951187"/>
                <a:ext cx="675698" cy="407200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0" i="1" spc="-12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 pitchFamily="18" charset="0"/>
                        </a:rPr>
                        <m:t>𝑏</m:t>
                      </m:r>
                    </m:oMath>
                  </m:oMathPara>
                </a14:m>
                <a:endParaRPr lang="cs-CZ" sz="2800" spc="-12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20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16996" y="2951187"/>
                <a:ext cx="675698" cy="407200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2" name="Kosoúhelník 21"/>
          <p:cNvSpPr/>
          <p:nvPr/>
        </p:nvSpPr>
        <p:spPr>
          <a:xfrm>
            <a:off x="349803" y="2239559"/>
            <a:ext cx="4368954" cy="1895532"/>
          </a:xfrm>
          <a:prstGeom prst="parallelogram">
            <a:avLst>
              <a:gd name="adj" fmla="val 33937"/>
            </a:avLst>
          </a:prstGeom>
          <a:solidFill>
            <a:srgbClr val="FFFF00"/>
          </a:solidFill>
          <a:ln w="317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Oblouk 34"/>
          <p:cNvSpPr/>
          <p:nvPr/>
        </p:nvSpPr>
        <p:spPr>
          <a:xfrm>
            <a:off x="-680935" y="3221260"/>
            <a:ext cx="1907704" cy="1907704"/>
          </a:xfrm>
          <a:prstGeom prst="arc">
            <a:avLst>
              <a:gd name="adj1" fmla="val 17528705"/>
              <a:gd name="adj2" fmla="val 21435442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Oblouk 35"/>
          <p:cNvSpPr/>
          <p:nvPr/>
        </p:nvSpPr>
        <p:spPr>
          <a:xfrm>
            <a:off x="3147367" y="3209536"/>
            <a:ext cx="1907704" cy="1907704"/>
          </a:xfrm>
          <a:prstGeom prst="arc">
            <a:avLst>
              <a:gd name="adj1" fmla="val 10780881"/>
              <a:gd name="adj2" fmla="val 1714552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Oblouk 36"/>
          <p:cNvSpPr/>
          <p:nvPr/>
        </p:nvSpPr>
        <p:spPr>
          <a:xfrm>
            <a:off x="-39146" y="1297638"/>
            <a:ext cx="1907704" cy="1907704"/>
          </a:xfrm>
          <a:prstGeom prst="arc">
            <a:avLst>
              <a:gd name="adj1" fmla="val 21487520"/>
              <a:gd name="adj2" fmla="val 625968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Oblouk 37"/>
          <p:cNvSpPr/>
          <p:nvPr/>
        </p:nvSpPr>
        <p:spPr>
          <a:xfrm>
            <a:off x="3650500" y="1258928"/>
            <a:ext cx="1907704" cy="1907704"/>
          </a:xfrm>
          <a:prstGeom prst="arc">
            <a:avLst>
              <a:gd name="adj1" fmla="val 5982928"/>
              <a:gd name="adj2" fmla="val 10572993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9" name="Zástupný symbol pro obsah 2"/>
              <p:cNvSpPr>
                <a:spLocks noGrp="1"/>
              </p:cNvSpPr>
              <p:nvPr/>
            </p:nvSpPr>
            <p:spPr>
              <a:xfrm>
                <a:off x="522049" y="3537904"/>
                <a:ext cx="675698" cy="407200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i="1" spc="-12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𝛼</m:t>
                      </m:r>
                    </m:oMath>
                  </m:oMathPara>
                </a14:m>
                <a:endParaRPr lang="cs-CZ" sz="2800" spc="-12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39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2049" y="3537904"/>
                <a:ext cx="675698" cy="407200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0" name="Zástupný symbol pro obsah 2"/>
              <p:cNvSpPr>
                <a:spLocks noGrp="1"/>
              </p:cNvSpPr>
              <p:nvPr/>
            </p:nvSpPr>
            <p:spPr>
              <a:xfrm>
                <a:off x="3425521" y="3469503"/>
                <a:ext cx="675698" cy="407200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i="1" spc="-12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𝛽</m:t>
                      </m:r>
                    </m:oMath>
                  </m:oMathPara>
                </a14:m>
                <a:endParaRPr lang="cs-CZ" sz="2800" spc="-12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40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25521" y="3469503"/>
                <a:ext cx="675698" cy="407200"/>
              </a:xfrm>
              <a:prstGeom prst="rect">
                <a:avLst/>
              </a:prstGeom>
              <a:blipFill rotWithShape="1">
                <a:blip r:embed="rId8"/>
                <a:stretch>
                  <a:fillRect b="-1492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1" name="Zástupný symbol pro obsah 2"/>
              <p:cNvSpPr>
                <a:spLocks noGrp="1"/>
              </p:cNvSpPr>
              <p:nvPr/>
            </p:nvSpPr>
            <p:spPr>
              <a:xfrm>
                <a:off x="3900083" y="2260642"/>
                <a:ext cx="675698" cy="407200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i="1" spc="-12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𝛾</m:t>
                      </m:r>
                    </m:oMath>
                  </m:oMathPara>
                </a14:m>
                <a:endParaRPr lang="cs-CZ" sz="2800" spc="-12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41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00083" y="2260642"/>
                <a:ext cx="675698" cy="407200"/>
              </a:xfrm>
              <a:prstGeom prst="rect">
                <a:avLst/>
              </a:prstGeom>
              <a:blipFill rotWithShape="1">
                <a:blip r:embed="rId9"/>
                <a:stretch>
                  <a:fillRect b="-134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2" name="Zástupný symbol pro obsah 2"/>
              <p:cNvSpPr>
                <a:spLocks noGrp="1"/>
              </p:cNvSpPr>
              <p:nvPr/>
            </p:nvSpPr>
            <p:spPr>
              <a:xfrm>
                <a:off x="920063" y="2416357"/>
                <a:ext cx="675698" cy="407200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i="1" spc="-12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𝛿</m:t>
                      </m:r>
                    </m:oMath>
                  </m:oMathPara>
                </a14:m>
                <a:endParaRPr lang="cs-CZ" sz="2800" spc="-12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42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20063" y="2416357"/>
                <a:ext cx="675698" cy="407200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3" name="Zaoblený obdélník 42"/>
          <p:cNvSpPr/>
          <p:nvPr/>
        </p:nvSpPr>
        <p:spPr>
          <a:xfrm>
            <a:off x="4735222" y="4673827"/>
            <a:ext cx="4408777" cy="732084"/>
          </a:xfrm>
          <a:prstGeom prst="roundRect">
            <a:avLst>
              <a:gd name="adj" fmla="val 0"/>
            </a:avLst>
          </a:prstGeom>
          <a:gradFill>
            <a:gsLst>
              <a:gs pos="0">
                <a:srgbClr val="CCCC00"/>
              </a:gs>
              <a:gs pos="100000">
                <a:srgbClr val="CCCC00"/>
              </a:gs>
            </a:gsLst>
          </a:gradFill>
          <a:ln w="295275">
            <a:noFill/>
          </a:ln>
          <a:scene3d>
            <a:camera prst="orthographicFront">
              <a:rot lat="0" lon="0" rev="0"/>
            </a:camera>
            <a:lightRig rig="twoPt" dir="tr"/>
          </a:scene3d>
          <a:sp3d contourW="14605" prstMaterial="metal">
            <a:bevelT w="165100" h="95250" prst="softRound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44" name="Zástupný symbol pro obsah 2"/>
          <p:cNvSpPr>
            <a:spLocks noGrp="1"/>
          </p:cNvSpPr>
          <p:nvPr/>
        </p:nvSpPr>
        <p:spPr>
          <a:xfrm>
            <a:off x="4789018" y="4840235"/>
            <a:ext cx="4370672" cy="399268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Sousední úhly </a:t>
            </a:r>
            <a:r>
              <a:rPr lang="cs-CZ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nejsou shodné.</a:t>
            </a:r>
            <a:endParaRPr lang="cs-CZ" dirty="0">
              <a:solidFill>
                <a:schemeClr val="bg1">
                  <a:lumMod val="95000"/>
                  <a:lumOff val="5000"/>
                </a:schemeClr>
              </a:solidFill>
              <a:latin typeface="Trebuchet MS" pitchFamily="34" charset="0"/>
              <a:ea typeface="Cambria Math" pitchFamily="18" charset="0"/>
            </a:endParaRPr>
          </a:p>
        </p:txBody>
      </p:sp>
      <p:sp>
        <p:nvSpPr>
          <p:cNvPr id="45" name="Zaoblený obdélník 44"/>
          <p:cNvSpPr/>
          <p:nvPr/>
        </p:nvSpPr>
        <p:spPr>
          <a:xfrm>
            <a:off x="4735222" y="2814614"/>
            <a:ext cx="4408778" cy="1688291"/>
          </a:xfrm>
          <a:prstGeom prst="roundRect">
            <a:avLst>
              <a:gd name="adj" fmla="val 0"/>
            </a:avLst>
          </a:prstGeom>
          <a:gradFill>
            <a:gsLst>
              <a:gs pos="0">
                <a:srgbClr val="CCCC00"/>
              </a:gs>
              <a:gs pos="100000">
                <a:srgbClr val="CCCC00"/>
              </a:gs>
            </a:gsLst>
          </a:gradFill>
          <a:ln w="295275">
            <a:noFill/>
          </a:ln>
          <a:scene3d>
            <a:camera prst="orthographicFront">
              <a:rot lat="0" lon="0" rev="0"/>
            </a:camera>
            <a:lightRig rig="twoPt" dir="tr"/>
          </a:scene3d>
          <a:sp3d contourW="14605" prstMaterial="metal">
            <a:bevelT w="165100" h="95250" prst="softRound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46" name="Zástupný symbol pro obsah 2"/>
          <p:cNvSpPr>
            <a:spLocks noGrp="1"/>
          </p:cNvSpPr>
          <p:nvPr/>
        </p:nvSpPr>
        <p:spPr>
          <a:xfrm>
            <a:off x="4864890" y="2992223"/>
            <a:ext cx="3972851" cy="481559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Protější úhly</a:t>
            </a:r>
            <a:r>
              <a:rPr lang="cs-CZ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 jsou shodné.</a:t>
            </a:r>
            <a:endParaRPr lang="cs-CZ" dirty="0">
              <a:solidFill>
                <a:schemeClr val="bg1">
                  <a:lumMod val="95000"/>
                  <a:lumOff val="5000"/>
                </a:schemeClr>
              </a:solidFill>
              <a:latin typeface="Trebuchet MS" pitchFamily="34" charset="0"/>
              <a:ea typeface="Cambria Math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7" name="Zástupný symbol pro obsah 2"/>
              <p:cNvSpPr>
                <a:spLocks noGrp="1"/>
              </p:cNvSpPr>
              <p:nvPr/>
            </p:nvSpPr>
            <p:spPr>
              <a:xfrm>
                <a:off x="5801820" y="3435265"/>
                <a:ext cx="1595616" cy="497210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spc="-12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𝛼</m:t>
                      </m:r>
                      <m:r>
                        <a:rPr lang="cs-CZ" sz="2800" b="0" i="1" spc="-12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cs-CZ" sz="2800" b="0" i="1" spc="-12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𝛽</m:t>
                      </m:r>
                    </m:oMath>
                  </m:oMathPara>
                </a14:m>
                <a:endParaRPr lang="cs-CZ" sz="2800" i="1" spc="-12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47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01820" y="3435265"/>
                <a:ext cx="1595616" cy="497210"/>
              </a:xfrm>
              <a:prstGeom prst="rect">
                <a:avLst/>
              </a:prstGeom>
              <a:blipFill rotWithShape="1"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8" name="Zástupný symbol pro obsah 2"/>
              <p:cNvSpPr>
                <a:spLocks noGrp="1"/>
              </p:cNvSpPr>
              <p:nvPr/>
            </p:nvSpPr>
            <p:spPr>
              <a:xfrm>
                <a:off x="5781496" y="3887470"/>
                <a:ext cx="1595616" cy="497210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i="1" spc="-12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𝛽</m:t>
                      </m:r>
                      <m:r>
                        <a:rPr lang="cs-CZ" sz="2800" b="0" i="1" spc="-12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cs-CZ" sz="2800" b="0" i="1" spc="-12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𝛾</m:t>
                      </m:r>
                    </m:oMath>
                  </m:oMathPara>
                </a14:m>
                <a:endParaRPr lang="cs-CZ" sz="2800" i="1" spc="-12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48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81496" y="3887470"/>
                <a:ext cx="1595616" cy="497210"/>
              </a:xfrm>
              <a:prstGeom prst="rect">
                <a:avLst/>
              </a:prstGeom>
              <a:blipFill rotWithShape="1"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9" name="Zástupný symbol pro obsah 2"/>
              <p:cNvSpPr>
                <a:spLocks noGrp="1"/>
              </p:cNvSpPr>
              <p:nvPr/>
            </p:nvSpPr>
            <p:spPr>
              <a:xfrm>
                <a:off x="5140345" y="1993491"/>
                <a:ext cx="3893641" cy="407200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i="1" spc="-12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𝛼</m:t>
                      </m:r>
                      <m:r>
                        <a:rPr lang="cs-CZ" sz="2800" b="0" i="1" spc="-12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+</m:t>
                      </m:r>
                      <m:r>
                        <a:rPr lang="cs-CZ" sz="2800" b="0" i="1" spc="-12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𝛽</m:t>
                      </m:r>
                      <m:r>
                        <a:rPr lang="cs-CZ" sz="2800" b="0" i="1" spc="-12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+</m:t>
                      </m:r>
                      <m:r>
                        <a:rPr lang="cs-CZ" sz="2800" b="0" i="1" spc="-12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𝛾</m:t>
                      </m:r>
                      <m:r>
                        <a:rPr lang="cs-CZ" sz="2800" b="0" i="1" spc="-12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+</m:t>
                      </m:r>
                      <m:r>
                        <a:rPr lang="cs-CZ" sz="2800" b="0" i="1" spc="-12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𝛿</m:t>
                      </m:r>
                      <m:r>
                        <a:rPr lang="cs-CZ" sz="2800" b="0" i="1" spc="-12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=360°</m:t>
                      </m:r>
                    </m:oMath>
                  </m:oMathPara>
                </a14:m>
                <a:endParaRPr lang="cs-CZ" sz="2800" spc="-12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49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40345" y="1993491"/>
                <a:ext cx="3893641" cy="407200"/>
              </a:xfrm>
              <a:prstGeom prst="rect">
                <a:avLst/>
              </a:prstGeom>
              <a:blipFill rotWithShape="1">
                <a:blip r:embed="rId13"/>
                <a:stretch>
                  <a:fillRect b="-1492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0" name="Zaoblený obdélník 49"/>
          <p:cNvSpPr/>
          <p:nvPr/>
        </p:nvSpPr>
        <p:spPr>
          <a:xfrm>
            <a:off x="246050" y="5487560"/>
            <a:ext cx="8897949" cy="1054993"/>
          </a:xfrm>
          <a:prstGeom prst="roundRect">
            <a:avLst>
              <a:gd name="adj" fmla="val 0"/>
            </a:avLst>
          </a:prstGeom>
          <a:gradFill>
            <a:gsLst>
              <a:gs pos="0">
                <a:srgbClr val="CCCC00"/>
              </a:gs>
              <a:gs pos="100000">
                <a:srgbClr val="CCCC00"/>
              </a:gs>
            </a:gsLst>
          </a:gradFill>
          <a:ln w="295275">
            <a:noFill/>
          </a:ln>
          <a:scene3d>
            <a:camera prst="orthographicFront">
              <a:rot lat="0" lon="0" rev="0"/>
            </a:camera>
            <a:lightRig rig="twoPt" dir="tr"/>
          </a:scene3d>
          <a:sp3d contourW="14605" prstMaterial="metal">
            <a:bevelT w="165100" h="95250" prst="softRound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51" name="Zástupný symbol pro obsah 2"/>
          <p:cNvSpPr>
            <a:spLocks noGrp="1"/>
          </p:cNvSpPr>
          <p:nvPr/>
        </p:nvSpPr>
        <p:spPr>
          <a:xfrm>
            <a:off x="311368" y="5556357"/>
            <a:ext cx="7774587" cy="458699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600" b="1" spc="-12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Součet sousedních úhlů </a:t>
            </a:r>
            <a:r>
              <a:rPr lang="cs-CZ" sz="2600" spc="-12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je úhel přímý.</a:t>
            </a:r>
            <a:endParaRPr lang="cs-CZ" sz="2600" spc="-120" dirty="0">
              <a:solidFill>
                <a:schemeClr val="bg1">
                  <a:lumMod val="95000"/>
                  <a:lumOff val="5000"/>
                </a:schemeClr>
              </a:solidFill>
              <a:latin typeface="Trebuchet MS" pitchFamily="34" charset="0"/>
              <a:ea typeface="Cambria Math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2" name="Zástupný symbol pro obsah 2"/>
              <p:cNvSpPr>
                <a:spLocks noGrp="1"/>
              </p:cNvSpPr>
              <p:nvPr/>
            </p:nvSpPr>
            <p:spPr>
              <a:xfrm>
                <a:off x="479434" y="5955625"/>
                <a:ext cx="2376264" cy="497210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i="1" spc="-12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𝛼</m:t>
                      </m:r>
                      <m:r>
                        <a:rPr lang="cs-CZ" sz="2800" b="0" i="1" spc="-12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+</m:t>
                      </m:r>
                      <m:r>
                        <a:rPr lang="cs-CZ" sz="2800" b="0" i="1" spc="-12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𝛽</m:t>
                      </m:r>
                      <m:r>
                        <a:rPr lang="cs-CZ" sz="2800" b="0" i="1" spc="-12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=180°</m:t>
                      </m:r>
                    </m:oMath>
                  </m:oMathPara>
                </a14:m>
                <a:endParaRPr lang="cs-CZ" sz="2800" i="1" spc="-12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52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9434" y="5955625"/>
                <a:ext cx="2376264" cy="497210"/>
              </a:xfrm>
              <a:prstGeom prst="rect">
                <a:avLst/>
              </a:prstGeom>
              <a:blipFill rotWithShape="1"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3" name="Zástupný symbol pro obsah 2"/>
              <p:cNvSpPr>
                <a:spLocks noGrp="1"/>
              </p:cNvSpPr>
              <p:nvPr/>
            </p:nvSpPr>
            <p:spPr>
              <a:xfrm>
                <a:off x="4004223" y="5955236"/>
                <a:ext cx="2376264" cy="497210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spc="-12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𝛽</m:t>
                      </m:r>
                      <m:r>
                        <a:rPr lang="cs-CZ" sz="2800" b="0" i="1" spc="-12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+</m:t>
                      </m:r>
                      <m:r>
                        <a:rPr lang="cs-CZ" sz="2800" b="0" i="1" spc="-12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𝛾</m:t>
                      </m:r>
                      <m:r>
                        <a:rPr lang="cs-CZ" sz="2800" b="0" i="1" spc="-12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=180°</m:t>
                      </m:r>
                    </m:oMath>
                  </m:oMathPara>
                </a14:m>
                <a:endParaRPr lang="cs-CZ" sz="2800" i="1" spc="-12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5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04223" y="5955236"/>
                <a:ext cx="2376264" cy="497210"/>
              </a:xfrm>
              <a:prstGeom prst="rect">
                <a:avLst/>
              </a:prstGeom>
              <a:blipFill rotWithShape="1"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074" name="Picture 2" descr="C:\Users\spravce\AppData\Local\Microsoft\Windows\Temporary Internet Files\Content.IE5\0BASIBLT\MC900432483[8].wmf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8112" y="63179"/>
            <a:ext cx="1778000" cy="1939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466354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9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9" grpId="0"/>
      <p:bldP spid="17" grpId="0"/>
      <p:bldP spid="18" grpId="0"/>
      <p:bldP spid="19" grpId="0"/>
      <p:bldP spid="20" grpId="0"/>
      <p:bldP spid="22" grpId="0" animBg="1"/>
      <p:bldP spid="35" grpId="0" animBg="1"/>
      <p:bldP spid="36" grpId="0" animBg="1"/>
      <p:bldP spid="37" grpId="0" animBg="1"/>
      <p:bldP spid="38" grpId="0" animBg="1"/>
      <p:bldP spid="39" grpId="0"/>
      <p:bldP spid="40" grpId="0"/>
      <p:bldP spid="41" grpId="0"/>
      <p:bldP spid="42" grpId="0"/>
      <p:bldP spid="44" grpId="0"/>
      <p:bldP spid="46" grpId="0"/>
      <p:bldP spid="47" grpId="0"/>
      <p:bldP spid="48" grpId="0"/>
      <p:bldP spid="49" grpId="0"/>
      <p:bldP spid="51" grpId="0"/>
      <p:bldP spid="52" grpId="0"/>
      <p:bldP spid="5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0" y="847983"/>
            <a:ext cx="9144000" cy="6010017"/>
          </a:xfrm>
          <a:prstGeom prst="roundRect">
            <a:avLst>
              <a:gd name="adj" fmla="val 931"/>
            </a:avLst>
          </a:prstGeom>
          <a:gradFill>
            <a:gsLst>
              <a:gs pos="0">
                <a:srgbClr val="CCCC00"/>
              </a:gs>
              <a:gs pos="100000">
                <a:srgbClr val="CCCC00"/>
              </a:gs>
            </a:gsLst>
          </a:gra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 h="6350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158356" y="1333913"/>
            <a:ext cx="8910088" cy="2563850"/>
          </a:xfrm>
          <a:prstGeom prst="roundRect">
            <a:avLst>
              <a:gd name="adj" fmla="val 0"/>
            </a:avLst>
          </a:prstGeom>
          <a:gradFill>
            <a:gsLst>
              <a:gs pos="0">
                <a:srgbClr val="CCCC00"/>
              </a:gs>
              <a:gs pos="100000">
                <a:srgbClr val="CCCC00"/>
              </a:gs>
            </a:gsLst>
          </a:gradFill>
          <a:ln w="295275">
            <a:noFill/>
          </a:ln>
          <a:scene3d>
            <a:camera prst="orthographicFront">
              <a:rot lat="0" lon="0" rev="0"/>
            </a:camera>
            <a:lightRig rig="twoPt" dir="tr"/>
          </a:scene3d>
          <a:sp3d contourW="14605" prstMaterial="metal">
            <a:bevelT h="63500" prst="softRound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61" name="Obdélník 60"/>
          <p:cNvSpPr/>
          <p:nvPr/>
        </p:nvSpPr>
        <p:spPr>
          <a:xfrm>
            <a:off x="3763452" y="1422044"/>
            <a:ext cx="5031471" cy="2323834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Zaoblený obdélník 2"/>
          <p:cNvSpPr/>
          <p:nvPr/>
        </p:nvSpPr>
        <p:spPr>
          <a:xfrm>
            <a:off x="23885" y="0"/>
            <a:ext cx="9120115" cy="847984"/>
          </a:xfrm>
          <a:prstGeom prst="roundRect">
            <a:avLst>
              <a:gd name="adj" fmla="val 931"/>
            </a:avLst>
          </a:prstGeom>
          <a:gradFill>
            <a:gsLst>
              <a:gs pos="0">
                <a:srgbClr val="CCCC00"/>
              </a:gs>
              <a:gs pos="100000">
                <a:srgbClr val="CCCC00"/>
              </a:gs>
            </a:gsLst>
          </a:gra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 h="6350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-694" y="22740"/>
            <a:ext cx="9169271" cy="825243"/>
          </a:xfrm>
          <a:prstGeom prst="roundRect">
            <a:avLst>
              <a:gd name="adj" fmla="val 0"/>
            </a:avLst>
          </a:prstGeom>
          <a:gradFill>
            <a:gsLst>
              <a:gs pos="0">
                <a:schemeClr val="accent2">
                  <a:shade val="15000"/>
                  <a:satMod val="180000"/>
                </a:schemeClr>
              </a:gs>
              <a:gs pos="2000">
                <a:srgbClr val="FFFF00"/>
              </a:gs>
              <a:gs pos="84000">
                <a:srgbClr val="FFC000"/>
              </a:gs>
              <a:gs pos="100000">
                <a:srgbClr val="66FF33"/>
              </a:gs>
            </a:gsLst>
          </a:gradFill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Zástupný symbol pro obsah 2"/>
              <p:cNvSpPr>
                <a:spLocks noGrp="1"/>
              </p:cNvSpPr>
              <p:nvPr/>
            </p:nvSpPr>
            <p:spPr>
              <a:xfrm>
                <a:off x="-43314" y="68223"/>
                <a:ext cx="9360009" cy="779760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:r>
                  <a:rPr lang="cs-CZ" sz="2600" spc="-12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  <a:latin typeface="Trebuchet MS" pitchFamily="34" charset="0"/>
                    <a:ea typeface="Cambria Math" pitchFamily="18" charset="0"/>
                  </a:rPr>
                  <a:t>Př.1) Vypočítejte  obvod kosodélníku, jestliže </a:t>
                </a:r>
                <a14:m>
                  <m:oMath xmlns:m="http://schemas.openxmlformats.org/officeDocument/2006/math">
                    <m:r>
                      <a:rPr lang="cs-CZ" sz="2600" i="1" spc="-120" dirty="0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𝑎</m:t>
                    </m:r>
                    <m:r>
                      <a:rPr lang="cs-CZ" sz="2600" i="1" spc="-120" dirty="0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=</m:t>
                    </m:r>
                    <m:f>
                      <m:fPr>
                        <m:ctrlPr>
                          <a:rPr lang="cs-CZ" sz="2600" i="1" spc="-120" dirty="0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</a:rPr>
                        </m:ctrlPr>
                      </m:fPr>
                      <m:num>
                        <m:r>
                          <a:rPr lang="cs-CZ" sz="2600" b="0" i="1" spc="-120" dirty="0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</a:rPr>
                          <m:t>4</m:t>
                        </m:r>
                      </m:num>
                      <m:den>
                        <m:r>
                          <a:rPr lang="cs-CZ" sz="2600" b="0" i="1" spc="-120" dirty="0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</a:rPr>
                          <m:t>5</m:t>
                        </m:r>
                      </m:den>
                    </m:f>
                    <m:r>
                      <a:rPr lang="cs-CZ" sz="2600" b="0" i="1" spc="-120" dirty="0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 </m:t>
                    </m:r>
                    <m:r>
                      <a:rPr lang="cs-CZ" sz="2600" b="0" i="1" spc="-120" dirty="0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𝑚</m:t>
                    </m:r>
                    <m:r>
                      <a:rPr lang="cs-CZ" sz="2600" b="0" i="1" spc="-120" dirty="0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, </m:t>
                    </m:r>
                    <m:r>
                      <a:rPr lang="cs-CZ" sz="2600" b="0" i="1" spc="-120" dirty="0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𝑏</m:t>
                    </m:r>
                    <m:r>
                      <a:rPr lang="cs-CZ" sz="2600" b="0" i="1" spc="-120" dirty="0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=0,3 </m:t>
                    </m:r>
                    <m:r>
                      <a:rPr lang="cs-CZ" sz="2600" b="0" i="1" spc="-120" dirty="0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𝑚</m:t>
                    </m:r>
                    <m:r>
                      <a:rPr lang="cs-CZ" sz="2600" b="0" i="1" spc="-120" dirty="0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.</m:t>
                    </m:r>
                  </m:oMath>
                </a14:m>
                <a:endParaRPr lang="cs-CZ" sz="2600" spc="-12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5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-43314" y="68223"/>
                <a:ext cx="9360009" cy="779760"/>
              </a:xfrm>
              <a:prstGeom prst="rect">
                <a:avLst/>
              </a:prstGeom>
              <a:blipFill rotWithShape="1">
                <a:blip r:embed="rId2"/>
                <a:stretch>
                  <a:fillRect l="-117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Zástupný symbol pro obsah 2"/>
          <p:cNvSpPr>
            <a:spLocks noGrp="1"/>
          </p:cNvSpPr>
          <p:nvPr/>
        </p:nvSpPr>
        <p:spPr>
          <a:xfrm>
            <a:off x="208318" y="862394"/>
            <a:ext cx="1440160" cy="530804"/>
          </a:xfrm>
          <a:prstGeom prst="rect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b="0" i="0" spc="-120" dirty="0" smtClean="0">
                <a:solidFill>
                  <a:srgbClr val="FFFF00"/>
                </a:solidFill>
                <a:latin typeface="+mj-lt"/>
                <a:ea typeface="Cambria Math" pitchFamily="18" charset="0"/>
              </a:rPr>
              <a:t>Řešení:</a:t>
            </a:r>
            <a:endParaRPr lang="cs-CZ" sz="2800" spc="-120" dirty="0">
              <a:solidFill>
                <a:srgbClr val="FFFF00"/>
              </a:solidFill>
              <a:latin typeface="Trebuchet MS" pitchFamily="34" charset="0"/>
              <a:ea typeface="Cambria Math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Zástupný symbol pro obsah 2"/>
              <p:cNvSpPr>
                <a:spLocks noGrp="1"/>
              </p:cNvSpPr>
              <p:nvPr/>
            </p:nvSpPr>
            <p:spPr>
              <a:xfrm>
                <a:off x="553260" y="3124372"/>
                <a:ext cx="1804320" cy="481559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600" i="1" spc="-12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 pitchFamily="18" charset="0"/>
                        </a:rPr>
                        <m:t>𝑜</m:t>
                      </m:r>
                      <m:r>
                        <a:rPr lang="cs-CZ" sz="2600" b="0" i="1" spc="-12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 pitchFamily="18" charset="0"/>
                        </a:rPr>
                        <m:t>= ?</m:t>
                      </m:r>
                      <m:r>
                        <a:rPr lang="cs-CZ" sz="2600" b="0" i="1" spc="-12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 pitchFamily="18" charset="0"/>
                        </a:rPr>
                        <m:t>𝑚</m:t>
                      </m:r>
                    </m:oMath>
                  </m:oMathPara>
                </a14:m>
                <a:endParaRPr lang="cs-CZ" sz="2600" spc="-12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20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3260" y="3124372"/>
                <a:ext cx="1804320" cy="481559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6" name="Přímá spojnice 25"/>
          <p:cNvCxnSpPr/>
          <p:nvPr/>
        </p:nvCxnSpPr>
        <p:spPr>
          <a:xfrm>
            <a:off x="382012" y="3043922"/>
            <a:ext cx="2532933" cy="0"/>
          </a:xfrm>
          <a:prstGeom prst="line">
            <a:avLst/>
          </a:prstGeom>
          <a:ln w="12700">
            <a:solidFill>
              <a:schemeClr val="bg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Zástupný symbol pro obsah 2"/>
          <p:cNvSpPr>
            <a:spLocks noGrp="1"/>
          </p:cNvSpPr>
          <p:nvPr/>
        </p:nvSpPr>
        <p:spPr>
          <a:xfrm>
            <a:off x="3763453" y="3114961"/>
            <a:ext cx="450996" cy="378374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spc="-12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A</a:t>
            </a:r>
            <a:endParaRPr lang="cs-CZ" sz="2800" spc="-120" dirty="0">
              <a:solidFill>
                <a:schemeClr val="bg1">
                  <a:lumMod val="95000"/>
                  <a:lumOff val="5000"/>
                </a:schemeClr>
              </a:solidFill>
              <a:latin typeface="Trebuchet MS" pitchFamily="34" charset="0"/>
              <a:ea typeface="Cambria Math" pitchFamily="18" charset="0"/>
            </a:endParaRPr>
          </a:p>
        </p:txBody>
      </p:sp>
      <p:sp>
        <p:nvSpPr>
          <p:cNvPr id="34" name="Zástupný symbol pro obsah 2"/>
          <p:cNvSpPr>
            <a:spLocks noGrp="1"/>
          </p:cNvSpPr>
          <p:nvPr/>
        </p:nvSpPr>
        <p:spPr>
          <a:xfrm>
            <a:off x="7800549" y="3230383"/>
            <a:ext cx="312111" cy="378374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spc="-12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B</a:t>
            </a:r>
            <a:endParaRPr lang="cs-CZ" sz="2800" spc="-120" dirty="0">
              <a:solidFill>
                <a:schemeClr val="bg1">
                  <a:lumMod val="95000"/>
                  <a:lumOff val="5000"/>
                </a:schemeClr>
              </a:solidFill>
              <a:latin typeface="Trebuchet MS" pitchFamily="34" charset="0"/>
              <a:ea typeface="Cambria Math" pitchFamily="18" charset="0"/>
            </a:endParaRPr>
          </a:p>
        </p:txBody>
      </p:sp>
      <p:sp>
        <p:nvSpPr>
          <p:cNvPr id="35" name="Zástupný symbol pro obsah 2"/>
          <p:cNvSpPr>
            <a:spLocks noGrp="1"/>
          </p:cNvSpPr>
          <p:nvPr/>
        </p:nvSpPr>
        <p:spPr>
          <a:xfrm>
            <a:off x="8322346" y="1633727"/>
            <a:ext cx="624222" cy="378374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spc="-12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C</a:t>
            </a:r>
            <a:endParaRPr lang="cs-CZ" sz="2800" spc="-120" dirty="0">
              <a:solidFill>
                <a:schemeClr val="bg1">
                  <a:lumMod val="95000"/>
                  <a:lumOff val="5000"/>
                </a:schemeClr>
              </a:solidFill>
              <a:latin typeface="Trebuchet MS" pitchFamily="34" charset="0"/>
              <a:ea typeface="Cambria Math" pitchFamily="18" charset="0"/>
            </a:endParaRPr>
          </a:p>
        </p:txBody>
      </p:sp>
      <p:sp>
        <p:nvSpPr>
          <p:cNvPr id="36" name="Zástupný symbol pro obsah 2"/>
          <p:cNvSpPr>
            <a:spLocks noGrp="1"/>
          </p:cNvSpPr>
          <p:nvPr/>
        </p:nvSpPr>
        <p:spPr>
          <a:xfrm>
            <a:off x="4362466" y="1535526"/>
            <a:ext cx="624222" cy="378374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spc="-12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D</a:t>
            </a:r>
            <a:endParaRPr lang="cs-CZ" sz="2800" spc="-120" dirty="0">
              <a:solidFill>
                <a:schemeClr val="bg1">
                  <a:lumMod val="95000"/>
                  <a:lumOff val="5000"/>
                </a:schemeClr>
              </a:solidFill>
              <a:latin typeface="Trebuchet MS" pitchFamily="34" charset="0"/>
              <a:ea typeface="Cambria Math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9" name="Zástupný symbol pro obsah 2"/>
              <p:cNvSpPr>
                <a:spLocks noGrp="1"/>
              </p:cNvSpPr>
              <p:nvPr/>
            </p:nvSpPr>
            <p:spPr>
              <a:xfrm>
                <a:off x="4050355" y="2234433"/>
                <a:ext cx="624222" cy="378374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0" i="1" spc="-12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 pitchFamily="18" charset="0"/>
                        </a:rPr>
                        <m:t>𝑏</m:t>
                      </m:r>
                    </m:oMath>
                  </m:oMathPara>
                </a14:m>
                <a:endParaRPr lang="cs-CZ" sz="2800" spc="-12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39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50355" y="2234433"/>
                <a:ext cx="624222" cy="378374"/>
              </a:xfrm>
              <a:prstGeom prst="rect">
                <a:avLst/>
              </a:prstGeom>
              <a:blipFill rotWithShape="1">
                <a:blip r:embed="rId4"/>
                <a:stretch>
                  <a:fillRect b="-483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1" name="Kosoúhelník 40"/>
          <p:cNvSpPr/>
          <p:nvPr/>
        </p:nvSpPr>
        <p:spPr>
          <a:xfrm>
            <a:off x="4258336" y="1692859"/>
            <a:ext cx="4036117" cy="1761345"/>
          </a:xfrm>
          <a:prstGeom prst="parallelogram">
            <a:avLst>
              <a:gd name="adj" fmla="val 33937"/>
            </a:avLst>
          </a:prstGeom>
          <a:solidFill>
            <a:srgbClr val="00B0F0"/>
          </a:solidFill>
          <a:ln w="317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7" name="Zástupný symbol pro obsah 2"/>
              <p:cNvSpPr>
                <a:spLocks noGrp="1"/>
              </p:cNvSpPr>
              <p:nvPr/>
            </p:nvSpPr>
            <p:spPr>
              <a:xfrm>
                <a:off x="5426009" y="2579059"/>
                <a:ext cx="1289674" cy="378374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600" i="1" spc="-12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 pitchFamily="18" charset="0"/>
                        </a:rPr>
                        <m:t>𝑎</m:t>
                      </m:r>
                      <m:r>
                        <a:rPr lang="cs-CZ" sz="2600" b="0" i="1" spc="-12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 pitchFamily="18" charset="0"/>
                        </a:rPr>
                        <m:t>=</m:t>
                      </m:r>
                      <m:f>
                        <m:fPr>
                          <m:ctrlPr>
                            <a:rPr lang="cs-CZ" sz="2600" b="0" i="1" spc="-120" dirty="0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  <a:ea typeface="Cambria Math" pitchFamily="18" charset="0"/>
                            </a:rPr>
                          </m:ctrlPr>
                        </m:fPr>
                        <m:num>
                          <m:r>
                            <a:rPr lang="cs-CZ" sz="2600" b="0" i="1" spc="-120" dirty="0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  <a:ea typeface="Cambria Math" pitchFamily="18" charset="0"/>
                            </a:rPr>
                            <m:t>4</m:t>
                          </m:r>
                        </m:num>
                        <m:den>
                          <m:r>
                            <a:rPr lang="cs-CZ" sz="2600" b="0" i="1" spc="-120" dirty="0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  <a:ea typeface="Cambria Math" pitchFamily="18" charset="0"/>
                            </a:rPr>
                            <m:t>5</m:t>
                          </m:r>
                        </m:den>
                      </m:f>
                      <m:r>
                        <a:rPr lang="cs-CZ" sz="2600" b="0" i="1" spc="-12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 pitchFamily="18" charset="0"/>
                        </a:rPr>
                        <m:t>𝑚</m:t>
                      </m:r>
                    </m:oMath>
                  </m:oMathPara>
                </a14:m>
                <a:endParaRPr lang="cs-CZ" sz="2600" spc="-12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37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26009" y="2579059"/>
                <a:ext cx="1289674" cy="378374"/>
              </a:xfrm>
              <a:prstGeom prst="rect">
                <a:avLst/>
              </a:prstGeom>
              <a:blipFill rotWithShape="1">
                <a:blip r:embed="rId5"/>
                <a:stretch>
                  <a:fillRect b="-10806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0" name="Zástupný symbol pro obsah 2"/>
              <p:cNvSpPr>
                <a:spLocks noGrp="1"/>
              </p:cNvSpPr>
              <p:nvPr/>
            </p:nvSpPr>
            <p:spPr>
              <a:xfrm rot="17305639">
                <a:off x="6803813" y="2277954"/>
                <a:ext cx="1717802" cy="376179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600" b="0" i="1" spc="-12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 pitchFamily="18" charset="0"/>
                        </a:rPr>
                        <m:t>𝑏</m:t>
                      </m:r>
                      <m:r>
                        <a:rPr lang="cs-CZ" sz="2600" b="0" i="0" spc="-12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 pitchFamily="18" charset="0"/>
                        </a:rPr>
                        <m:t>=0,3 </m:t>
                      </m:r>
                      <m:r>
                        <m:rPr>
                          <m:sty m:val="p"/>
                        </m:rPr>
                        <a:rPr lang="cs-CZ" sz="2600" b="0" i="0" spc="-12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 pitchFamily="18" charset="0"/>
                        </a:rPr>
                        <m:t>m</m:t>
                      </m:r>
                    </m:oMath>
                  </m:oMathPara>
                </a14:m>
                <a:endParaRPr lang="cs-CZ" sz="2600" spc="-12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40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 rot="17305639">
                <a:off x="6803813" y="2277954"/>
                <a:ext cx="1717802" cy="376179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8" name="Zástupný symbol pro obsah 2"/>
              <p:cNvSpPr>
                <a:spLocks noGrp="1"/>
              </p:cNvSpPr>
              <p:nvPr/>
            </p:nvSpPr>
            <p:spPr>
              <a:xfrm>
                <a:off x="596519" y="1522020"/>
                <a:ext cx="1289674" cy="378374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600" i="1" spc="-12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 pitchFamily="18" charset="0"/>
                        </a:rPr>
                        <m:t>𝑎</m:t>
                      </m:r>
                      <m:r>
                        <a:rPr lang="cs-CZ" sz="2600" b="0" i="1" spc="-12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 pitchFamily="18" charset="0"/>
                        </a:rPr>
                        <m:t>=</m:t>
                      </m:r>
                      <m:f>
                        <m:fPr>
                          <m:ctrlPr>
                            <a:rPr lang="cs-CZ" sz="2600" b="0" i="1" spc="-120" dirty="0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  <a:ea typeface="Cambria Math" pitchFamily="18" charset="0"/>
                            </a:rPr>
                          </m:ctrlPr>
                        </m:fPr>
                        <m:num>
                          <m:r>
                            <a:rPr lang="cs-CZ" sz="2600" b="0" i="1" spc="-120" dirty="0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  <a:ea typeface="Cambria Math" pitchFamily="18" charset="0"/>
                            </a:rPr>
                            <m:t>4</m:t>
                          </m:r>
                        </m:num>
                        <m:den>
                          <m:r>
                            <a:rPr lang="cs-CZ" sz="2600" b="0" i="1" spc="-120" dirty="0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  <a:ea typeface="Cambria Math" pitchFamily="18" charset="0"/>
                            </a:rPr>
                            <m:t>5</m:t>
                          </m:r>
                        </m:den>
                      </m:f>
                      <m:r>
                        <a:rPr lang="cs-CZ" sz="2600" b="0" i="1" spc="-12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 pitchFamily="18" charset="0"/>
                        </a:rPr>
                        <m:t>𝑚</m:t>
                      </m:r>
                    </m:oMath>
                  </m:oMathPara>
                </a14:m>
                <a:endParaRPr lang="cs-CZ" sz="2600" spc="-12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48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6519" y="1522020"/>
                <a:ext cx="1289674" cy="378374"/>
              </a:xfrm>
              <a:prstGeom prst="rect">
                <a:avLst/>
              </a:prstGeom>
              <a:blipFill rotWithShape="1">
                <a:blip r:embed="rId7"/>
                <a:stretch>
                  <a:fillRect b="-10806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9" name="Zástupný symbol pro obsah 2"/>
              <p:cNvSpPr>
                <a:spLocks noGrp="1"/>
              </p:cNvSpPr>
              <p:nvPr/>
            </p:nvSpPr>
            <p:spPr>
              <a:xfrm>
                <a:off x="596519" y="2457517"/>
                <a:ext cx="1717802" cy="376179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600" b="0" i="1" spc="-12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 pitchFamily="18" charset="0"/>
                        </a:rPr>
                        <m:t>𝑏</m:t>
                      </m:r>
                      <m:r>
                        <a:rPr lang="cs-CZ" sz="2600" b="0" i="0" spc="-12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 pitchFamily="18" charset="0"/>
                        </a:rPr>
                        <m:t>=0,3 </m:t>
                      </m:r>
                      <m:r>
                        <m:rPr>
                          <m:sty m:val="p"/>
                        </m:rPr>
                        <a:rPr lang="cs-CZ" sz="2600" b="0" i="0" spc="-12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 pitchFamily="18" charset="0"/>
                        </a:rPr>
                        <m:t>m</m:t>
                      </m:r>
                    </m:oMath>
                  </m:oMathPara>
                </a14:m>
                <a:endParaRPr lang="cs-CZ" sz="2600" spc="-12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49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6519" y="2457517"/>
                <a:ext cx="1717802" cy="376179"/>
              </a:xfrm>
              <a:prstGeom prst="rect">
                <a:avLst/>
              </a:prstGeom>
              <a:blipFill rotWithShape="1">
                <a:blip r:embed="rId8"/>
                <a:stretch>
                  <a:fillRect b="-967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2" name="Zástupný symbol pro obsah 2"/>
              <p:cNvSpPr>
                <a:spLocks noGrp="1"/>
              </p:cNvSpPr>
              <p:nvPr/>
            </p:nvSpPr>
            <p:spPr>
              <a:xfrm>
                <a:off x="206097" y="3995106"/>
                <a:ext cx="2829863" cy="1032339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600" i="1" spc="-12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 pitchFamily="18" charset="0"/>
                        </a:rPr>
                        <m:t>𝑜</m:t>
                      </m:r>
                      <m:r>
                        <a:rPr lang="cs-CZ" sz="2600" b="0" i="1" spc="-12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 pitchFamily="18" charset="0"/>
                        </a:rPr>
                        <m:t>=2·</m:t>
                      </m:r>
                      <m:d>
                        <m:dPr>
                          <m:ctrlPr>
                            <a:rPr lang="cs-CZ" sz="2600" b="0" i="1" spc="-120" dirty="0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  <a:ea typeface="Cambria Math" pitchFamily="18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cs-CZ" sz="2600" b="0" i="1" spc="-120" dirty="0" smtClean="0">
                                  <a:solidFill>
                                    <a:schemeClr val="bg1">
                                      <a:lumMod val="95000"/>
                                      <a:lumOff val="5000"/>
                                    </a:schemeClr>
                                  </a:solidFill>
                                  <a:latin typeface="Cambria Math"/>
                                  <a:ea typeface="Cambria Math" pitchFamily="18" charset="0"/>
                                </a:rPr>
                              </m:ctrlPr>
                            </m:fPr>
                            <m:num>
                              <m:r>
                                <a:rPr lang="cs-CZ" sz="2600" b="0" i="1" spc="-120" dirty="0" smtClean="0">
                                  <a:solidFill>
                                    <a:schemeClr val="bg1">
                                      <a:lumMod val="95000"/>
                                      <a:lumOff val="5000"/>
                                    </a:schemeClr>
                                  </a:solidFill>
                                  <a:latin typeface="Cambria Math"/>
                                  <a:ea typeface="Cambria Math" pitchFamily="18" charset="0"/>
                                </a:rPr>
                                <m:t>4</m:t>
                              </m:r>
                            </m:num>
                            <m:den>
                              <m:r>
                                <a:rPr lang="cs-CZ" sz="2600" b="0" i="1" spc="-120" dirty="0" smtClean="0">
                                  <a:solidFill>
                                    <a:schemeClr val="bg1">
                                      <a:lumMod val="95000"/>
                                      <a:lumOff val="5000"/>
                                    </a:schemeClr>
                                  </a:solidFill>
                                  <a:latin typeface="Cambria Math"/>
                                  <a:ea typeface="Cambria Math" pitchFamily="18" charset="0"/>
                                </a:rPr>
                                <m:t>5</m:t>
                              </m:r>
                            </m:den>
                          </m:f>
                          <m:r>
                            <a:rPr lang="cs-CZ" sz="2600" b="0" i="1" spc="-120" dirty="0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  <a:ea typeface="Cambria Math" pitchFamily="18" charset="0"/>
                            </a:rPr>
                            <m:t>+0,3</m:t>
                          </m:r>
                        </m:e>
                      </m:d>
                    </m:oMath>
                  </m:oMathPara>
                </a14:m>
                <a:endParaRPr lang="cs-CZ" sz="2600" spc="-12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52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6097" y="3995106"/>
                <a:ext cx="2829863" cy="1032339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3" name="Zástupný symbol pro obsah 2"/>
              <p:cNvSpPr>
                <a:spLocks noGrp="1"/>
              </p:cNvSpPr>
              <p:nvPr/>
            </p:nvSpPr>
            <p:spPr>
              <a:xfrm>
                <a:off x="2735335" y="3995105"/>
                <a:ext cx="2829863" cy="1032339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600" b="0" i="1" spc="-12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 pitchFamily="18" charset="0"/>
                        </a:rPr>
                        <m:t>=2·</m:t>
                      </m:r>
                      <m:d>
                        <m:dPr>
                          <m:ctrlPr>
                            <a:rPr lang="cs-CZ" sz="2600" b="0" i="1" spc="-120" dirty="0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  <a:ea typeface="Cambria Math" pitchFamily="18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cs-CZ" sz="2600" b="0" i="1" spc="-120" dirty="0" smtClean="0">
                                  <a:solidFill>
                                    <a:schemeClr val="bg1">
                                      <a:lumMod val="95000"/>
                                      <a:lumOff val="5000"/>
                                    </a:schemeClr>
                                  </a:solidFill>
                                  <a:latin typeface="Cambria Math"/>
                                  <a:ea typeface="Cambria Math" pitchFamily="18" charset="0"/>
                                </a:rPr>
                              </m:ctrlPr>
                            </m:fPr>
                            <m:num>
                              <m:r>
                                <a:rPr lang="cs-CZ" sz="2600" b="0" i="1" spc="-120" dirty="0" smtClean="0">
                                  <a:solidFill>
                                    <a:schemeClr val="bg1">
                                      <a:lumMod val="95000"/>
                                      <a:lumOff val="5000"/>
                                    </a:schemeClr>
                                  </a:solidFill>
                                  <a:latin typeface="Cambria Math"/>
                                  <a:ea typeface="Cambria Math" pitchFamily="18" charset="0"/>
                                </a:rPr>
                                <m:t>4</m:t>
                              </m:r>
                            </m:num>
                            <m:den>
                              <m:r>
                                <a:rPr lang="cs-CZ" sz="2600" b="0" i="1" spc="-120" dirty="0" smtClean="0">
                                  <a:solidFill>
                                    <a:schemeClr val="bg1">
                                      <a:lumMod val="95000"/>
                                      <a:lumOff val="5000"/>
                                    </a:schemeClr>
                                  </a:solidFill>
                                  <a:latin typeface="Cambria Math"/>
                                  <a:ea typeface="Cambria Math" pitchFamily="18" charset="0"/>
                                </a:rPr>
                                <m:t>5</m:t>
                              </m:r>
                            </m:den>
                          </m:f>
                          <m:r>
                            <a:rPr lang="cs-CZ" sz="2600" b="0" i="1" spc="-120" dirty="0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  <a:ea typeface="Cambria Math" pitchFamily="18" charset="0"/>
                            </a:rPr>
                            <m:t>+</m:t>
                          </m:r>
                          <m:f>
                            <m:fPr>
                              <m:ctrlPr>
                                <a:rPr lang="cs-CZ" sz="2600" b="0" i="1" spc="-120" dirty="0" smtClean="0">
                                  <a:solidFill>
                                    <a:schemeClr val="bg1">
                                      <a:lumMod val="95000"/>
                                      <a:lumOff val="5000"/>
                                    </a:schemeClr>
                                  </a:solidFill>
                                  <a:latin typeface="Cambria Math"/>
                                  <a:ea typeface="Cambria Math" pitchFamily="18" charset="0"/>
                                </a:rPr>
                              </m:ctrlPr>
                            </m:fPr>
                            <m:num>
                              <m:r>
                                <a:rPr lang="cs-CZ" sz="2600" b="0" i="1" spc="-120" dirty="0" smtClean="0">
                                  <a:solidFill>
                                    <a:schemeClr val="bg1">
                                      <a:lumMod val="95000"/>
                                      <a:lumOff val="5000"/>
                                    </a:schemeClr>
                                  </a:solidFill>
                                  <a:latin typeface="Cambria Math"/>
                                  <a:ea typeface="Cambria Math" pitchFamily="18" charset="0"/>
                                </a:rPr>
                                <m:t>3</m:t>
                              </m:r>
                            </m:num>
                            <m:den>
                              <m:r>
                                <a:rPr lang="cs-CZ" sz="2600" b="0" i="1" spc="-120" dirty="0" smtClean="0">
                                  <a:solidFill>
                                    <a:schemeClr val="bg1">
                                      <a:lumMod val="95000"/>
                                      <a:lumOff val="5000"/>
                                    </a:schemeClr>
                                  </a:solidFill>
                                  <a:latin typeface="Cambria Math"/>
                                  <a:ea typeface="Cambria Math" pitchFamily="18" charset="0"/>
                                </a:rPr>
                                <m:t>10</m:t>
                              </m:r>
                            </m:den>
                          </m:f>
                        </m:e>
                      </m:d>
                    </m:oMath>
                  </m:oMathPara>
                </a14:m>
                <a:endParaRPr lang="cs-CZ" sz="2600" spc="-12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5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35335" y="3995105"/>
                <a:ext cx="2829863" cy="1032339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4" name="Zástupný symbol pro obsah 2"/>
              <p:cNvSpPr>
                <a:spLocks noGrp="1"/>
              </p:cNvSpPr>
              <p:nvPr/>
            </p:nvSpPr>
            <p:spPr>
              <a:xfrm>
                <a:off x="4864257" y="3995104"/>
                <a:ext cx="2829863" cy="1032339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600" b="0" i="1" spc="-12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 pitchFamily="18" charset="0"/>
                        </a:rPr>
                        <m:t>=2·</m:t>
                      </m:r>
                      <m:d>
                        <m:dPr>
                          <m:ctrlPr>
                            <a:rPr lang="cs-CZ" sz="2600" b="0" i="1" spc="-120" dirty="0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  <a:ea typeface="Cambria Math" pitchFamily="18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cs-CZ" sz="2600" b="0" i="1" spc="-120" dirty="0" smtClean="0">
                                  <a:solidFill>
                                    <a:schemeClr val="bg1">
                                      <a:lumMod val="95000"/>
                                      <a:lumOff val="5000"/>
                                    </a:schemeClr>
                                  </a:solidFill>
                                  <a:latin typeface="Cambria Math"/>
                                  <a:ea typeface="Cambria Math" pitchFamily="18" charset="0"/>
                                </a:rPr>
                              </m:ctrlPr>
                            </m:fPr>
                            <m:num>
                              <m:r>
                                <a:rPr lang="cs-CZ" sz="2600" b="0" i="1" spc="-120" dirty="0" smtClean="0">
                                  <a:solidFill>
                                    <a:schemeClr val="bg1">
                                      <a:lumMod val="95000"/>
                                      <a:lumOff val="5000"/>
                                    </a:schemeClr>
                                  </a:solidFill>
                                  <a:latin typeface="Cambria Math"/>
                                  <a:ea typeface="Cambria Math" pitchFamily="18" charset="0"/>
                                </a:rPr>
                                <m:t>40</m:t>
                              </m:r>
                            </m:num>
                            <m:den>
                              <m:r>
                                <a:rPr lang="cs-CZ" sz="2600" b="0" i="1" spc="-120" dirty="0" smtClean="0">
                                  <a:solidFill>
                                    <a:schemeClr val="bg1">
                                      <a:lumMod val="95000"/>
                                      <a:lumOff val="5000"/>
                                    </a:schemeClr>
                                  </a:solidFill>
                                  <a:latin typeface="Cambria Math"/>
                                  <a:ea typeface="Cambria Math" pitchFamily="18" charset="0"/>
                                </a:rPr>
                                <m:t>50</m:t>
                              </m:r>
                            </m:den>
                          </m:f>
                          <m:r>
                            <a:rPr lang="cs-CZ" sz="2600" b="0" i="1" spc="-120" dirty="0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  <a:ea typeface="Cambria Math" pitchFamily="18" charset="0"/>
                            </a:rPr>
                            <m:t>+</m:t>
                          </m:r>
                          <m:f>
                            <m:fPr>
                              <m:ctrlPr>
                                <a:rPr lang="cs-CZ" sz="2600" b="0" i="1" spc="-120" dirty="0" smtClean="0">
                                  <a:solidFill>
                                    <a:schemeClr val="bg1">
                                      <a:lumMod val="95000"/>
                                      <a:lumOff val="5000"/>
                                    </a:schemeClr>
                                  </a:solidFill>
                                  <a:latin typeface="Cambria Math"/>
                                  <a:ea typeface="Cambria Math" pitchFamily="18" charset="0"/>
                                </a:rPr>
                              </m:ctrlPr>
                            </m:fPr>
                            <m:num>
                              <m:r>
                                <a:rPr lang="cs-CZ" sz="2600" b="0" i="1" spc="-120" dirty="0" smtClean="0">
                                  <a:solidFill>
                                    <a:schemeClr val="bg1">
                                      <a:lumMod val="95000"/>
                                      <a:lumOff val="5000"/>
                                    </a:schemeClr>
                                  </a:solidFill>
                                  <a:latin typeface="Cambria Math"/>
                                  <a:ea typeface="Cambria Math" pitchFamily="18" charset="0"/>
                                </a:rPr>
                                <m:t>15</m:t>
                              </m:r>
                            </m:num>
                            <m:den>
                              <m:r>
                                <a:rPr lang="cs-CZ" sz="2600" b="0" i="1" spc="-120" dirty="0" smtClean="0">
                                  <a:solidFill>
                                    <a:schemeClr val="bg1">
                                      <a:lumMod val="95000"/>
                                      <a:lumOff val="5000"/>
                                    </a:schemeClr>
                                  </a:solidFill>
                                  <a:latin typeface="Cambria Math"/>
                                  <a:ea typeface="Cambria Math" pitchFamily="18" charset="0"/>
                                </a:rPr>
                                <m:t>50</m:t>
                              </m:r>
                            </m:den>
                          </m:f>
                        </m:e>
                      </m:d>
                    </m:oMath>
                  </m:oMathPara>
                </a14:m>
                <a:endParaRPr lang="cs-CZ" sz="2600" spc="-12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54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64257" y="3995104"/>
                <a:ext cx="2829863" cy="1032339"/>
              </a:xfrm>
              <a:prstGeom prst="rect">
                <a:avLst/>
              </a:prstGeom>
              <a:blipFill rotWithShape="1"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5" name="Zástupný symbol pro obsah 2"/>
              <p:cNvSpPr>
                <a:spLocks noGrp="1"/>
              </p:cNvSpPr>
              <p:nvPr/>
            </p:nvSpPr>
            <p:spPr>
              <a:xfrm>
                <a:off x="7176570" y="4001888"/>
                <a:ext cx="1710797" cy="1032339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600" b="0" i="1" spc="-12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 pitchFamily="18" charset="0"/>
                        </a:rPr>
                        <m:t>=2·</m:t>
                      </m:r>
                      <m:f>
                        <m:fPr>
                          <m:ctrlPr>
                            <a:rPr lang="cs-CZ" sz="2600" b="0" i="1" spc="-120" dirty="0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  <a:ea typeface="Cambria Math" pitchFamily="18" charset="0"/>
                            </a:rPr>
                          </m:ctrlPr>
                        </m:fPr>
                        <m:num>
                          <m:r>
                            <a:rPr lang="cs-CZ" sz="2600" b="0" i="1" spc="-120" dirty="0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  <a:ea typeface="Cambria Math" pitchFamily="18" charset="0"/>
                            </a:rPr>
                            <m:t>45</m:t>
                          </m:r>
                        </m:num>
                        <m:den>
                          <m:r>
                            <a:rPr lang="cs-CZ" sz="2600" b="0" i="1" spc="-120" dirty="0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  <a:ea typeface="Cambria Math" pitchFamily="18" charset="0"/>
                            </a:rPr>
                            <m:t>50</m:t>
                          </m:r>
                        </m:den>
                      </m:f>
                      <m:r>
                        <a:rPr lang="cs-CZ" sz="2600" b="0" i="1" spc="-12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 pitchFamily="18" charset="0"/>
                        </a:rPr>
                        <m:t>=</m:t>
                      </m:r>
                    </m:oMath>
                  </m:oMathPara>
                </a14:m>
                <a:endParaRPr lang="cs-CZ" sz="2600" spc="-12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55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76570" y="4001888"/>
                <a:ext cx="1710797" cy="1032339"/>
              </a:xfrm>
              <a:prstGeom prst="rect">
                <a:avLst/>
              </a:prstGeom>
              <a:blipFill rotWithShape="1"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8" name="Zástupný symbol pro obsah 2"/>
              <p:cNvSpPr>
                <a:spLocks noGrp="1"/>
              </p:cNvSpPr>
              <p:nvPr/>
            </p:nvSpPr>
            <p:spPr>
              <a:xfrm>
                <a:off x="6070846" y="1609500"/>
                <a:ext cx="624222" cy="378374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i="1" spc="-12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 pitchFamily="18" charset="0"/>
                        </a:rPr>
                        <m:t>𝑎</m:t>
                      </m:r>
                    </m:oMath>
                  </m:oMathPara>
                </a14:m>
                <a:endParaRPr lang="cs-CZ" sz="2800" spc="-12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38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70846" y="1609500"/>
                <a:ext cx="624222" cy="378374"/>
              </a:xfrm>
              <a:prstGeom prst="rect">
                <a:avLst/>
              </a:prstGeom>
              <a:blipFill rotWithShape="1">
                <a:blip r:embed="rId13"/>
                <a:stretch>
                  <a:fillRect b="-483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7" name="Zástupný symbol pro obsah 2"/>
              <p:cNvSpPr>
                <a:spLocks noGrp="1"/>
              </p:cNvSpPr>
              <p:nvPr/>
            </p:nvSpPr>
            <p:spPr>
              <a:xfrm>
                <a:off x="382013" y="5061115"/>
                <a:ext cx="1073408" cy="1032339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600" b="0" i="1" spc="-12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 pitchFamily="18" charset="0"/>
                        </a:rPr>
                        <m:t>=</m:t>
                      </m:r>
                      <m:f>
                        <m:fPr>
                          <m:ctrlPr>
                            <a:rPr lang="cs-CZ" sz="2600" b="0" i="1" spc="-120" dirty="0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  <a:ea typeface="Cambria Math" pitchFamily="18" charset="0"/>
                            </a:rPr>
                          </m:ctrlPr>
                        </m:fPr>
                        <m:num>
                          <m:r>
                            <a:rPr lang="cs-CZ" sz="2600" b="0" i="1" spc="-120" dirty="0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  <a:ea typeface="Cambria Math" pitchFamily="18" charset="0"/>
                            </a:rPr>
                            <m:t>45</m:t>
                          </m:r>
                        </m:num>
                        <m:den>
                          <m:r>
                            <a:rPr lang="cs-CZ" sz="2600" b="0" i="1" spc="-120" dirty="0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  <a:ea typeface="Cambria Math" pitchFamily="18" charset="0"/>
                            </a:rPr>
                            <m:t>25</m:t>
                          </m:r>
                        </m:den>
                      </m:f>
                    </m:oMath>
                  </m:oMathPara>
                </a14:m>
                <a:endParaRPr lang="cs-CZ" sz="2600" spc="-12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57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2013" y="5061115"/>
                <a:ext cx="1073408" cy="1032339"/>
              </a:xfrm>
              <a:prstGeom prst="rect">
                <a:avLst/>
              </a:prstGeom>
              <a:blipFill rotWithShape="1"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8" name="Zástupný symbol pro obsah 2"/>
              <p:cNvSpPr>
                <a:spLocks noGrp="1"/>
              </p:cNvSpPr>
              <p:nvPr/>
            </p:nvSpPr>
            <p:spPr>
              <a:xfrm>
                <a:off x="1275264" y="5042230"/>
                <a:ext cx="1073408" cy="1032339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600" b="0" i="1" spc="-12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 pitchFamily="18" charset="0"/>
                        </a:rPr>
                        <m:t>=</m:t>
                      </m:r>
                      <m:f>
                        <m:fPr>
                          <m:ctrlPr>
                            <a:rPr lang="cs-CZ" sz="2600" b="0" i="1" spc="-120" dirty="0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  <a:ea typeface="Cambria Math" pitchFamily="18" charset="0"/>
                            </a:rPr>
                          </m:ctrlPr>
                        </m:fPr>
                        <m:num>
                          <m:r>
                            <a:rPr lang="cs-CZ" sz="2600" b="0" i="1" spc="-120" dirty="0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  <a:ea typeface="Cambria Math" pitchFamily="18" charset="0"/>
                            </a:rPr>
                            <m:t>9</m:t>
                          </m:r>
                        </m:num>
                        <m:den>
                          <m:r>
                            <a:rPr lang="cs-CZ" sz="2600" b="0" i="1" spc="-120" dirty="0" smtClean="0">
                              <a:solidFill>
                                <a:schemeClr val="bg1">
                                  <a:lumMod val="95000"/>
                                  <a:lumOff val="5000"/>
                                </a:schemeClr>
                              </a:solidFill>
                              <a:latin typeface="Cambria Math"/>
                              <a:ea typeface="Cambria Math" pitchFamily="18" charset="0"/>
                            </a:rPr>
                            <m:t>5</m:t>
                          </m:r>
                        </m:den>
                      </m:f>
                    </m:oMath>
                  </m:oMathPara>
                </a14:m>
                <a:endParaRPr lang="cs-CZ" sz="2600" spc="-12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58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75264" y="5042230"/>
                <a:ext cx="1073408" cy="1032339"/>
              </a:xfrm>
              <a:prstGeom prst="rect">
                <a:avLst/>
              </a:prstGeom>
              <a:blipFill rotWithShape="1"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9" name="Zástupný symbol pro obsah 2"/>
              <p:cNvSpPr>
                <a:spLocks noGrp="1"/>
              </p:cNvSpPr>
              <p:nvPr/>
            </p:nvSpPr>
            <p:spPr>
              <a:xfrm>
                <a:off x="1989811" y="5258504"/>
                <a:ext cx="1073408" cy="740182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600" b="0" i="1" spc="-12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 pitchFamily="18" charset="0"/>
                        </a:rPr>
                        <m:t>=1,8</m:t>
                      </m:r>
                      <m:r>
                        <a:rPr lang="cs-CZ" sz="2600" b="0" i="0" spc="-12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sz="2600" b="0" i="0" spc="-12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 pitchFamily="18" charset="0"/>
                        </a:rPr>
                        <m:t>m</m:t>
                      </m:r>
                    </m:oMath>
                  </m:oMathPara>
                </a14:m>
                <a:endParaRPr lang="cs-CZ" sz="2600" spc="-12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59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89811" y="5258504"/>
                <a:ext cx="1073408" cy="740182"/>
              </a:xfrm>
              <a:prstGeom prst="rect">
                <a:avLst/>
              </a:prstGeom>
              <a:blipFill rotWithShape="1">
                <a:blip r:embed="rId16"/>
                <a:stretch>
                  <a:fillRect r="-568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0" name="Zaoblený obdélník 59"/>
          <p:cNvSpPr/>
          <p:nvPr/>
        </p:nvSpPr>
        <p:spPr>
          <a:xfrm>
            <a:off x="37231" y="6007226"/>
            <a:ext cx="9131346" cy="850773"/>
          </a:xfrm>
          <a:prstGeom prst="roundRect">
            <a:avLst>
              <a:gd name="adj" fmla="val 0"/>
            </a:avLst>
          </a:prstGeom>
          <a:gradFill>
            <a:gsLst>
              <a:gs pos="0">
                <a:srgbClr val="CCCC00"/>
              </a:gs>
              <a:gs pos="100000">
                <a:srgbClr val="CCCC00"/>
              </a:gs>
            </a:gsLst>
          </a:gradFill>
          <a:ln w="295275">
            <a:noFill/>
          </a:ln>
          <a:scene3d>
            <a:camera prst="orthographicFront">
              <a:rot lat="0" lon="0" rev="0"/>
            </a:camera>
            <a:lightRig rig="twoPt" dir="tr"/>
          </a:scene3d>
          <a:sp3d contourW="14605" prstMaterial="metal">
            <a:bevelT h="63500" prst="softRound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2" name="Zástupný symbol pro obsah 2"/>
          <p:cNvSpPr>
            <a:spLocks noGrp="1"/>
          </p:cNvSpPr>
          <p:nvPr/>
        </p:nvSpPr>
        <p:spPr>
          <a:xfrm>
            <a:off x="190153" y="6191832"/>
            <a:ext cx="9228434" cy="481559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i="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+mj-lt"/>
                <a:ea typeface="Cambria Math" pitchFamily="18" charset="0"/>
              </a:rPr>
              <a:t>Obvod  kosodélníku je 1,8 m.</a:t>
            </a:r>
            <a:endParaRPr lang="cs-CZ" sz="2800" dirty="0">
              <a:solidFill>
                <a:schemeClr val="bg1">
                  <a:lumMod val="95000"/>
                  <a:lumOff val="5000"/>
                </a:schemeClr>
              </a:solidFill>
              <a:latin typeface="Trebuchet MS" pitchFamily="34" charset="0"/>
              <a:ea typeface="Cambria Math" pitchFamily="18" charset="0"/>
            </a:endParaRPr>
          </a:p>
        </p:txBody>
      </p:sp>
      <p:pic>
        <p:nvPicPr>
          <p:cNvPr id="1026" name="Picture 2" descr="C:\Users\spravce\AppData\Local\Microsoft\Windows\Temporary Internet Files\Content.IE5\HGW68T4R\MC900440452[4].wmf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3921" y="4944044"/>
            <a:ext cx="1368425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01201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4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0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3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6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9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2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5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8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1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6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 animBg="1"/>
      <p:bldP spid="5" grpId="0"/>
      <p:bldP spid="7" grpId="0" animBg="1"/>
      <p:bldP spid="20" grpId="0"/>
      <p:bldP spid="33" grpId="0"/>
      <p:bldP spid="34" grpId="0"/>
      <p:bldP spid="35" grpId="0"/>
      <p:bldP spid="36" grpId="0"/>
      <p:bldP spid="39" grpId="0"/>
      <p:bldP spid="41" grpId="0" animBg="1"/>
      <p:bldP spid="37" grpId="0"/>
      <p:bldP spid="40" grpId="0"/>
      <p:bldP spid="48" grpId="0"/>
      <p:bldP spid="49" grpId="0"/>
      <p:bldP spid="52" grpId="0"/>
      <p:bldP spid="53" grpId="0"/>
      <p:bldP spid="54" grpId="0"/>
      <p:bldP spid="55" grpId="0"/>
      <p:bldP spid="38" grpId="0"/>
      <p:bldP spid="57" grpId="0"/>
      <p:bldP spid="58" grpId="0"/>
      <p:bldP spid="59" grpId="0"/>
      <p:bldP spid="3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107504" y="1412776"/>
            <a:ext cx="8928992" cy="5256584"/>
          </a:xfrm>
          <a:prstGeom prst="roundRect">
            <a:avLst>
              <a:gd name="adj" fmla="val 931"/>
            </a:avLst>
          </a:prstGeom>
          <a:gradFill>
            <a:gsLst>
              <a:gs pos="0">
                <a:srgbClr val="CCCC00"/>
              </a:gs>
              <a:gs pos="100000">
                <a:srgbClr val="CCCC00"/>
              </a:gs>
            </a:gsLst>
          </a:gra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 h="6350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" name="Zaoblený obdélník 2"/>
          <p:cNvSpPr/>
          <p:nvPr/>
        </p:nvSpPr>
        <p:spPr>
          <a:xfrm>
            <a:off x="107503" y="116632"/>
            <a:ext cx="8928993" cy="1152127"/>
          </a:xfrm>
          <a:prstGeom prst="roundRect">
            <a:avLst>
              <a:gd name="adj" fmla="val 0"/>
            </a:avLst>
          </a:prstGeom>
          <a:gradFill>
            <a:gsLst>
              <a:gs pos="0">
                <a:schemeClr val="accent2">
                  <a:shade val="15000"/>
                  <a:satMod val="180000"/>
                </a:schemeClr>
              </a:gs>
              <a:gs pos="2000">
                <a:srgbClr val="FFFF00"/>
              </a:gs>
              <a:gs pos="84000">
                <a:srgbClr val="FFC000"/>
              </a:gs>
              <a:gs pos="100000">
                <a:srgbClr val="66FF33"/>
              </a:gs>
            </a:gsLst>
          </a:gradFill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Zástupný symbol pro obsah 2"/>
              <p:cNvSpPr>
                <a:spLocks noGrp="1"/>
              </p:cNvSpPr>
              <p:nvPr/>
            </p:nvSpPr>
            <p:spPr>
              <a:xfrm>
                <a:off x="518705" y="255322"/>
                <a:ext cx="8013735" cy="1006972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:r>
                  <a:rPr lang="cs-CZ" sz="280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  <a:latin typeface="Arial" pitchFamily="34" charset="0"/>
                    <a:ea typeface="Cambria Math" pitchFamily="18" charset="0"/>
                    <a:cs typeface="Arial" pitchFamily="34" charset="0"/>
                  </a:rPr>
                  <a:t>Př. 2)  Sestrojte kosodélník KLMN, jestliže </a:t>
                </a:r>
              </a:p>
              <a:p>
                <a:pPr marL="0" indent="0">
                  <a:buNone/>
                </a:pPr>
                <a:r>
                  <a:rPr lang="cs-CZ" sz="280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  <a:ea typeface="Cambria Math" pitchFamily="18" charset="0"/>
                    <a:cs typeface="Arial" pitchFamily="34" charset="0"/>
                  </a:rPr>
                  <a:t> 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cs-CZ" sz="2800" i="1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  <a:cs typeface="Arial" pitchFamily="34" charset="0"/>
                          </a:rPr>
                        </m:ctrlPr>
                      </m:dPr>
                      <m:e>
                        <m:r>
                          <a:rPr lang="cs-CZ" sz="2800" b="0" i="1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  <a:cs typeface="Arial" pitchFamily="34" charset="0"/>
                          </a:rPr>
                          <m:t>𝐾𝐿</m:t>
                        </m:r>
                      </m:e>
                    </m:d>
                    <m:r>
                      <a:rPr lang="cs-CZ" sz="2800" b="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  <a:cs typeface="Arial" pitchFamily="34" charset="0"/>
                      </a:rPr>
                      <m:t>=4 </m:t>
                    </m:r>
                    <m:r>
                      <a:rPr lang="cs-CZ" sz="2800" b="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  <a:cs typeface="Arial" pitchFamily="34" charset="0"/>
                      </a:rPr>
                      <m:t>𝑐𝑚</m:t>
                    </m:r>
                    <m:r>
                      <a:rPr lang="cs-CZ" sz="2800" b="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  <a:cs typeface="Arial" pitchFamily="34" charset="0"/>
                      </a:rPr>
                      <m:t>;</m:t>
                    </m:r>
                    <m:d>
                      <m:dPr>
                        <m:begChr m:val="|"/>
                        <m:endChr m:val="|"/>
                        <m:ctrlPr>
                          <a:rPr lang="cs-CZ" sz="2800" b="0" i="1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  <a:cs typeface="Arial" pitchFamily="34" charset="0"/>
                          </a:rPr>
                        </m:ctrlPr>
                      </m:dPr>
                      <m:e>
                        <m:r>
                          <a:rPr lang="cs-CZ" sz="2800" b="0" i="1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  <a:cs typeface="Arial" pitchFamily="34" charset="0"/>
                          </a:rPr>
                          <m:t>𝐿𝑀</m:t>
                        </m:r>
                      </m:e>
                    </m:d>
                    <m:r>
                      <a:rPr lang="cs-CZ" sz="2800" b="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  <a:cs typeface="Arial" pitchFamily="34" charset="0"/>
                      </a:rPr>
                      <m:t>=3 </m:t>
                    </m:r>
                    <m:r>
                      <a:rPr lang="cs-CZ" sz="2800" b="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  <a:cs typeface="Arial" pitchFamily="34" charset="0"/>
                      </a:rPr>
                      <m:t>𝑐𝑚</m:t>
                    </m:r>
                    <m:r>
                      <a:rPr lang="cs-CZ" sz="2800" i="1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  <a:cs typeface="Arial" pitchFamily="34" charset="0"/>
                      </a:rPr>
                      <m:t>;</m:t>
                    </m:r>
                    <m:d>
                      <m:dPr>
                        <m:begChr m:val="|"/>
                        <m:endChr m:val="|"/>
                        <m:ctrlPr>
                          <a:rPr lang="cs-CZ" sz="2800" i="1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  <a:cs typeface="Arial" pitchFamily="34" charset="0"/>
                          </a:rPr>
                        </m:ctrlPr>
                      </m:dPr>
                      <m:e>
                        <m:r>
                          <a:rPr lang="cs-CZ" sz="2800" b="0" i="1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  <a:cs typeface="Arial" pitchFamily="34" charset="0"/>
                          </a:rPr>
                          <m:t>𝐾</m:t>
                        </m:r>
                        <m:r>
                          <a:rPr lang="cs-CZ" sz="2800" i="1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  <a:cs typeface="Arial" pitchFamily="34" charset="0"/>
                          </a:rPr>
                          <m:t>𝑀</m:t>
                        </m:r>
                      </m:e>
                    </m:d>
                    <m:r>
                      <a:rPr lang="cs-CZ" sz="2800" i="1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  <a:cs typeface="Arial" pitchFamily="34" charset="0"/>
                      </a:rPr>
                      <m:t>=</m:t>
                    </m:r>
                    <m:r>
                      <a:rPr lang="cs-CZ" sz="2800" b="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  <a:cs typeface="Arial" pitchFamily="34" charset="0"/>
                      </a:rPr>
                      <m:t>5,5</m:t>
                    </m:r>
                    <m:r>
                      <a:rPr lang="cs-CZ" sz="2800" i="1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  <a:cs typeface="Arial" pitchFamily="34" charset="0"/>
                      </a:rPr>
                      <m:t> </m:t>
                    </m:r>
                    <m:r>
                      <a:rPr lang="cs-CZ" sz="2800" i="1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  <a:cs typeface="Arial" pitchFamily="34" charset="0"/>
                      </a:rPr>
                      <m:t>𝑐𝑚</m:t>
                    </m:r>
                  </m:oMath>
                </a14:m>
                <a:r>
                  <a:rPr lang="cs-CZ" sz="280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  <a:latin typeface="Arial" pitchFamily="34" charset="0"/>
                    <a:ea typeface="Cambria Math" pitchFamily="18" charset="0"/>
                    <a:cs typeface="Arial" pitchFamily="34" charset="0"/>
                  </a:rPr>
                  <a:t>.</a:t>
                </a:r>
              </a:p>
            </p:txBody>
          </p:sp>
        </mc:Choice>
        <mc:Fallback xmlns="">
          <p:sp>
            <p:nvSpPr>
              <p:cNvPr id="4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8705" y="255322"/>
                <a:ext cx="8013735" cy="1006972"/>
              </a:xfrm>
              <a:prstGeom prst="rect">
                <a:avLst/>
              </a:prstGeom>
              <a:blipFill rotWithShape="1">
                <a:blip r:embed="rId2"/>
                <a:stretch>
                  <a:fillRect l="-1521" t="-6061" b="-1757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Obdélník 4"/>
          <p:cNvSpPr/>
          <p:nvPr/>
        </p:nvSpPr>
        <p:spPr>
          <a:xfrm>
            <a:off x="357436" y="1567619"/>
            <a:ext cx="8429127" cy="4799813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Vývojový diagram: postup 5"/>
          <p:cNvSpPr/>
          <p:nvPr/>
        </p:nvSpPr>
        <p:spPr>
          <a:xfrm>
            <a:off x="357436" y="1567619"/>
            <a:ext cx="1509762" cy="461664"/>
          </a:xfrm>
          <a:prstGeom prst="flowChartProcess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 smtClean="0">
                <a:solidFill>
                  <a:srgbClr val="FFFF00"/>
                </a:solidFill>
              </a:rPr>
              <a:t>Řešení:</a:t>
            </a:r>
            <a:endParaRPr lang="cs-CZ" sz="2400" dirty="0">
              <a:solidFill>
                <a:srgbClr val="FFFF00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357435" y="5674736"/>
            <a:ext cx="8429127" cy="692696"/>
          </a:xfrm>
          <a:prstGeom prst="rect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852574" y="5743856"/>
                <a:ext cx="3202223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800" dirty="0" smtClean="0">
                    <a:solidFill>
                      <a:srgbClr val="FFFF00"/>
                    </a:solidFill>
                    <a:effectLst/>
                    <a:latin typeface="Arial" pitchFamily="34" charset="0"/>
                    <a:cs typeface="Arial" pitchFamily="34" charset="0"/>
                  </a:rPr>
                  <a:t>1.  </a:t>
                </a:r>
                <a14:m>
                  <m:oMath xmlns:m="http://schemas.openxmlformats.org/officeDocument/2006/math">
                    <m:r>
                      <a:rPr lang="cs-CZ" sz="2800" b="0" i="1" dirty="0" smtClean="0">
                        <a:solidFill>
                          <a:srgbClr val="FFFF00"/>
                        </a:solidFill>
                        <a:effectLst/>
                        <a:latin typeface="Cambria Math"/>
                        <a:cs typeface="Arial" pitchFamily="34" charset="0"/>
                      </a:rPr>
                      <m:t>𝐾𝐿</m:t>
                    </m:r>
                    <m:r>
                      <a:rPr lang="cs-CZ" sz="2800" i="1" dirty="0" smtClean="0">
                        <a:solidFill>
                          <a:srgbClr val="FFFF00"/>
                        </a:solidFill>
                        <a:effectLst/>
                        <a:latin typeface="Cambria Math"/>
                        <a:cs typeface="Arial" pitchFamily="34" charset="0"/>
                      </a:rPr>
                      <m:t>;</m:t>
                    </m:r>
                  </m:oMath>
                </a14:m>
                <a:r>
                  <a:rPr lang="cs-CZ" sz="2800" dirty="0" smtClean="0">
                    <a:solidFill>
                      <a:srgbClr val="FFFF00"/>
                    </a:solidFill>
                    <a:effectLst/>
                    <a:latin typeface="Arial" pitchFamily="34" charset="0"/>
                    <a:cs typeface="Arial" pitchFamily="34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cs-CZ" sz="2800" b="0" i="1" smtClean="0">
                            <a:solidFill>
                              <a:srgbClr val="FFFF00"/>
                            </a:solidFill>
                            <a:effectLst/>
                            <a:latin typeface="Cambria Math"/>
                          </a:rPr>
                        </m:ctrlPr>
                      </m:dPr>
                      <m:e>
                        <m:r>
                          <a:rPr lang="cs-CZ" sz="2800" b="0" i="1" smtClean="0">
                            <a:solidFill>
                              <a:srgbClr val="FFFF00"/>
                            </a:solidFill>
                            <a:effectLst/>
                            <a:latin typeface="Cambria Math"/>
                          </a:rPr>
                          <m:t>𝐾𝐿</m:t>
                        </m:r>
                      </m:e>
                    </m:d>
                    <m:r>
                      <a:rPr lang="cs-CZ" sz="2800" b="0" i="1" smtClean="0">
                        <a:solidFill>
                          <a:srgbClr val="FFFF00"/>
                        </a:solidFill>
                        <a:effectLst/>
                        <a:latin typeface="Cambria Math"/>
                      </a:rPr>
                      <m:t>=4</m:t>
                    </m:r>
                    <m:r>
                      <a:rPr lang="cs-CZ" sz="2800" b="0" i="0" smtClean="0">
                        <a:solidFill>
                          <a:srgbClr val="FFFF00"/>
                        </a:solidFill>
                        <a:effectLst/>
                        <a:latin typeface="Cambria Math"/>
                      </a:rPr>
                      <m:t> </m:t>
                    </m:r>
                    <m:r>
                      <m:rPr>
                        <m:sty m:val="p"/>
                      </m:rPr>
                      <a:rPr lang="cs-CZ" sz="2800" b="0" i="0" smtClean="0">
                        <a:solidFill>
                          <a:srgbClr val="FFFF00"/>
                        </a:solidFill>
                        <a:effectLst/>
                        <a:latin typeface="Cambria Math"/>
                      </a:rPr>
                      <m:t>cm</m:t>
                    </m:r>
                  </m:oMath>
                </a14:m>
                <a:endParaRPr lang="cs-CZ" sz="2800" dirty="0">
                  <a:solidFill>
                    <a:srgbClr val="FFFF00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52574" y="5743856"/>
                <a:ext cx="3202223" cy="523220"/>
              </a:xfrm>
              <a:prstGeom prst="rect">
                <a:avLst/>
              </a:prstGeom>
              <a:blipFill rotWithShape="1">
                <a:blip r:embed="rId3"/>
                <a:stretch>
                  <a:fillRect l="-4000" t="-11628" b="-3139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" name="Picture 2" descr="C:\Users\spravce\AppData\Local\Microsoft\Windows\Temporary Internet Files\Content.IE5\D1R1SU0N\MC900440424CA36SHYI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0754" y="127968"/>
            <a:ext cx="1827213" cy="1506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/>
              <p:cNvSpPr txBox="1"/>
              <p:nvPr/>
            </p:nvSpPr>
            <p:spPr>
              <a:xfrm>
                <a:off x="5292080" y="5017864"/>
                <a:ext cx="81239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effectLst/>
                          <a:latin typeface="Cambria Math"/>
                          <a:ea typeface="Cambria Math"/>
                          <a:cs typeface="Arial" pitchFamily="34" charset="0"/>
                        </a:rPr>
                        <m:t>𝐿</m:t>
                      </m:r>
                    </m:oMath>
                  </m:oMathPara>
                </a14:m>
                <a:endParaRPr lang="cs-CZ" sz="2800" dirty="0">
                  <a:solidFill>
                    <a:schemeClr val="bg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10" name="TextovéPole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92080" y="5017864"/>
                <a:ext cx="812391" cy="523220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1" name="Přímá spojnice 10"/>
          <p:cNvCxnSpPr/>
          <p:nvPr/>
        </p:nvCxnSpPr>
        <p:spPr>
          <a:xfrm rot="5400000">
            <a:off x="1068865" y="5075577"/>
            <a:ext cx="305334" cy="0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ovéPole 11"/>
              <p:cNvSpPr txBox="1"/>
              <p:nvPr/>
            </p:nvSpPr>
            <p:spPr>
              <a:xfrm>
                <a:off x="518705" y="5017864"/>
                <a:ext cx="81239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effectLst/>
                          <a:latin typeface="Cambria Math"/>
                          <a:ea typeface="Cambria Math"/>
                          <a:cs typeface="Arial" pitchFamily="34" charset="0"/>
                        </a:rPr>
                        <m:t>𝐾</m:t>
                      </m:r>
                    </m:oMath>
                  </m:oMathPara>
                </a14:m>
                <a:endParaRPr lang="cs-CZ" sz="2800" dirty="0">
                  <a:solidFill>
                    <a:schemeClr val="bg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12" name="TextovéPole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8705" y="5017864"/>
                <a:ext cx="812391" cy="523220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3" name="Přímá spojnice 12"/>
          <p:cNvCxnSpPr/>
          <p:nvPr/>
        </p:nvCxnSpPr>
        <p:spPr>
          <a:xfrm>
            <a:off x="1221532" y="5061841"/>
            <a:ext cx="4320000" cy="0"/>
          </a:xfrm>
          <a:prstGeom prst="line">
            <a:avLst/>
          </a:prstGeom>
          <a:ln w="317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13"/>
          <p:cNvCxnSpPr/>
          <p:nvPr/>
        </p:nvCxnSpPr>
        <p:spPr>
          <a:xfrm rot="5400000">
            <a:off x="5411313" y="5061841"/>
            <a:ext cx="305334" cy="0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293070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 animBg="1"/>
      <p:bldP spid="8" grpId="0"/>
      <p:bldP spid="10" grpId="0"/>
      <p:bldP spid="1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107504" y="1412776"/>
            <a:ext cx="8928992" cy="5256584"/>
          </a:xfrm>
          <a:prstGeom prst="roundRect">
            <a:avLst>
              <a:gd name="adj" fmla="val 931"/>
            </a:avLst>
          </a:prstGeom>
          <a:gradFill>
            <a:gsLst>
              <a:gs pos="0">
                <a:srgbClr val="CCCC00"/>
              </a:gs>
              <a:gs pos="100000">
                <a:srgbClr val="CCCC00"/>
              </a:gs>
            </a:gsLst>
          </a:gra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 h="6350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" name="Zaoblený obdélník 2"/>
          <p:cNvSpPr/>
          <p:nvPr/>
        </p:nvSpPr>
        <p:spPr>
          <a:xfrm>
            <a:off x="107503" y="116632"/>
            <a:ext cx="8928993" cy="1152127"/>
          </a:xfrm>
          <a:prstGeom prst="roundRect">
            <a:avLst>
              <a:gd name="adj" fmla="val 0"/>
            </a:avLst>
          </a:prstGeom>
          <a:gradFill>
            <a:gsLst>
              <a:gs pos="0">
                <a:schemeClr val="accent2">
                  <a:shade val="15000"/>
                  <a:satMod val="180000"/>
                </a:schemeClr>
              </a:gs>
              <a:gs pos="2000">
                <a:srgbClr val="FFFF00"/>
              </a:gs>
              <a:gs pos="84000">
                <a:srgbClr val="FFC000"/>
              </a:gs>
              <a:gs pos="100000">
                <a:srgbClr val="66FF33"/>
              </a:gs>
            </a:gsLst>
          </a:gradFill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Zástupný symbol pro obsah 2"/>
              <p:cNvSpPr>
                <a:spLocks noGrp="1"/>
              </p:cNvSpPr>
              <p:nvPr/>
            </p:nvSpPr>
            <p:spPr>
              <a:xfrm>
                <a:off x="518705" y="255322"/>
                <a:ext cx="8013735" cy="1006972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:r>
                  <a:rPr lang="cs-CZ" sz="280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  <a:latin typeface="Arial" pitchFamily="34" charset="0"/>
                    <a:ea typeface="Cambria Math" pitchFamily="18" charset="0"/>
                    <a:cs typeface="Arial" pitchFamily="34" charset="0"/>
                  </a:rPr>
                  <a:t>Př. 2)  Sestrojte kosodélník KLMN, jestliže </a:t>
                </a:r>
              </a:p>
              <a:p>
                <a:pPr marL="0" indent="0">
                  <a:buNone/>
                </a:pPr>
                <a:r>
                  <a:rPr lang="cs-CZ" sz="280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  <a:ea typeface="Cambria Math" pitchFamily="18" charset="0"/>
                    <a:cs typeface="Arial" pitchFamily="34" charset="0"/>
                  </a:rPr>
                  <a:t> 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cs-CZ" sz="2800" i="1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  <a:cs typeface="Arial" pitchFamily="34" charset="0"/>
                          </a:rPr>
                        </m:ctrlPr>
                      </m:dPr>
                      <m:e>
                        <m:r>
                          <a:rPr lang="cs-CZ" sz="2800" b="0" i="1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  <a:cs typeface="Arial" pitchFamily="34" charset="0"/>
                          </a:rPr>
                          <m:t>𝐾𝐿</m:t>
                        </m:r>
                      </m:e>
                    </m:d>
                    <m:r>
                      <a:rPr lang="cs-CZ" sz="2800" b="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  <a:cs typeface="Arial" pitchFamily="34" charset="0"/>
                      </a:rPr>
                      <m:t>=4 </m:t>
                    </m:r>
                    <m:r>
                      <a:rPr lang="cs-CZ" sz="2800" b="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  <a:cs typeface="Arial" pitchFamily="34" charset="0"/>
                      </a:rPr>
                      <m:t>𝑐𝑚</m:t>
                    </m:r>
                    <m:r>
                      <a:rPr lang="cs-CZ" sz="2800" b="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  <a:cs typeface="Arial" pitchFamily="34" charset="0"/>
                      </a:rPr>
                      <m:t>;</m:t>
                    </m:r>
                    <m:d>
                      <m:dPr>
                        <m:begChr m:val="|"/>
                        <m:endChr m:val="|"/>
                        <m:ctrlPr>
                          <a:rPr lang="cs-CZ" sz="2800" b="0" i="1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  <a:cs typeface="Arial" pitchFamily="34" charset="0"/>
                          </a:rPr>
                        </m:ctrlPr>
                      </m:dPr>
                      <m:e>
                        <m:r>
                          <a:rPr lang="cs-CZ" sz="2800" b="0" i="1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  <a:cs typeface="Arial" pitchFamily="34" charset="0"/>
                          </a:rPr>
                          <m:t>𝐿𝑀</m:t>
                        </m:r>
                      </m:e>
                    </m:d>
                    <m:r>
                      <a:rPr lang="cs-CZ" sz="2800" b="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  <a:cs typeface="Arial" pitchFamily="34" charset="0"/>
                      </a:rPr>
                      <m:t>=3 </m:t>
                    </m:r>
                    <m:r>
                      <a:rPr lang="cs-CZ" sz="2800" b="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  <a:cs typeface="Arial" pitchFamily="34" charset="0"/>
                      </a:rPr>
                      <m:t>𝑐𝑚</m:t>
                    </m:r>
                    <m:r>
                      <a:rPr lang="cs-CZ" sz="2800" i="1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  <a:cs typeface="Arial" pitchFamily="34" charset="0"/>
                      </a:rPr>
                      <m:t>;</m:t>
                    </m:r>
                    <m:d>
                      <m:dPr>
                        <m:begChr m:val="|"/>
                        <m:endChr m:val="|"/>
                        <m:ctrlPr>
                          <a:rPr lang="cs-CZ" sz="2800" i="1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  <a:cs typeface="Arial" pitchFamily="34" charset="0"/>
                          </a:rPr>
                        </m:ctrlPr>
                      </m:dPr>
                      <m:e>
                        <m:r>
                          <a:rPr lang="cs-CZ" sz="2800" b="0" i="1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  <a:cs typeface="Arial" pitchFamily="34" charset="0"/>
                          </a:rPr>
                          <m:t>𝐾</m:t>
                        </m:r>
                        <m:r>
                          <a:rPr lang="cs-CZ" sz="2800" i="1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  <a:cs typeface="Arial" pitchFamily="34" charset="0"/>
                          </a:rPr>
                          <m:t>𝑀</m:t>
                        </m:r>
                      </m:e>
                    </m:d>
                    <m:r>
                      <a:rPr lang="cs-CZ" sz="2800" i="1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  <a:cs typeface="Arial" pitchFamily="34" charset="0"/>
                      </a:rPr>
                      <m:t>=</m:t>
                    </m:r>
                    <m:r>
                      <a:rPr lang="cs-CZ" sz="2800" b="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  <a:cs typeface="Arial" pitchFamily="34" charset="0"/>
                      </a:rPr>
                      <m:t>5,5</m:t>
                    </m:r>
                    <m:r>
                      <a:rPr lang="cs-CZ" sz="2800" i="1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  <a:cs typeface="Arial" pitchFamily="34" charset="0"/>
                      </a:rPr>
                      <m:t> </m:t>
                    </m:r>
                    <m:r>
                      <a:rPr lang="cs-CZ" sz="2800" i="1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  <a:cs typeface="Arial" pitchFamily="34" charset="0"/>
                      </a:rPr>
                      <m:t>𝑐𝑚</m:t>
                    </m:r>
                  </m:oMath>
                </a14:m>
                <a:r>
                  <a:rPr lang="cs-CZ" sz="280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  <a:latin typeface="Arial" pitchFamily="34" charset="0"/>
                    <a:ea typeface="Cambria Math" pitchFamily="18" charset="0"/>
                    <a:cs typeface="Arial" pitchFamily="34" charset="0"/>
                  </a:rPr>
                  <a:t>.</a:t>
                </a:r>
              </a:p>
            </p:txBody>
          </p:sp>
        </mc:Choice>
        <mc:Fallback xmlns="">
          <p:sp>
            <p:nvSpPr>
              <p:cNvPr id="4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8705" y="255322"/>
                <a:ext cx="8013735" cy="1006972"/>
              </a:xfrm>
              <a:prstGeom prst="rect">
                <a:avLst/>
              </a:prstGeom>
              <a:blipFill rotWithShape="1">
                <a:blip r:embed="rId2"/>
                <a:stretch>
                  <a:fillRect l="-1521" t="-6061" b="-1757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Obdélník 4"/>
          <p:cNvSpPr/>
          <p:nvPr/>
        </p:nvSpPr>
        <p:spPr>
          <a:xfrm>
            <a:off x="357436" y="1567619"/>
            <a:ext cx="8429127" cy="4799813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Vývojový diagram: postup 5"/>
          <p:cNvSpPr/>
          <p:nvPr/>
        </p:nvSpPr>
        <p:spPr>
          <a:xfrm>
            <a:off x="357436" y="1567619"/>
            <a:ext cx="1509762" cy="461664"/>
          </a:xfrm>
          <a:prstGeom prst="flowChartProcess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 smtClean="0">
                <a:solidFill>
                  <a:srgbClr val="FFFF00"/>
                </a:solidFill>
              </a:rPr>
              <a:t>Řešení:</a:t>
            </a:r>
            <a:endParaRPr lang="cs-CZ" sz="2400" dirty="0">
              <a:solidFill>
                <a:srgbClr val="FFFF00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357435" y="5674736"/>
            <a:ext cx="8429127" cy="692696"/>
          </a:xfrm>
          <a:prstGeom prst="rect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852574" y="5743856"/>
                <a:ext cx="3717364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800" dirty="0" smtClean="0">
                    <a:solidFill>
                      <a:srgbClr val="FFFF00"/>
                    </a:solidFill>
                    <a:effectLst/>
                    <a:latin typeface="Arial" pitchFamily="34" charset="0"/>
                    <a:cs typeface="Arial" pitchFamily="34" charset="0"/>
                  </a:rPr>
                  <a:t>2.  </a:t>
                </a:r>
                <a14:m>
                  <m:oMath xmlns:m="http://schemas.openxmlformats.org/officeDocument/2006/math">
                    <m:r>
                      <a:rPr lang="cs-CZ" sz="2800" b="0" i="1" dirty="0" smtClean="0">
                        <a:solidFill>
                          <a:srgbClr val="FFFF00"/>
                        </a:solidFill>
                        <a:effectLst/>
                        <a:latin typeface="Cambria Math"/>
                        <a:cs typeface="Arial" pitchFamily="34" charset="0"/>
                      </a:rPr>
                      <m:t>𝑘</m:t>
                    </m:r>
                    <m:r>
                      <a:rPr lang="cs-CZ" sz="2800" i="1" dirty="0" smtClean="0">
                        <a:solidFill>
                          <a:srgbClr val="FFFF00"/>
                        </a:solidFill>
                        <a:effectLst/>
                        <a:latin typeface="Cambria Math"/>
                        <a:cs typeface="Arial" pitchFamily="34" charset="0"/>
                      </a:rPr>
                      <m:t>; </m:t>
                    </m:r>
                    <m:r>
                      <a:rPr lang="cs-CZ" sz="2800" i="1" dirty="0" smtClean="0">
                        <a:solidFill>
                          <a:srgbClr val="FFFF00"/>
                        </a:solidFill>
                        <a:effectLst/>
                        <a:latin typeface="Cambria Math"/>
                        <a:cs typeface="Arial" pitchFamily="34" charset="0"/>
                      </a:rPr>
                      <m:t>𝑘</m:t>
                    </m:r>
                    <m:r>
                      <a:rPr lang="cs-CZ" sz="2800" i="1" dirty="0" smtClean="0">
                        <a:solidFill>
                          <a:srgbClr val="FFFF00"/>
                        </a:solidFill>
                        <a:effectLst/>
                        <a:latin typeface="Cambria Math"/>
                        <a:cs typeface="Arial" pitchFamily="34" charset="0"/>
                      </a:rPr>
                      <m:t>(</m:t>
                    </m:r>
                    <m:r>
                      <a:rPr lang="cs-CZ" sz="2800" b="0" i="1" dirty="0" smtClean="0">
                        <a:solidFill>
                          <a:srgbClr val="FFFF00"/>
                        </a:solidFill>
                        <a:effectLst/>
                        <a:latin typeface="Cambria Math"/>
                        <a:cs typeface="Arial" pitchFamily="34" charset="0"/>
                      </a:rPr>
                      <m:t>𝐾</m:t>
                    </m:r>
                    <m:r>
                      <a:rPr lang="cs-CZ" sz="2800" b="0" i="1" dirty="0" smtClean="0">
                        <a:solidFill>
                          <a:srgbClr val="FFFF00"/>
                        </a:solidFill>
                        <a:effectLst/>
                        <a:latin typeface="Cambria Math"/>
                        <a:cs typeface="Arial" pitchFamily="34" charset="0"/>
                      </a:rPr>
                      <m:t>;</m:t>
                    </m:r>
                    <m:r>
                      <a:rPr lang="cs-CZ" sz="2800" b="0" i="1" dirty="0" smtClean="0">
                        <a:solidFill>
                          <a:srgbClr val="FFFF00"/>
                        </a:solidFill>
                        <a:effectLst/>
                        <a:latin typeface="Cambria Math"/>
                        <a:cs typeface="Arial" pitchFamily="34" charset="0"/>
                      </a:rPr>
                      <m:t>𝑟</m:t>
                    </m:r>
                    <m:r>
                      <a:rPr lang="cs-CZ" sz="2800" b="0" i="1" dirty="0" smtClean="0">
                        <a:solidFill>
                          <a:srgbClr val="FFFF00"/>
                        </a:solidFill>
                        <a:effectLst/>
                        <a:latin typeface="Cambria Math"/>
                        <a:cs typeface="Arial" pitchFamily="34" charset="0"/>
                      </a:rPr>
                      <m:t>=5,5 </m:t>
                    </m:r>
                    <m:r>
                      <a:rPr lang="cs-CZ" sz="2800" b="0" i="1" dirty="0" smtClean="0">
                        <a:solidFill>
                          <a:srgbClr val="FFFF00"/>
                        </a:solidFill>
                        <a:effectLst/>
                        <a:latin typeface="Cambria Math"/>
                        <a:cs typeface="Arial" pitchFamily="34" charset="0"/>
                      </a:rPr>
                      <m:t>𝑐𝑚</m:t>
                    </m:r>
                    <m:r>
                      <a:rPr lang="cs-CZ" sz="2800" i="1" dirty="0" smtClean="0">
                        <a:solidFill>
                          <a:srgbClr val="FFFF00"/>
                        </a:solidFill>
                        <a:effectLst/>
                        <a:latin typeface="Cambria Math"/>
                        <a:cs typeface="Arial" pitchFamily="34" charset="0"/>
                      </a:rPr>
                      <m:t>)</m:t>
                    </m:r>
                  </m:oMath>
                </a14:m>
                <a:endParaRPr lang="cs-CZ" sz="2800" dirty="0">
                  <a:solidFill>
                    <a:srgbClr val="FFFF00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52574" y="5743856"/>
                <a:ext cx="3717364" cy="523220"/>
              </a:xfrm>
              <a:prstGeom prst="rect">
                <a:avLst/>
              </a:prstGeom>
              <a:blipFill rotWithShape="1">
                <a:blip r:embed="rId3"/>
                <a:stretch>
                  <a:fillRect l="-3443" t="-11628" b="-3139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" name="Picture 2" descr="C:\Users\spravce\AppData\Local\Microsoft\Windows\Temporary Internet Files\Content.IE5\D1R1SU0N\MC900440424CA36SHYI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0754" y="127968"/>
            <a:ext cx="1827213" cy="1506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/>
              <p:cNvSpPr txBox="1"/>
              <p:nvPr/>
            </p:nvSpPr>
            <p:spPr>
              <a:xfrm>
                <a:off x="5292080" y="5017864"/>
                <a:ext cx="81239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effectLst/>
                          <a:latin typeface="Cambria Math"/>
                          <a:ea typeface="Cambria Math"/>
                          <a:cs typeface="Arial" pitchFamily="34" charset="0"/>
                        </a:rPr>
                        <m:t>𝐿</m:t>
                      </m:r>
                    </m:oMath>
                  </m:oMathPara>
                </a14:m>
                <a:endParaRPr lang="cs-CZ" sz="2800" dirty="0">
                  <a:solidFill>
                    <a:schemeClr val="bg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10" name="TextovéPole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92080" y="5017864"/>
                <a:ext cx="812391" cy="523220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1" name="Přímá spojnice 10"/>
          <p:cNvCxnSpPr/>
          <p:nvPr/>
        </p:nvCxnSpPr>
        <p:spPr>
          <a:xfrm rot="5400000">
            <a:off x="1068865" y="5075577"/>
            <a:ext cx="305334" cy="0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ovéPole 11"/>
              <p:cNvSpPr txBox="1"/>
              <p:nvPr/>
            </p:nvSpPr>
            <p:spPr>
              <a:xfrm>
                <a:off x="518705" y="5017864"/>
                <a:ext cx="81239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effectLst/>
                          <a:latin typeface="Cambria Math"/>
                          <a:ea typeface="Cambria Math"/>
                          <a:cs typeface="Arial" pitchFamily="34" charset="0"/>
                        </a:rPr>
                        <m:t>𝐾</m:t>
                      </m:r>
                    </m:oMath>
                  </m:oMathPara>
                </a14:m>
                <a:endParaRPr lang="cs-CZ" sz="2800" dirty="0">
                  <a:solidFill>
                    <a:schemeClr val="bg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12" name="TextovéPole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8705" y="5017864"/>
                <a:ext cx="812391" cy="523220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3" name="Přímá spojnice 12"/>
          <p:cNvCxnSpPr/>
          <p:nvPr/>
        </p:nvCxnSpPr>
        <p:spPr>
          <a:xfrm>
            <a:off x="1221532" y="5061841"/>
            <a:ext cx="4320000" cy="0"/>
          </a:xfrm>
          <a:prstGeom prst="line">
            <a:avLst/>
          </a:prstGeom>
          <a:ln w="317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13"/>
          <p:cNvCxnSpPr/>
          <p:nvPr/>
        </p:nvCxnSpPr>
        <p:spPr>
          <a:xfrm rot="5400000">
            <a:off x="5411313" y="5061841"/>
            <a:ext cx="305334" cy="0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Oblouk 14"/>
          <p:cNvSpPr>
            <a:spLocks noChangeAspect="1"/>
          </p:cNvSpPr>
          <p:nvPr/>
        </p:nvSpPr>
        <p:spPr>
          <a:xfrm>
            <a:off x="-4718468" y="-922136"/>
            <a:ext cx="11880000" cy="11880000"/>
          </a:xfrm>
          <a:prstGeom prst="arc">
            <a:avLst>
              <a:gd name="adj1" fmla="val 19533707"/>
              <a:gd name="adj2" fmla="val 20973741"/>
            </a:avLst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ovéPole 19"/>
              <p:cNvSpPr txBox="1"/>
              <p:nvPr/>
            </p:nvSpPr>
            <p:spPr>
              <a:xfrm>
                <a:off x="6755336" y="3705915"/>
                <a:ext cx="81239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effectLst/>
                          <a:latin typeface="Cambria Math"/>
                          <a:ea typeface="Cambria Math"/>
                          <a:cs typeface="Arial" pitchFamily="34" charset="0"/>
                        </a:rPr>
                        <m:t>𝑘</m:t>
                      </m:r>
                    </m:oMath>
                  </m:oMathPara>
                </a14:m>
                <a:endParaRPr lang="cs-CZ" sz="2800" dirty="0">
                  <a:solidFill>
                    <a:schemeClr val="bg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20" name="TextovéPole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55336" y="3705915"/>
                <a:ext cx="812391" cy="523220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290050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107504" y="1412776"/>
            <a:ext cx="8928992" cy="5256584"/>
          </a:xfrm>
          <a:prstGeom prst="roundRect">
            <a:avLst>
              <a:gd name="adj" fmla="val 931"/>
            </a:avLst>
          </a:prstGeom>
          <a:gradFill>
            <a:gsLst>
              <a:gs pos="0">
                <a:srgbClr val="CCCC00"/>
              </a:gs>
              <a:gs pos="100000">
                <a:srgbClr val="CCCC00"/>
              </a:gs>
            </a:gsLst>
          </a:gra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 h="6350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" name="Zaoblený obdélník 2"/>
          <p:cNvSpPr/>
          <p:nvPr/>
        </p:nvSpPr>
        <p:spPr>
          <a:xfrm>
            <a:off x="107503" y="116632"/>
            <a:ext cx="8928993" cy="1152127"/>
          </a:xfrm>
          <a:prstGeom prst="roundRect">
            <a:avLst>
              <a:gd name="adj" fmla="val 0"/>
            </a:avLst>
          </a:prstGeom>
          <a:gradFill>
            <a:gsLst>
              <a:gs pos="0">
                <a:schemeClr val="accent2">
                  <a:shade val="15000"/>
                  <a:satMod val="180000"/>
                </a:schemeClr>
              </a:gs>
              <a:gs pos="2000">
                <a:srgbClr val="FFFF00"/>
              </a:gs>
              <a:gs pos="84000">
                <a:srgbClr val="FFC000"/>
              </a:gs>
              <a:gs pos="100000">
                <a:srgbClr val="66FF33"/>
              </a:gs>
            </a:gsLst>
          </a:gradFill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Zástupný symbol pro obsah 2"/>
              <p:cNvSpPr>
                <a:spLocks noGrp="1"/>
              </p:cNvSpPr>
              <p:nvPr/>
            </p:nvSpPr>
            <p:spPr>
              <a:xfrm>
                <a:off x="518705" y="255322"/>
                <a:ext cx="8013735" cy="1006972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:r>
                  <a:rPr lang="cs-CZ" sz="280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  <a:latin typeface="Arial" pitchFamily="34" charset="0"/>
                    <a:ea typeface="Cambria Math" pitchFamily="18" charset="0"/>
                    <a:cs typeface="Arial" pitchFamily="34" charset="0"/>
                  </a:rPr>
                  <a:t>Př. 2)  Sestrojte kosodélník KLMN, jestliže </a:t>
                </a:r>
              </a:p>
              <a:p>
                <a:pPr marL="0" indent="0">
                  <a:buNone/>
                </a:pPr>
                <a:r>
                  <a:rPr lang="cs-CZ" sz="280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  <a:ea typeface="Cambria Math" pitchFamily="18" charset="0"/>
                    <a:cs typeface="Arial" pitchFamily="34" charset="0"/>
                  </a:rPr>
                  <a:t> 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cs-CZ" sz="2800" i="1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  <a:cs typeface="Arial" pitchFamily="34" charset="0"/>
                          </a:rPr>
                        </m:ctrlPr>
                      </m:dPr>
                      <m:e>
                        <m:r>
                          <a:rPr lang="cs-CZ" sz="2800" b="0" i="1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  <a:cs typeface="Arial" pitchFamily="34" charset="0"/>
                          </a:rPr>
                          <m:t>𝐾𝐿</m:t>
                        </m:r>
                      </m:e>
                    </m:d>
                    <m:r>
                      <a:rPr lang="cs-CZ" sz="2800" b="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  <a:cs typeface="Arial" pitchFamily="34" charset="0"/>
                      </a:rPr>
                      <m:t>=4 </m:t>
                    </m:r>
                    <m:r>
                      <a:rPr lang="cs-CZ" sz="2800" b="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  <a:cs typeface="Arial" pitchFamily="34" charset="0"/>
                      </a:rPr>
                      <m:t>𝑐𝑚</m:t>
                    </m:r>
                    <m:r>
                      <a:rPr lang="cs-CZ" sz="2800" b="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  <a:cs typeface="Arial" pitchFamily="34" charset="0"/>
                      </a:rPr>
                      <m:t>;</m:t>
                    </m:r>
                    <m:d>
                      <m:dPr>
                        <m:begChr m:val="|"/>
                        <m:endChr m:val="|"/>
                        <m:ctrlPr>
                          <a:rPr lang="cs-CZ" sz="2800" b="0" i="1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  <a:cs typeface="Arial" pitchFamily="34" charset="0"/>
                          </a:rPr>
                        </m:ctrlPr>
                      </m:dPr>
                      <m:e>
                        <m:r>
                          <a:rPr lang="cs-CZ" sz="2800" b="0" i="1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  <a:cs typeface="Arial" pitchFamily="34" charset="0"/>
                          </a:rPr>
                          <m:t>𝐿𝑀</m:t>
                        </m:r>
                      </m:e>
                    </m:d>
                    <m:r>
                      <a:rPr lang="cs-CZ" sz="2800" b="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  <a:cs typeface="Arial" pitchFamily="34" charset="0"/>
                      </a:rPr>
                      <m:t>=3 </m:t>
                    </m:r>
                    <m:r>
                      <a:rPr lang="cs-CZ" sz="2800" b="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  <a:cs typeface="Arial" pitchFamily="34" charset="0"/>
                      </a:rPr>
                      <m:t>𝑐𝑚</m:t>
                    </m:r>
                    <m:r>
                      <a:rPr lang="cs-CZ" sz="2800" i="1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  <a:cs typeface="Arial" pitchFamily="34" charset="0"/>
                      </a:rPr>
                      <m:t>;</m:t>
                    </m:r>
                    <m:d>
                      <m:dPr>
                        <m:begChr m:val="|"/>
                        <m:endChr m:val="|"/>
                        <m:ctrlPr>
                          <a:rPr lang="cs-CZ" sz="2800" i="1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  <a:cs typeface="Arial" pitchFamily="34" charset="0"/>
                          </a:rPr>
                        </m:ctrlPr>
                      </m:dPr>
                      <m:e>
                        <m:r>
                          <a:rPr lang="cs-CZ" sz="2800" b="0" i="1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  <a:cs typeface="Arial" pitchFamily="34" charset="0"/>
                          </a:rPr>
                          <m:t>𝐾</m:t>
                        </m:r>
                        <m:r>
                          <a:rPr lang="cs-CZ" sz="2800" i="1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  <a:cs typeface="Arial" pitchFamily="34" charset="0"/>
                          </a:rPr>
                          <m:t>𝑀</m:t>
                        </m:r>
                      </m:e>
                    </m:d>
                    <m:r>
                      <a:rPr lang="cs-CZ" sz="2800" i="1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  <a:cs typeface="Arial" pitchFamily="34" charset="0"/>
                      </a:rPr>
                      <m:t>=</m:t>
                    </m:r>
                    <m:r>
                      <a:rPr lang="cs-CZ" sz="2800" b="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  <a:cs typeface="Arial" pitchFamily="34" charset="0"/>
                      </a:rPr>
                      <m:t>5,5</m:t>
                    </m:r>
                    <m:r>
                      <a:rPr lang="cs-CZ" sz="2800" i="1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  <a:cs typeface="Arial" pitchFamily="34" charset="0"/>
                      </a:rPr>
                      <m:t> </m:t>
                    </m:r>
                    <m:r>
                      <a:rPr lang="cs-CZ" sz="2800" i="1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  <a:cs typeface="Arial" pitchFamily="34" charset="0"/>
                      </a:rPr>
                      <m:t>𝑐𝑚</m:t>
                    </m:r>
                  </m:oMath>
                </a14:m>
                <a:r>
                  <a:rPr lang="cs-CZ" sz="280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  <a:latin typeface="Arial" pitchFamily="34" charset="0"/>
                    <a:ea typeface="Cambria Math" pitchFamily="18" charset="0"/>
                    <a:cs typeface="Arial" pitchFamily="34" charset="0"/>
                  </a:rPr>
                  <a:t>.</a:t>
                </a:r>
              </a:p>
            </p:txBody>
          </p:sp>
        </mc:Choice>
        <mc:Fallback xmlns="">
          <p:sp>
            <p:nvSpPr>
              <p:cNvPr id="4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8705" y="255322"/>
                <a:ext cx="8013735" cy="1006972"/>
              </a:xfrm>
              <a:prstGeom prst="rect">
                <a:avLst/>
              </a:prstGeom>
              <a:blipFill rotWithShape="1">
                <a:blip r:embed="rId2"/>
                <a:stretch>
                  <a:fillRect l="-1521" t="-6061" b="-1757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Obdélník 4"/>
          <p:cNvSpPr/>
          <p:nvPr/>
        </p:nvSpPr>
        <p:spPr>
          <a:xfrm>
            <a:off x="357436" y="1567619"/>
            <a:ext cx="8429127" cy="4799813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Vývojový diagram: postup 5"/>
          <p:cNvSpPr/>
          <p:nvPr/>
        </p:nvSpPr>
        <p:spPr>
          <a:xfrm>
            <a:off x="357436" y="1567619"/>
            <a:ext cx="1509762" cy="461664"/>
          </a:xfrm>
          <a:prstGeom prst="flowChartProcess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 smtClean="0">
                <a:solidFill>
                  <a:srgbClr val="FFFF00"/>
                </a:solidFill>
              </a:rPr>
              <a:t>Řešení:</a:t>
            </a:r>
            <a:endParaRPr lang="cs-CZ" sz="2400" dirty="0">
              <a:solidFill>
                <a:srgbClr val="FFFF00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357435" y="5674736"/>
            <a:ext cx="8429127" cy="692696"/>
          </a:xfrm>
          <a:prstGeom prst="rect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852574" y="5743856"/>
                <a:ext cx="3135345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800" dirty="0" smtClean="0">
                    <a:solidFill>
                      <a:srgbClr val="FFFF00"/>
                    </a:solidFill>
                    <a:effectLst/>
                    <a:latin typeface="Arial" pitchFamily="34" charset="0"/>
                    <a:cs typeface="Arial" pitchFamily="34" charset="0"/>
                  </a:rPr>
                  <a:t>3.  </a:t>
                </a:r>
                <a14:m>
                  <m:oMath xmlns:m="http://schemas.openxmlformats.org/officeDocument/2006/math">
                    <m:r>
                      <a:rPr lang="cs-CZ" sz="2800" b="0" i="1" dirty="0" smtClean="0">
                        <a:solidFill>
                          <a:srgbClr val="FFFF00"/>
                        </a:solidFill>
                        <a:effectLst/>
                        <a:latin typeface="Cambria Math"/>
                        <a:cs typeface="Arial" pitchFamily="34" charset="0"/>
                      </a:rPr>
                      <m:t>𝑙</m:t>
                    </m:r>
                    <m:r>
                      <a:rPr lang="cs-CZ" sz="2800" i="1" dirty="0" smtClean="0">
                        <a:solidFill>
                          <a:srgbClr val="FFFF00"/>
                        </a:solidFill>
                        <a:effectLst/>
                        <a:latin typeface="Cambria Math"/>
                        <a:cs typeface="Arial" pitchFamily="34" charset="0"/>
                      </a:rPr>
                      <m:t>;</m:t>
                    </m:r>
                    <m:r>
                      <a:rPr lang="cs-CZ" sz="2800" b="0" i="1" dirty="0" smtClean="0">
                        <a:solidFill>
                          <a:srgbClr val="FFFF00"/>
                        </a:solidFill>
                        <a:effectLst/>
                        <a:latin typeface="Cambria Math"/>
                        <a:cs typeface="Arial" pitchFamily="34" charset="0"/>
                      </a:rPr>
                      <m:t>𝑙</m:t>
                    </m:r>
                    <m:r>
                      <a:rPr lang="cs-CZ" sz="2800" i="1" dirty="0" smtClean="0">
                        <a:solidFill>
                          <a:srgbClr val="FFFF00"/>
                        </a:solidFill>
                        <a:effectLst/>
                        <a:latin typeface="Cambria Math"/>
                        <a:cs typeface="Arial" pitchFamily="34" charset="0"/>
                      </a:rPr>
                      <m:t>(</m:t>
                    </m:r>
                    <m:r>
                      <a:rPr lang="cs-CZ" sz="2800" b="0" i="1" dirty="0" smtClean="0">
                        <a:solidFill>
                          <a:srgbClr val="FFFF00"/>
                        </a:solidFill>
                        <a:effectLst/>
                        <a:latin typeface="Cambria Math"/>
                        <a:cs typeface="Arial" pitchFamily="34" charset="0"/>
                      </a:rPr>
                      <m:t>𝐿</m:t>
                    </m:r>
                    <m:r>
                      <a:rPr lang="cs-CZ" sz="2800" b="0" i="1" dirty="0" smtClean="0">
                        <a:solidFill>
                          <a:srgbClr val="FFFF00"/>
                        </a:solidFill>
                        <a:effectLst/>
                        <a:latin typeface="Cambria Math"/>
                        <a:cs typeface="Arial" pitchFamily="34" charset="0"/>
                      </a:rPr>
                      <m:t>;</m:t>
                    </m:r>
                    <m:r>
                      <a:rPr lang="cs-CZ" sz="2800" b="0" i="1" dirty="0" smtClean="0">
                        <a:solidFill>
                          <a:srgbClr val="FFFF00"/>
                        </a:solidFill>
                        <a:effectLst/>
                        <a:latin typeface="Cambria Math"/>
                        <a:cs typeface="Arial" pitchFamily="34" charset="0"/>
                      </a:rPr>
                      <m:t>𝑟</m:t>
                    </m:r>
                    <m:r>
                      <a:rPr lang="cs-CZ" sz="2800" b="0" i="1" dirty="0" smtClean="0">
                        <a:solidFill>
                          <a:srgbClr val="FFFF00"/>
                        </a:solidFill>
                        <a:effectLst/>
                        <a:latin typeface="Cambria Math"/>
                        <a:cs typeface="Arial" pitchFamily="34" charset="0"/>
                      </a:rPr>
                      <m:t>=3 </m:t>
                    </m:r>
                    <m:r>
                      <a:rPr lang="cs-CZ" sz="2800" b="0" i="1" dirty="0" smtClean="0">
                        <a:solidFill>
                          <a:srgbClr val="FFFF00"/>
                        </a:solidFill>
                        <a:effectLst/>
                        <a:latin typeface="Cambria Math"/>
                        <a:cs typeface="Arial" pitchFamily="34" charset="0"/>
                      </a:rPr>
                      <m:t>𝑐𝑚</m:t>
                    </m:r>
                    <m:r>
                      <a:rPr lang="cs-CZ" sz="2800" i="1" dirty="0" smtClean="0">
                        <a:solidFill>
                          <a:srgbClr val="FFFF00"/>
                        </a:solidFill>
                        <a:effectLst/>
                        <a:latin typeface="Cambria Math"/>
                        <a:cs typeface="Arial" pitchFamily="34" charset="0"/>
                      </a:rPr>
                      <m:t>)</m:t>
                    </m:r>
                  </m:oMath>
                </a14:m>
                <a:endParaRPr lang="cs-CZ" sz="2800" dirty="0">
                  <a:solidFill>
                    <a:srgbClr val="FFFF00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52574" y="5743856"/>
                <a:ext cx="3135345" cy="523220"/>
              </a:xfrm>
              <a:prstGeom prst="rect">
                <a:avLst/>
              </a:prstGeom>
              <a:blipFill rotWithShape="1">
                <a:blip r:embed="rId3"/>
                <a:stretch>
                  <a:fillRect l="-4086" t="-11628" b="-3139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" name="Picture 2" descr="C:\Users\spravce\AppData\Local\Microsoft\Windows\Temporary Internet Files\Content.IE5\D1R1SU0N\MC900440424CA36SHYI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0754" y="127968"/>
            <a:ext cx="1827213" cy="1506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/>
              <p:cNvSpPr txBox="1"/>
              <p:nvPr/>
            </p:nvSpPr>
            <p:spPr>
              <a:xfrm>
                <a:off x="5292080" y="5017864"/>
                <a:ext cx="81239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effectLst/>
                          <a:latin typeface="Cambria Math"/>
                          <a:ea typeface="Cambria Math"/>
                          <a:cs typeface="Arial" pitchFamily="34" charset="0"/>
                        </a:rPr>
                        <m:t>𝐿</m:t>
                      </m:r>
                    </m:oMath>
                  </m:oMathPara>
                </a14:m>
                <a:endParaRPr lang="cs-CZ" sz="2800" dirty="0">
                  <a:solidFill>
                    <a:schemeClr val="bg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10" name="TextovéPole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92080" y="5017864"/>
                <a:ext cx="812391" cy="523220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1" name="Přímá spojnice 10"/>
          <p:cNvCxnSpPr/>
          <p:nvPr/>
        </p:nvCxnSpPr>
        <p:spPr>
          <a:xfrm rot="5400000">
            <a:off x="1068865" y="5075577"/>
            <a:ext cx="305334" cy="0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ovéPole 11"/>
              <p:cNvSpPr txBox="1"/>
              <p:nvPr/>
            </p:nvSpPr>
            <p:spPr>
              <a:xfrm>
                <a:off x="518705" y="5017864"/>
                <a:ext cx="81239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effectLst/>
                          <a:latin typeface="Cambria Math"/>
                          <a:ea typeface="Cambria Math"/>
                          <a:cs typeface="Arial" pitchFamily="34" charset="0"/>
                        </a:rPr>
                        <m:t>𝐾</m:t>
                      </m:r>
                    </m:oMath>
                  </m:oMathPara>
                </a14:m>
                <a:endParaRPr lang="cs-CZ" sz="2800" dirty="0">
                  <a:solidFill>
                    <a:schemeClr val="bg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12" name="TextovéPole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8705" y="5017864"/>
                <a:ext cx="812391" cy="523220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3" name="Přímá spojnice 12"/>
          <p:cNvCxnSpPr/>
          <p:nvPr/>
        </p:nvCxnSpPr>
        <p:spPr>
          <a:xfrm>
            <a:off x="1221532" y="5061841"/>
            <a:ext cx="4320000" cy="0"/>
          </a:xfrm>
          <a:prstGeom prst="line">
            <a:avLst/>
          </a:prstGeom>
          <a:ln w="317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13"/>
          <p:cNvCxnSpPr/>
          <p:nvPr/>
        </p:nvCxnSpPr>
        <p:spPr>
          <a:xfrm rot="5400000">
            <a:off x="5411313" y="5061841"/>
            <a:ext cx="305334" cy="0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Oblouk 14"/>
          <p:cNvSpPr>
            <a:spLocks noChangeAspect="1"/>
          </p:cNvSpPr>
          <p:nvPr/>
        </p:nvSpPr>
        <p:spPr>
          <a:xfrm>
            <a:off x="-4718468" y="-922136"/>
            <a:ext cx="11880000" cy="11880000"/>
          </a:xfrm>
          <a:prstGeom prst="arc">
            <a:avLst>
              <a:gd name="adj1" fmla="val 19533707"/>
              <a:gd name="adj2" fmla="val 20973741"/>
            </a:avLst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ovéPole 15"/>
              <p:cNvSpPr txBox="1"/>
              <p:nvPr/>
            </p:nvSpPr>
            <p:spPr>
              <a:xfrm>
                <a:off x="6760890" y="3703430"/>
                <a:ext cx="81239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effectLst/>
                          <a:latin typeface="Cambria Math"/>
                          <a:ea typeface="Cambria Math"/>
                          <a:cs typeface="Arial" pitchFamily="34" charset="0"/>
                        </a:rPr>
                        <m:t>𝑘</m:t>
                      </m:r>
                    </m:oMath>
                  </m:oMathPara>
                </a14:m>
                <a:endParaRPr lang="cs-CZ" sz="2800" dirty="0">
                  <a:solidFill>
                    <a:schemeClr val="bg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16" name="TextovéPole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60890" y="3703430"/>
                <a:ext cx="812391" cy="523220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Oblouk 16"/>
          <p:cNvSpPr>
            <a:spLocks noChangeAspect="1"/>
          </p:cNvSpPr>
          <p:nvPr/>
        </p:nvSpPr>
        <p:spPr>
          <a:xfrm>
            <a:off x="2301532" y="1780802"/>
            <a:ext cx="6480000" cy="6480000"/>
          </a:xfrm>
          <a:prstGeom prst="arc">
            <a:avLst>
              <a:gd name="adj1" fmla="val 16200000"/>
              <a:gd name="adj2" fmla="val 19110878"/>
            </a:avLst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ovéPole 21"/>
              <p:cNvSpPr txBox="1"/>
              <p:nvPr/>
            </p:nvSpPr>
            <p:spPr>
              <a:xfrm>
                <a:off x="7583401" y="2924944"/>
                <a:ext cx="81239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effectLst/>
                          <a:latin typeface="Cambria Math"/>
                          <a:ea typeface="Cambria Math"/>
                          <a:cs typeface="Arial" pitchFamily="34" charset="0"/>
                        </a:rPr>
                        <m:t>𝑙</m:t>
                      </m:r>
                    </m:oMath>
                  </m:oMathPara>
                </a14:m>
                <a:endParaRPr lang="cs-CZ" sz="2800" dirty="0">
                  <a:solidFill>
                    <a:schemeClr val="bg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22" name="TextovéPole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83401" y="2924944"/>
                <a:ext cx="812391" cy="523220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792347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107504" y="1412776"/>
            <a:ext cx="8928992" cy="5256584"/>
          </a:xfrm>
          <a:prstGeom prst="roundRect">
            <a:avLst>
              <a:gd name="adj" fmla="val 931"/>
            </a:avLst>
          </a:prstGeom>
          <a:gradFill>
            <a:gsLst>
              <a:gs pos="0">
                <a:srgbClr val="CCCC00"/>
              </a:gs>
              <a:gs pos="100000">
                <a:srgbClr val="CCCC00"/>
              </a:gs>
            </a:gsLst>
          </a:gra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 h="6350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" name="Zaoblený obdélník 2"/>
          <p:cNvSpPr/>
          <p:nvPr/>
        </p:nvSpPr>
        <p:spPr>
          <a:xfrm>
            <a:off x="107503" y="116632"/>
            <a:ext cx="8928993" cy="1152127"/>
          </a:xfrm>
          <a:prstGeom prst="roundRect">
            <a:avLst>
              <a:gd name="adj" fmla="val 0"/>
            </a:avLst>
          </a:prstGeom>
          <a:gradFill>
            <a:gsLst>
              <a:gs pos="0">
                <a:schemeClr val="accent2">
                  <a:shade val="15000"/>
                  <a:satMod val="180000"/>
                </a:schemeClr>
              </a:gs>
              <a:gs pos="2000">
                <a:srgbClr val="FFFF00"/>
              </a:gs>
              <a:gs pos="84000">
                <a:srgbClr val="FFC000"/>
              </a:gs>
              <a:gs pos="100000">
                <a:srgbClr val="66FF33"/>
              </a:gs>
            </a:gsLst>
          </a:gradFill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Zástupný symbol pro obsah 2"/>
              <p:cNvSpPr>
                <a:spLocks noGrp="1"/>
              </p:cNvSpPr>
              <p:nvPr/>
            </p:nvSpPr>
            <p:spPr>
              <a:xfrm>
                <a:off x="518705" y="255322"/>
                <a:ext cx="8013735" cy="1006972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:r>
                  <a:rPr lang="cs-CZ" sz="280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  <a:latin typeface="Arial" pitchFamily="34" charset="0"/>
                    <a:ea typeface="Cambria Math" pitchFamily="18" charset="0"/>
                    <a:cs typeface="Arial" pitchFamily="34" charset="0"/>
                  </a:rPr>
                  <a:t>Př. 2)  Sestrojte kosodélník KLMN, jestliže </a:t>
                </a:r>
              </a:p>
              <a:p>
                <a:pPr marL="0" indent="0">
                  <a:buNone/>
                </a:pPr>
                <a:r>
                  <a:rPr lang="cs-CZ" sz="280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  <a:ea typeface="Cambria Math" pitchFamily="18" charset="0"/>
                    <a:cs typeface="Arial" pitchFamily="34" charset="0"/>
                  </a:rPr>
                  <a:t> 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cs-CZ" sz="2800" i="1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  <a:cs typeface="Arial" pitchFamily="34" charset="0"/>
                          </a:rPr>
                        </m:ctrlPr>
                      </m:dPr>
                      <m:e>
                        <m:r>
                          <a:rPr lang="cs-CZ" sz="2800" b="0" i="1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  <a:cs typeface="Arial" pitchFamily="34" charset="0"/>
                          </a:rPr>
                          <m:t>𝐾𝐿</m:t>
                        </m:r>
                      </m:e>
                    </m:d>
                    <m:r>
                      <a:rPr lang="cs-CZ" sz="2800" b="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  <a:cs typeface="Arial" pitchFamily="34" charset="0"/>
                      </a:rPr>
                      <m:t>=4 </m:t>
                    </m:r>
                    <m:r>
                      <a:rPr lang="cs-CZ" sz="2800" b="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  <a:cs typeface="Arial" pitchFamily="34" charset="0"/>
                      </a:rPr>
                      <m:t>𝑐𝑚</m:t>
                    </m:r>
                    <m:r>
                      <a:rPr lang="cs-CZ" sz="2800" b="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  <a:cs typeface="Arial" pitchFamily="34" charset="0"/>
                      </a:rPr>
                      <m:t>;</m:t>
                    </m:r>
                    <m:d>
                      <m:dPr>
                        <m:begChr m:val="|"/>
                        <m:endChr m:val="|"/>
                        <m:ctrlPr>
                          <a:rPr lang="cs-CZ" sz="2800" b="0" i="1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  <a:cs typeface="Arial" pitchFamily="34" charset="0"/>
                          </a:rPr>
                        </m:ctrlPr>
                      </m:dPr>
                      <m:e>
                        <m:r>
                          <a:rPr lang="cs-CZ" sz="2800" b="0" i="1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  <a:cs typeface="Arial" pitchFamily="34" charset="0"/>
                          </a:rPr>
                          <m:t>𝐿𝑀</m:t>
                        </m:r>
                      </m:e>
                    </m:d>
                    <m:r>
                      <a:rPr lang="cs-CZ" sz="2800" b="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  <a:cs typeface="Arial" pitchFamily="34" charset="0"/>
                      </a:rPr>
                      <m:t>=3 </m:t>
                    </m:r>
                    <m:r>
                      <a:rPr lang="cs-CZ" sz="2800" b="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  <a:cs typeface="Arial" pitchFamily="34" charset="0"/>
                      </a:rPr>
                      <m:t>𝑐𝑚</m:t>
                    </m:r>
                    <m:r>
                      <a:rPr lang="cs-CZ" sz="2800" i="1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  <a:cs typeface="Arial" pitchFamily="34" charset="0"/>
                      </a:rPr>
                      <m:t>;</m:t>
                    </m:r>
                    <m:d>
                      <m:dPr>
                        <m:begChr m:val="|"/>
                        <m:endChr m:val="|"/>
                        <m:ctrlPr>
                          <a:rPr lang="cs-CZ" sz="2800" i="1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  <a:cs typeface="Arial" pitchFamily="34" charset="0"/>
                          </a:rPr>
                        </m:ctrlPr>
                      </m:dPr>
                      <m:e>
                        <m:r>
                          <a:rPr lang="cs-CZ" sz="2800" b="0" i="1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  <a:cs typeface="Arial" pitchFamily="34" charset="0"/>
                          </a:rPr>
                          <m:t>𝐾</m:t>
                        </m:r>
                        <m:r>
                          <a:rPr lang="cs-CZ" sz="2800" i="1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  <a:cs typeface="Arial" pitchFamily="34" charset="0"/>
                          </a:rPr>
                          <m:t>𝑀</m:t>
                        </m:r>
                      </m:e>
                    </m:d>
                    <m:r>
                      <a:rPr lang="cs-CZ" sz="2800" i="1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  <a:cs typeface="Arial" pitchFamily="34" charset="0"/>
                      </a:rPr>
                      <m:t>=</m:t>
                    </m:r>
                    <m:r>
                      <a:rPr lang="cs-CZ" sz="2800" b="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  <a:cs typeface="Arial" pitchFamily="34" charset="0"/>
                      </a:rPr>
                      <m:t>5,5</m:t>
                    </m:r>
                    <m:r>
                      <a:rPr lang="cs-CZ" sz="2800" i="1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  <a:cs typeface="Arial" pitchFamily="34" charset="0"/>
                      </a:rPr>
                      <m:t> </m:t>
                    </m:r>
                    <m:r>
                      <a:rPr lang="cs-CZ" sz="2800" i="1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  <a:cs typeface="Arial" pitchFamily="34" charset="0"/>
                      </a:rPr>
                      <m:t>𝑐𝑚</m:t>
                    </m:r>
                  </m:oMath>
                </a14:m>
                <a:r>
                  <a:rPr lang="cs-CZ" sz="280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  <a:latin typeface="Arial" pitchFamily="34" charset="0"/>
                    <a:ea typeface="Cambria Math" pitchFamily="18" charset="0"/>
                    <a:cs typeface="Arial" pitchFamily="34" charset="0"/>
                  </a:rPr>
                  <a:t>.</a:t>
                </a:r>
              </a:p>
            </p:txBody>
          </p:sp>
        </mc:Choice>
        <mc:Fallback xmlns="">
          <p:sp>
            <p:nvSpPr>
              <p:cNvPr id="4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8705" y="255322"/>
                <a:ext cx="8013735" cy="1006972"/>
              </a:xfrm>
              <a:prstGeom prst="rect">
                <a:avLst/>
              </a:prstGeom>
              <a:blipFill rotWithShape="1">
                <a:blip r:embed="rId2"/>
                <a:stretch>
                  <a:fillRect l="-1521" t="-6061" b="-1757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Obdélník 4"/>
          <p:cNvSpPr/>
          <p:nvPr/>
        </p:nvSpPr>
        <p:spPr>
          <a:xfrm>
            <a:off x="357436" y="1567619"/>
            <a:ext cx="8429127" cy="4799813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Vývojový diagram: postup 5"/>
          <p:cNvSpPr/>
          <p:nvPr/>
        </p:nvSpPr>
        <p:spPr>
          <a:xfrm>
            <a:off x="357436" y="1567619"/>
            <a:ext cx="1509762" cy="461664"/>
          </a:xfrm>
          <a:prstGeom prst="flowChartProcess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 smtClean="0">
                <a:solidFill>
                  <a:srgbClr val="FFFF00"/>
                </a:solidFill>
              </a:rPr>
              <a:t>Řešení:</a:t>
            </a:r>
            <a:endParaRPr lang="cs-CZ" sz="2400" dirty="0">
              <a:solidFill>
                <a:srgbClr val="FFFF00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357435" y="5674736"/>
            <a:ext cx="8429127" cy="692696"/>
          </a:xfrm>
          <a:prstGeom prst="rect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852574" y="5743856"/>
                <a:ext cx="2630785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800" dirty="0" smtClean="0">
                    <a:solidFill>
                      <a:srgbClr val="FFFF00"/>
                    </a:solidFill>
                    <a:effectLst/>
                    <a:latin typeface="Arial" pitchFamily="34" charset="0"/>
                    <a:cs typeface="Arial" pitchFamily="34" charset="0"/>
                  </a:rPr>
                  <a:t>4.  </a:t>
                </a:r>
                <a14:m>
                  <m:oMath xmlns:m="http://schemas.openxmlformats.org/officeDocument/2006/math">
                    <m:r>
                      <a:rPr lang="cs-CZ" sz="2800" b="0" i="1" dirty="0" smtClean="0">
                        <a:solidFill>
                          <a:srgbClr val="FFFF00"/>
                        </a:solidFill>
                        <a:effectLst/>
                        <a:latin typeface="Cambria Math"/>
                        <a:cs typeface="Arial" pitchFamily="34" charset="0"/>
                      </a:rPr>
                      <m:t>𝑀</m:t>
                    </m:r>
                    <m:r>
                      <a:rPr lang="cs-CZ" sz="2800" i="1" dirty="0" smtClean="0">
                        <a:solidFill>
                          <a:srgbClr val="FFFF00"/>
                        </a:solidFill>
                        <a:effectLst/>
                        <a:latin typeface="Cambria Math"/>
                        <a:cs typeface="Arial" pitchFamily="34" charset="0"/>
                      </a:rPr>
                      <m:t>;</m:t>
                    </m:r>
                    <m:r>
                      <a:rPr lang="cs-CZ" sz="2800" b="0" i="1" dirty="0" smtClean="0">
                        <a:solidFill>
                          <a:srgbClr val="FFFF00"/>
                        </a:solidFill>
                        <a:effectLst/>
                        <a:latin typeface="Cambria Math"/>
                        <a:cs typeface="Arial" pitchFamily="34" charset="0"/>
                      </a:rPr>
                      <m:t>𝑀</m:t>
                    </m:r>
                    <m:r>
                      <a:rPr lang="cs-CZ" sz="2800" b="0" i="1" dirty="0" smtClean="0">
                        <a:solidFill>
                          <a:srgbClr val="FFFF00"/>
                        </a:solidFill>
                        <a:effectLst/>
                        <a:latin typeface="Cambria Math"/>
                        <a:ea typeface="Cambria Math"/>
                        <a:cs typeface="Arial" pitchFamily="34" charset="0"/>
                      </a:rPr>
                      <m:t>∈</m:t>
                    </m:r>
                    <m:r>
                      <a:rPr lang="cs-CZ" sz="2800" b="0" i="1" dirty="0" smtClean="0">
                        <a:solidFill>
                          <a:srgbClr val="FFFF00"/>
                        </a:solidFill>
                        <a:effectLst/>
                        <a:latin typeface="Cambria Math"/>
                        <a:ea typeface="Cambria Math"/>
                        <a:cs typeface="Arial" pitchFamily="34" charset="0"/>
                      </a:rPr>
                      <m:t>𝑘</m:t>
                    </m:r>
                    <m:r>
                      <a:rPr lang="cs-CZ" sz="2800" b="0" i="1" dirty="0" smtClean="0">
                        <a:solidFill>
                          <a:srgbClr val="FFFF00"/>
                        </a:solidFill>
                        <a:effectLst/>
                        <a:latin typeface="Cambria Math"/>
                        <a:ea typeface="Cambria Math"/>
                        <a:cs typeface="Arial" pitchFamily="34" charset="0"/>
                      </a:rPr>
                      <m:t>∩</m:t>
                    </m:r>
                    <m:r>
                      <a:rPr lang="cs-CZ" sz="2800" b="0" i="1" dirty="0" smtClean="0">
                        <a:solidFill>
                          <a:srgbClr val="FFFF00"/>
                        </a:solidFill>
                        <a:effectLst/>
                        <a:latin typeface="Cambria Math"/>
                        <a:cs typeface="Arial" pitchFamily="34" charset="0"/>
                      </a:rPr>
                      <m:t>𝑙</m:t>
                    </m:r>
                  </m:oMath>
                </a14:m>
                <a:endParaRPr lang="cs-CZ" sz="2800" dirty="0">
                  <a:solidFill>
                    <a:srgbClr val="FFFF00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52574" y="5743856"/>
                <a:ext cx="2630785" cy="523220"/>
              </a:xfrm>
              <a:prstGeom prst="rect">
                <a:avLst/>
              </a:prstGeom>
              <a:blipFill rotWithShape="1">
                <a:blip r:embed="rId3"/>
                <a:stretch>
                  <a:fillRect l="-4872" t="-11628" b="-3139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" name="Picture 2" descr="C:\Users\spravce\AppData\Local\Microsoft\Windows\Temporary Internet Files\Content.IE5\D1R1SU0N\MC900440424CA36SHYI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0754" y="127968"/>
            <a:ext cx="1827213" cy="1506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/>
              <p:cNvSpPr txBox="1"/>
              <p:nvPr/>
            </p:nvSpPr>
            <p:spPr>
              <a:xfrm>
                <a:off x="5292080" y="5017864"/>
                <a:ext cx="81239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effectLst/>
                          <a:latin typeface="Cambria Math"/>
                          <a:ea typeface="Cambria Math"/>
                          <a:cs typeface="Arial" pitchFamily="34" charset="0"/>
                        </a:rPr>
                        <m:t>𝐿</m:t>
                      </m:r>
                    </m:oMath>
                  </m:oMathPara>
                </a14:m>
                <a:endParaRPr lang="cs-CZ" sz="2800" dirty="0">
                  <a:solidFill>
                    <a:schemeClr val="bg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10" name="TextovéPole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92080" y="5017864"/>
                <a:ext cx="812391" cy="523220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1" name="Přímá spojnice 10"/>
          <p:cNvCxnSpPr/>
          <p:nvPr/>
        </p:nvCxnSpPr>
        <p:spPr>
          <a:xfrm rot="5400000">
            <a:off x="1068865" y="5075577"/>
            <a:ext cx="305334" cy="0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ovéPole 11"/>
              <p:cNvSpPr txBox="1"/>
              <p:nvPr/>
            </p:nvSpPr>
            <p:spPr>
              <a:xfrm>
                <a:off x="518705" y="5017864"/>
                <a:ext cx="81239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effectLst/>
                          <a:latin typeface="Cambria Math"/>
                          <a:ea typeface="Cambria Math"/>
                          <a:cs typeface="Arial" pitchFamily="34" charset="0"/>
                        </a:rPr>
                        <m:t>𝐾</m:t>
                      </m:r>
                    </m:oMath>
                  </m:oMathPara>
                </a14:m>
                <a:endParaRPr lang="cs-CZ" sz="2800" dirty="0">
                  <a:solidFill>
                    <a:schemeClr val="bg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12" name="TextovéPole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8705" y="5017864"/>
                <a:ext cx="812391" cy="523220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3" name="Přímá spojnice 12"/>
          <p:cNvCxnSpPr/>
          <p:nvPr/>
        </p:nvCxnSpPr>
        <p:spPr>
          <a:xfrm>
            <a:off x="1221532" y="5061841"/>
            <a:ext cx="4320000" cy="0"/>
          </a:xfrm>
          <a:prstGeom prst="line">
            <a:avLst/>
          </a:prstGeom>
          <a:ln w="317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13"/>
          <p:cNvCxnSpPr/>
          <p:nvPr/>
        </p:nvCxnSpPr>
        <p:spPr>
          <a:xfrm rot="5400000">
            <a:off x="5411313" y="5061841"/>
            <a:ext cx="305334" cy="0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Oblouk 14"/>
          <p:cNvSpPr>
            <a:spLocks noChangeAspect="1"/>
          </p:cNvSpPr>
          <p:nvPr/>
        </p:nvSpPr>
        <p:spPr>
          <a:xfrm>
            <a:off x="-4718468" y="-922136"/>
            <a:ext cx="11880000" cy="11880000"/>
          </a:xfrm>
          <a:prstGeom prst="arc">
            <a:avLst>
              <a:gd name="adj1" fmla="val 19533707"/>
              <a:gd name="adj2" fmla="val 20973741"/>
            </a:avLst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ovéPole 15"/>
              <p:cNvSpPr txBox="1"/>
              <p:nvPr/>
            </p:nvSpPr>
            <p:spPr>
              <a:xfrm>
                <a:off x="6760890" y="3703430"/>
                <a:ext cx="81239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effectLst/>
                          <a:latin typeface="Cambria Math"/>
                          <a:ea typeface="Cambria Math"/>
                          <a:cs typeface="Arial" pitchFamily="34" charset="0"/>
                        </a:rPr>
                        <m:t>𝑘</m:t>
                      </m:r>
                    </m:oMath>
                  </m:oMathPara>
                </a14:m>
                <a:endParaRPr lang="cs-CZ" sz="2800" dirty="0">
                  <a:solidFill>
                    <a:schemeClr val="bg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16" name="TextovéPole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60890" y="3703430"/>
                <a:ext cx="812391" cy="523220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Oblouk 16"/>
          <p:cNvSpPr>
            <a:spLocks noChangeAspect="1"/>
          </p:cNvSpPr>
          <p:nvPr/>
        </p:nvSpPr>
        <p:spPr>
          <a:xfrm>
            <a:off x="2301532" y="1780802"/>
            <a:ext cx="6480000" cy="6480000"/>
          </a:xfrm>
          <a:prstGeom prst="arc">
            <a:avLst>
              <a:gd name="adj1" fmla="val 16200000"/>
              <a:gd name="adj2" fmla="val 19110878"/>
            </a:avLst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ovéPole 17"/>
              <p:cNvSpPr txBox="1"/>
              <p:nvPr/>
            </p:nvSpPr>
            <p:spPr>
              <a:xfrm>
                <a:off x="7583401" y="2924944"/>
                <a:ext cx="81239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effectLst/>
                          <a:latin typeface="Cambria Math"/>
                          <a:ea typeface="Cambria Math"/>
                          <a:cs typeface="Arial" pitchFamily="34" charset="0"/>
                        </a:rPr>
                        <m:t>𝑙</m:t>
                      </m:r>
                    </m:oMath>
                  </m:oMathPara>
                </a14:m>
                <a:endParaRPr lang="cs-CZ" sz="2800" dirty="0">
                  <a:solidFill>
                    <a:schemeClr val="bg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18" name="TextovéPole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83401" y="2924944"/>
                <a:ext cx="812391" cy="523220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ovéPole 18"/>
              <p:cNvSpPr txBox="1"/>
              <p:nvPr/>
            </p:nvSpPr>
            <p:spPr>
              <a:xfrm>
                <a:off x="6330534" y="1919202"/>
                <a:ext cx="81239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effectLst/>
                          <a:latin typeface="Cambria Math"/>
                          <a:ea typeface="Cambria Math"/>
                          <a:cs typeface="Arial" pitchFamily="34" charset="0"/>
                        </a:rPr>
                        <m:t>𝑀</m:t>
                      </m:r>
                    </m:oMath>
                  </m:oMathPara>
                </a14:m>
                <a:endParaRPr lang="cs-CZ" sz="2800" dirty="0">
                  <a:solidFill>
                    <a:schemeClr val="bg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19" name="TextovéPole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30534" y="1919202"/>
                <a:ext cx="812391" cy="523220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280411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107504" y="1412776"/>
            <a:ext cx="8928992" cy="5256584"/>
          </a:xfrm>
          <a:prstGeom prst="roundRect">
            <a:avLst>
              <a:gd name="adj" fmla="val 931"/>
            </a:avLst>
          </a:prstGeom>
          <a:gradFill>
            <a:gsLst>
              <a:gs pos="0">
                <a:srgbClr val="CCCC00"/>
              </a:gs>
              <a:gs pos="100000">
                <a:srgbClr val="CCCC00"/>
              </a:gs>
            </a:gsLst>
          </a:gra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 h="6350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" name="Zaoblený obdélník 2"/>
          <p:cNvSpPr/>
          <p:nvPr/>
        </p:nvSpPr>
        <p:spPr>
          <a:xfrm>
            <a:off x="107503" y="116632"/>
            <a:ext cx="8928993" cy="1152127"/>
          </a:xfrm>
          <a:prstGeom prst="roundRect">
            <a:avLst>
              <a:gd name="adj" fmla="val 0"/>
            </a:avLst>
          </a:prstGeom>
          <a:gradFill>
            <a:gsLst>
              <a:gs pos="0">
                <a:schemeClr val="accent2">
                  <a:shade val="15000"/>
                  <a:satMod val="180000"/>
                </a:schemeClr>
              </a:gs>
              <a:gs pos="2000">
                <a:srgbClr val="FFFF00"/>
              </a:gs>
              <a:gs pos="84000">
                <a:srgbClr val="FFC000"/>
              </a:gs>
              <a:gs pos="100000">
                <a:srgbClr val="66FF33"/>
              </a:gs>
            </a:gsLst>
          </a:gradFill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Zástupný symbol pro obsah 2"/>
              <p:cNvSpPr>
                <a:spLocks noGrp="1"/>
              </p:cNvSpPr>
              <p:nvPr/>
            </p:nvSpPr>
            <p:spPr>
              <a:xfrm>
                <a:off x="518705" y="255322"/>
                <a:ext cx="8013735" cy="1006972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:r>
                  <a:rPr lang="cs-CZ" sz="280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  <a:latin typeface="Arial" pitchFamily="34" charset="0"/>
                    <a:ea typeface="Cambria Math" pitchFamily="18" charset="0"/>
                    <a:cs typeface="Arial" pitchFamily="34" charset="0"/>
                  </a:rPr>
                  <a:t>Př. 2)  Sestrojte kosodélník KLMN, jestliže </a:t>
                </a:r>
              </a:p>
              <a:p>
                <a:pPr marL="0" indent="0">
                  <a:buNone/>
                </a:pPr>
                <a:r>
                  <a:rPr lang="cs-CZ" sz="280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  <a:ea typeface="Cambria Math" pitchFamily="18" charset="0"/>
                    <a:cs typeface="Arial" pitchFamily="34" charset="0"/>
                  </a:rPr>
                  <a:t> 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cs-CZ" sz="2800" i="1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  <a:cs typeface="Arial" pitchFamily="34" charset="0"/>
                          </a:rPr>
                        </m:ctrlPr>
                      </m:dPr>
                      <m:e>
                        <m:r>
                          <a:rPr lang="cs-CZ" sz="2800" b="0" i="1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  <a:cs typeface="Arial" pitchFamily="34" charset="0"/>
                          </a:rPr>
                          <m:t>𝐾𝐿</m:t>
                        </m:r>
                      </m:e>
                    </m:d>
                    <m:r>
                      <a:rPr lang="cs-CZ" sz="2800" b="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  <a:cs typeface="Arial" pitchFamily="34" charset="0"/>
                      </a:rPr>
                      <m:t>=4 </m:t>
                    </m:r>
                    <m:r>
                      <a:rPr lang="cs-CZ" sz="2800" b="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  <a:cs typeface="Arial" pitchFamily="34" charset="0"/>
                      </a:rPr>
                      <m:t>𝑐𝑚</m:t>
                    </m:r>
                    <m:r>
                      <a:rPr lang="cs-CZ" sz="2800" b="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  <a:cs typeface="Arial" pitchFamily="34" charset="0"/>
                      </a:rPr>
                      <m:t>;</m:t>
                    </m:r>
                    <m:d>
                      <m:dPr>
                        <m:begChr m:val="|"/>
                        <m:endChr m:val="|"/>
                        <m:ctrlPr>
                          <a:rPr lang="cs-CZ" sz="2800" b="0" i="1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  <a:cs typeface="Arial" pitchFamily="34" charset="0"/>
                          </a:rPr>
                        </m:ctrlPr>
                      </m:dPr>
                      <m:e>
                        <m:r>
                          <a:rPr lang="cs-CZ" sz="2800" b="0" i="1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  <a:cs typeface="Arial" pitchFamily="34" charset="0"/>
                          </a:rPr>
                          <m:t>𝐿𝑀</m:t>
                        </m:r>
                      </m:e>
                    </m:d>
                    <m:r>
                      <a:rPr lang="cs-CZ" sz="2800" b="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  <a:cs typeface="Arial" pitchFamily="34" charset="0"/>
                      </a:rPr>
                      <m:t>=3 </m:t>
                    </m:r>
                    <m:r>
                      <a:rPr lang="cs-CZ" sz="2800" b="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  <a:cs typeface="Arial" pitchFamily="34" charset="0"/>
                      </a:rPr>
                      <m:t>𝑐𝑚</m:t>
                    </m:r>
                    <m:r>
                      <a:rPr lang="cs-CZ" sz="2800" i="1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  <a:cs typeface="Arial" pitchFamily="34" charset="0"/>
                      </a:rPr>
                      <m:t>;</m:t>
                    </m:r>
                    <m:d>
                      <m:dPr>
                        <m:begChr m:val="|"/>
                        <m:endChr m:val="|"/>
                        <m:ctrlPr>
                          <a:rPr lang="cs-CZ" sz="2800" i="1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  <a:cs typeface="Arial" pitchFamily="34" charset="0"/>
                          </a:rPr>
                        </m:ctrlPr>
                      </m:dPr>
                      <m:e>
                        <m:r>
                          <a:rPr lang="cs-CZ" sz="2800" b="0" i="1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  <a:cs typeface="Arial" pitchFamily="34" charset="0"/>
                          </a:rPr>
                          <m:t>𝐾</m:t>
                        </m:r>
                        <m:r>
                          <a:rPr lang="cs-CZ" sz="2800" i="1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  <a:cs typeface="Arial" pitchFamily="34" charset="0"/>
                          </a:rPr>
                          <m:t>𝑀</m:t>
                        </m:r>
                      </m:e>
                    </m:d>
                    <m:r>
                      <a:rPr lang="cs-CZ" sz="2800" i="1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  <a:cs typeface="Arial" pitchFamily="34" charset="0"/>
                      </a:rPr>
                      <m:t>=</m:t>
                    </m:r>
                    <m:r>
                      <a:rPr lang="cs-CZ" sz="2800" b="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  <a:cs typeface="Arial" pitchFamily="34" charset="0"/>
                      </a:rPr>
                      <m:t>5,5</m:t>
                    </m:r>
                    <m:r>
                      <a:rPr lang="cs-CZ" sz="2800" i="1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  <a:cs typeface="Arial" pitchFamily="34" charset="0"/>
                      </a:rPr>
                      <m:t> </m:t>
                    </m:r>
                    <m:r>
                      <a:rPr lang="cs-CZ" sz="2800" i="1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  <a:cs typeface="Arial" pitchFamily="34" charset="0"/>
                      </a:rPr>
                      <m:t>𝑐𝑚</m:t>
                    </m:r>
                  </m:oMath>
                </a14:m>
                <a:r>
                  <a:rPr lang="cs-CZ" sz="280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  <a:latin typeface="Arial" pitchFamily="34" charset="0"/>
                    <a:ea typeface="Cambria Math" pitchFamily="18" charset="0"/>
                    <a:cs typeface="Arial" pitchFamily="34" charset="0"/>
                  </a:rPr>
                  <a:t>.</a:t>
                </a:r>
              </a:p>
            </p:txBody>
          </p:sp>
        </mc:Choice>
        <mc:Fallback xmlns="">
          <p:sp>
            <p:nvSpPr>
              <p:cNvPr id="4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8705" y="255322"/>
                <a:ext cx="8013735" cy="1006972"/>
              </a:xfrm>
              <a:prstGeom prst="rect">
                <a:avLst/>
              </a:prstGeom>
              <a:blipFill rotWithShape="1">
                <a:blip r:embed="rId2"/>
                <a:stretch>
                  <a:fillRect l="-1521" t="-6061" b="-1757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Obdélník 4"/>
          <p:cNvSpPr/>
          <p:nvPr/>
        </p:nvSpPr>
        <p:spPr>
          <a:xfrm>
            <a:off x="357436" y="1567619"/>
            <a:ext cx="8429127" cy="4799813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Vývojový diagram: postup 5"/>
          <p:cNvSpPr/>
          <p:nvPr/>
        </p:nvSpPr>
        <p:spPr>
          <a:xfrm>
            <a:off x="357436" y="1567619"/>
            <a:ext cx="1509762" cy="461664"/>
          </a:xfrm>
          <a:prstGeom prst="flowChartProcess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 smtClean="0">
                <a:solidFill>
                  <a:srgbClr val="FFFF00"/>
                </a:solidFill>
              </a:rPr>
              <a:t>Řešení:</a:t>
            </a:r>
            <a:endParaRPr lang="cs-CZ" sz="2400" dirty="0">
              <a:solidFill>
                <a:srgbClr val="FFFF00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357435" y="5674736"/>
            <a:ext cx="8429127" cy="692696"/>
          </a:xfrm>
          <a:prstGeom prst="rect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852574" y="5743856"/>
                <a:ext cx="3248774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800" dirty="0" smtClean="0">
                    <a:solidFill>
                      <a:srgbClr val="FFFF00"/>
                    </a:solidFill>
                    <a:effectLst/>
                    <a:latin typeface="Arial" pitchFamily="34" charset="0"/>
                    <a:cs typeface="Arial" pitchFamily="34" charset="0"/>
                  </a:rPr>
                  <a:t>5. </a:t>
                </a:r>
                <a14:m>
                  <m:oMath xmlns:m="http://schemas.openxmlformats.org/officeDocument/2006/math">
                    <m:r>
                      <a:rPr lang="cs-CZ" sz="2800" i="1" dirty="0">
                        <a:solidFill>
                          <a:srgbClr val="FFFF00"/>
                        </a:solidFill>
                        <a:latin typeface="Cambria Math"/>
                        <a:ea typeface="Cambria Math"/>
                        <a:cs typeface="Arial" pitchFamily="34" charset="0"/>
                      </a:rPr>
                      <m:t>↔</m:t>
                    </m:r>
                    <m:r>
                      <a:rPr lang="cs-CZ" sz="2800" i="1" dirty="0">
                        <a:solidFill>
                          <a:srgbClr val="FFFF00"/>
                        </a:solidFill>
                        <a:latin typeface="Cambria Math"/>
                        <a:ea typeface="Cambria Math"/>
                        <a:cs typeface="Arial" pitchFamily="34" charset="0"/>
                      </a:rPr>
                      <m:t>𝐿𝑀</m:t>
                    </m:r>
                    <m:r>
                      <a:rPr lang="cs-CZ" sz="2800" i="1" dirty="0">
                        <a:solidFill>
                          <a:srgbClr val="FFFF00"/>
                        </a:solidFill>
                        <a:latin typeface="Cambria Math"/>
                        <a:ea typeface="Cambria Math"/>
                        <a:cs typeface="Arial" pitchFamily="34" charset="0"/>
                      </a:rPr>
                      <m:t>;</m:t>
                    </m:r>
                    <m:r>
                      <a:rPr lang="cs-CZ" sz="2800" i="1" dirty="0">
                        <a:solidFill>
                          <a:srgbClr val="FFFF00"/>
                        </a:solidFill>
                        <a:latin typeface="Cambria Math"/>
                        <a:ea typeface="Cambria Math"/>
                        <a:cs typeface="Arial" pitchFamily="34" charset="0"/>
                      </a:rPr>
                      <m:t>𝑀</m:t>
                    </m:r>
                    <m:r>
                      <a:rPr lang="cs-CZ" sz="2800" i="1" dirty="0">
                        <a:solidFill>
                          <a:srgbClr val="FFFF00"/>
                        </a:solidFill>
                        <a:latin typeface="Cambria Math"/>
                        <a:ea typeface="Cambria Math"/>
                        <a:cs typeface="Arial" pitchFamily="34" charset="0"/>
                      </a:rPr>
                      <m:t>∈↔</m:t>
                    </m:r>
                    <m:r>
                      <a:rPr lang="cs-CZ" sz="2800" i="1" dirty="0">
                        <a:solidFill>
                          <a:srgbClr val="FFFF00"/>
                        </a:solidFill>
                        <a:latin typeface="Cambria Math"/>
                        <a:ea typeface="Cambria Math"/>
                        <a:cs typeface="Arial" pitchFamily="34" charset="0"/>
                      </a:rPr>
                      <m:t>𝐿𝑀</m:t>
                    </m:r>
                  </m:oMath>
                </a14:m>
                <a:endParaRPr lang="cs-CZ" sz="2800" dirty="0">
                  <a:solidFill>
                    <a:srgbClr val="FFFF00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52574" y="5743856"/>
                <a:ext cx="3248774" cy="523220"/>
              </a:xfrm>
              <a:prstGeom prst="rect">
                <a:avLst/>
              </a:prstGeom>
              <a:blipFill rotWithShape="1">
                <a:blip r:embed="rId3"/>
                <a:stretch>
                  <a:fillRect l="-3940" t="-11628" b="-3139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" name="Picture 2" descr="C:\Users\spravce\AppData\Local\Microsoft\Windows\Temporary Internet Files\Content.IE5\D1R1SU0N\MC900440424CA36SHYI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0754" y="127968"/>
            <a:ext cx="1827213" cy="1506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/>
              <p:cNvSpPr txBox="1"/>
              <p:nvPr/>
            </p:nvSpPr>
            <p:spPr>
              <a:xfrm>
                <a:off x="5292080" y="5017864"/>
                <a:ext cx="81239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effectLst/>
                          <a:latin typeface="Cambria Math"/>
                          <a:ea typeface="Cambria Math"/>
                          <a:cs typeface="Arial" pitchFamily="34" charset="0"/>
                        </a:rPr>
                        <m:t>𝐿</m:t>
                      </m:r>
                    </m:oMath>
                  </m:oMathPara>
                </a14:m>
                <a:endParaRPr lang="cs-CZ" sz="2800" dirty="0">
                  <a:solidFill>
                    <a:schemeClr val="bg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10" name="TextovéPole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92080" y="5017864"/>
                <a:ext cx="812391" cy="523220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1" name="Přímá spojnice 10"/>
          <p:cNvCxnSpPr/>
          <p:nvPr/>
        </p:nvCxnSpPr>
        <p:spPr>
          <a:xfrm rot="5400000">
            <a:off x="1068865" y="5075577"/>
            <a:ext cx="305334" cy="0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ovéPole 11"/>
              <p:cNvSpPr txBox="1"/>
              <p:nvPr/>
            </p:nvSpPr>
            <p:spPr>
              <a:xfrm>
                <a:off x="518705" y="5017864"/>
                <a:ext cx="81239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effectLst/>
                          <a:latin typeface="Cambria Math"/>
                          <a:ea typeface="Cambria Math"/>
                          <a:cs typeface="Arial" pitchFamily="34" charset="0"/>
                        </a:rPr>
                        <m:t>𝐾</m:t>
                      </m:r>
                    </m:oMath>
                  </m:oMathPara>
                </a14:m>
                <a:endParaRPr lang="cs-CZ" sz="2800" dirty="0">
                  <a:solidFill>
                    <a:schemeClr val="bg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12" name="TextovéPole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8705" y="5017864"/>
                <a:ext cx="812391" cy="523220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3" name="Přímá spojnice 12"/>
          <p:cNvCxnSpPr/>
          <p:nvPr/>
        </p:nvCxnSpPr>
        <p:spPr>
          <a:xfrm>
            <a:off x="1221532" y="5061841"/>
            <a:ext cx="4320000" cy="0"/>
          </a:xfrm>
          <a:prstGeom prst="line">
            <a:avLst/>
          </a:prstGeom>
          <a:ln w="317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13"/>
          <p:cNvCxnSpPr/>
          <p:nvPr/>
        </p:nvCxnSpPr>
        <p:spPr>
          <a:xfrm rot="5400000">
            <a:off x="5411313" y="5061841"/>
            <a:ext cx="305334" cy="0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Oblouk 14"/>
          <p:cNvSpPr>
            <a:spLocks noChangeAspect="1"/>
          </p:cNvSpPr>
          <p:nvPr/>
        </p:nvSpPr>
        <p:spPr>
          <a:xfrm>
            <a:off x="-4718468" y="-922136"/>
            <a:ext cx="11880000" cy="11880000"/>
          </a:xfrm>
          <a:prstGeom prst="arc">
            <a:avLst>
              <a:gd name="adj1" fmla="val 19533707"/>
              <a:gd name="adj2" fmla="val 20973741"/>
            </a:avLst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ovéPole 15"/>
              <p:cNvSpPr txBox="1"/>
              <p:nvPr/>
            </p:nvSpPr>
            <p:spPr>
              <a:xfrm>
                <a:off x="6760890" y="3703430"/>
                <a:ext cx="81239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effectLst/>
                          <a:latin typeface="Cambria Math"/>
                          <a:ea typeface="Cambria Math"/>
                          <a:cs typeface="Arial" pitchFamily="34" charset="0"/>
                        </a:rPr>
                        <m:t>𝑘</m:t>
                      </m:r>
                    </m:oMath>
                  </m:oMathPara>
                </a14:m>
                <a:endParaRPr lang="cs-CZ" sz="2800" dirty="0">
                  <a:solidFill>
                    <a:schemeClr val="bg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16" name="TextovéPole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60890" y="3703430"/>
                <a:ext cx="812391" cy="523220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Oblouk 16"/>
          <p:cNvSpPr>
            <a:spLocks noChangeAspect="1"/>
          </p:cNvSpPr>
          <p:nvPr/>
        </p:nvSpPr>
        <p:spPr>
          <a:xfrm>
            <a:off x="2301532" y="1780802"/>
            <a:ext cx="6480000" cy="6480000"/>
          </a:xfrm>
          <a:prstGeom prst="arc">
            <a:avLst>
              <a:gd name="adj1" fmla="val 16200000"/>
              <a:gd name="adj2" fmla="val 19110878"/>
            </a:avLst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ovéPole 17"/>
              <p:cNvSpPr txBox="1"/>
              <p:nvPr/>
            </p:nvSpPr>
            <p:spPr>
              <a:xfrm>
                <a:off x="7583401" y="2924944"/>
                <a:ext cx="81239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effectLst/>
                          <a:latin typeface="Cambria Math"/>
                          <a:ea typeface="Cambria Math"/>
                          <a:cs typeface="Arial" pitchFamily="34" charset="0"/>
                        </a:rPr>
                        <m:t>𝑙</m:t>
                      </m:r>
                    </m:oMath>
                  </m:oMathPara>
                </a14:m>
                <a:endParaRPr lang="cs-CZ" sz="2800" dirty="0">
                  <a:solidFill>
                    <a:schemeClr val="bg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18" name="TextovéPole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83401" y="2924944"/>
                <a:ext cx="812391" cy="523220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ovéPole 18"/>
              <p:cNvSpPr txBox="1"/>
              <p:nvPr/>
            </p:nvSpPr>
            <p:spPr>
              <a:xfrm>
                <a:off x="6330534" y="1919202"/>
                <a:ext cx="81239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effectLst/>
                          <a:latin typeface="Cambria Math"/>
                          <a:ea typeface="Cambria Math"/>
                          <a:cs typeface="Arial" pitchFamily="34" charset="0"/>
                        </a:rPr>
                        <m:t>𝑀</m:t>
                      </m:r>
                    </m:oMath>
                  </m:oMathPara>
                </a14:m>
                <a:endParaRPr lang="cs-CZ" sz="2800" dirty="0">
                  <a:solidFill>
                    <a:schemeClr val="bg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19" name="TextovéPole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30534" y="1919202"/>
                <a:ext cx="812391" cy="523220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1" name="Přímá spojnice 20"/>
          <p:cNvCxnSpPr/>
          <p:nvPr/>
        </p:nvCxnSpPr>
        <p:spPr>
          <a:xfrm flipV="1">
            <a:off x="5541532" y="1878164"/>
            <a:ext cx="736925" cy="3197413"/>
          </a:xfrm>
          <a:prstGeom prst="line">
            <a:avLst/>
          </a:prstGeom>
          <a:ln w="317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30480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107504" y="1412776"/>
            <a:ext cx="8928992" cy="5256584"/>
          </a:xfrm>
          <a:prstGeom prst="roundRect">
            <a:avLst>
              <a:gd name="adj" fmla="val 931"/>
            </a:avLst>
          </a:prstGeom>
          <a:gradFill>
            <a:gsLst>
              <a:gs pos="0">
                <a:srgbClr val="CCCC00"/>
              </a:gs>
              <a:gs pos="100000">
                <a:srgbClr val="CCCC00"/>
              </a:gs>
            </a:gsLst>
          </a:gra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 h="6350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" name="Zaoblený obdélník 2"/>
          <p:cNvSpPr/>
          <p:nvPr/>
        </p:nvSpPr>
        <p:spPr>
          <a:xfrm>
            <a:off x="107503" y="116632"/>
            <a:ext cx="8928993" cy="1152127"/>
          </a:xfrm>
          <a:prstGeom prst="roundRect">
            <a:avLst>
              <a:gd name="adj" fmla="val 0"/>
            </a:avLst>
          </a:prstGeom>
          <a:gradFill>
            <a:gsLst>
              <a:gs pos="0">
                <a:schemeClr val="accent2">
                  <a:shade val="15000"/>
                  <a:satMod val="180000"/>
                </a:schemeClr>
              </a:gs>
              <a:gs pos="2000">
                <a:srgbClr val="FFFF00"/>
              </a:gs>
              <a:gs pos="84000">
                <a:srgbClr val="FFC000"/>
              </a:gs>
              <a:gs pos="100000">
                <a:srgbClr val="66FF33"/>
              </a:gs>
            </a:gsLst>
          </a:gradFill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Zástupný symbol pro obsah 2"/>
              <p:cNvSpPr>
                <a:spLocks noGrp="1"/>
              </p:cNvSpPr>
              <p:nvPr/>
            </p:nvSpPr>
            <p:spPr>
              <a:xfrm>
                <a:off x="518705" y="255322"/>
                <a:ext cx="8013735" cy="1006972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:r>
                  <a:rPr lang="cs-CZ" sz="280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  <a:latin typeface="Arial" pitchFamily="34" charset="0"/>
                    <a:ea typeface="Cambria Math" pitchFamily="18" charset="0"/>
                    <a:cs typeface="Arial" pitchFamily="34" charset="0"/>
                  </a:rPr>
                  <a:t>Př. 2)  Sestrojte kosodélník KLMN, jestliže </a:t>
                </a:r>
              </a:p>
              <a:p>
                <a:pPr marL="0" indent="0">
                  <a:buNone/>
                </a:pPr>
                <a:r>
                  <a:rPr lang="cs-CZ" sz="280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  <a:ea typeface="Cambria Math" pitchFamily="18" charset="0"/>
                    <a:cs typeface="Arial" pitchFamily="34" charset="0"/>
                  </a:rPr>
                  <a:t> 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cs-CZ" sz="2800" i="1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  <a:cs typeface="Arial" pitchFamily="34" charset="0"/>
                          </a:rPr>
                        </m:ctrlPr>
                      </m:dPr>
                      <m:e>
                        <m:r>
                          <a:rPr lang="cs-CZ" sz="2800" b="0" i="1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  <a:cs typeface="Arial" pitchFamily="34" charset="0"/>
                          </a:rPr>
                          <m:t>𝐾𝐿</m:t>
                        </m:r>
                      </m:e>
                    </m:d>
                    <m:r>
                      <a:rPr lang="cs-CZ" sz="2800" b="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  <a:cs typeface="Arial" pitchFamily="34" charset="0"/>
                      </a:rPr>
                      <m:t>=4 </m:t>
                    </m:r>
                    <m:r>
                      <a:rPr lang="cs-CZ" sz="2800" b="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  <a:cs typeface="Arial" pitchFamily="34" charset="0"/>
                      </a:rPr>
                      <m:t>𝑐𝑚</m:t>
                    </m:r>
                    <m:r>
                      <a:rPr lang="cs-CZ" sz="2800" b="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  <a:cs typeface="Arial" pitchFamily="34" charset="0"/>
                      </a:rPr>
                      <m:t>;</m:t>
                    </m:r>
                    <m:d>
                      <m:dPr>
                        <m:begChr m:val="|"/>
                        <m:endChr m:val="|"/>
                        <m:ctrlPr>
                          <a:rPr lang="cs-CZ" sz="2800" b="0" i="1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  <a:cs typeface="Arial" pitchFamily="34" charset="0"/>
                          </a:rPr>
                        </m:ctrlPr>
                      </m:dPr>
                      <m:e>
                        <m:r>
                          <a:rPr lang="cs-CZ" sz="2800" b="0" i="1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  <a:cs typeface="Arial" pitchFamily="34" charset="0"/>
                          </a:rPr>
                          <m:t>𝐿𝑀</m:t>
                        </m:r>
                      </m:e>
                    </m:d>
                    <m:r>
                      <a:rPr lang="cs-CZ" sz="2800" b="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  <a:cs typeface="Arial" pitchFamily="34" charset="0"/>
                      </a:rPr>
                      <m:t>=3 </m:t>
                    </m:r>
                    <m:r>
                      <a:rPr lang="cs-CZ" sz="2800" b="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  <a:cs typeface="Arial" pitchFamily="34" charset="0"/>
                      </a:rPr>
                      <m:t>𝑐𝑚</m:t>
                    </m:r>
                    <m:r>
                      <a:rPr lang="cs-CZ" sz="2800" i="1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  <a:cs typeface="Arial" pitchFamily="34" charset="0"/>
                      </a:rPr>
                      <m:t>;</m:t>
                    </m:r>
                    <m:d>
                      <m:dPr>
                        <m:begChr m:val="|"/>
                        <m:endChr m:val="|"/>
                        <m:ctrlPr>
                          <a:rPr lang="cs-CZ" sz="2800" i="1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  <a:cs typeface="Arial" pitchFamily="34" charset="0"/>
                          </a:rPr>
                        </m:ctrlPr>
                      </m:dPr>
                      <m:e>
                        <m:r>
                          <a:rPr lang="cs-CZ" sz="2800" b="0" i="1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  <a:cs typeface="Arial" pitchFamily="34" charset="0"/>
                          </a:rPr>
                          <m:t>𝐾</m:t>
                        </m:r>
                        <m:r>
                          <a:rPr lang="cs-CZ" sz="2800" i="1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  <a:cs typeface="Arial" pitchFamily="34" charset="0"/>
                          </a:rPr>
                          <m:t>𝑀</m:t>
                        </m:r>
                      </m:e>
                    </m:d>
                    <m:r>
                      <a:rPr lang="cs-CZ" sz="2800" i="1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  <a:cs typeface="Arial" pitchFamily="34" charset="0"/>
                      </a:rPr>
                      <m:t>=</m:t>
                    </m:r>
                    <m:r>
                      <a:rPr lang="cs-CZ" sz="2800" b="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  <a:cs typeface="Arial" pitchFamily="34" charset="0"/>
                      </a:rPr>
                      <m:t>5,5</m:t>
                    </m:r>
                    <m:r>
                      <a:rPr lang="cs-CZ" sz="2800" i="1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  <a:cs typeface="Arial" pitchFamily="34" charset="0"/>
                      </a:rPr>
                      <m:t> </m:t>
                    </m:r>
                    <m:r>
                      <a:rPr lang="cs-CZ" sz="2800" i="1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  <a:cs typeface="Arial" pitchFamily="34" charset="0"/>
                      </a:rPr>
                      <m:t>𝑐𝑚</m:t>
                    </m:r>
                  </m:oMath>
                </a14:m>
                <a:r>
                  <a:rPr lang="cs-CZ" sz="280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  <a:latin typeface="Arial" pitchFamily="34" charset="0"/>
                    <a:ea typeface="Cambria Math" pitchFamily="18" charset="0"/>
                    <a:cs typeface="Arial" pitchFamily="34" charset="0"/>
                  </a:rPr>
                  <a:t>.</a:t>
                </a:r>
              </a:p>
            </p:txBody>
          </p:sp>
        </mc:Choice>
        <mc:Fallback xmlns="">
          <p:sp>
            <p:nvSpPr>
              <p:cNvPr id="4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8705" y="255322"/>
                <a:ext cx="8013735" cy="1006972"/>
              </a:xfrm>
              <a:prstGeom prst="rect">
                <a:avLst/>
              </a:prstGeom>
              <a:blipFill rotWithShape="1">
                <a:blip r:embed="rId2"/>
                <a:stretch>
                  <a:fillRect l="-1521" t="-6061" b="-1757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Obdélník 4"/>
          <p:cNvSpPr/>
          <p:nvPr/>
        </p:nvSpPr>
        <p:spPr>
          <a:xfrm>
            <a:off x="357436" y="1567619"/>
            <a:ext cx="8429127" cy="4799813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Vývojový diagram: postup 5"/>
          <p:cNvSpPr/>
          <p:nvPr/>
        </p:nvSpPr>
        <p:spPr>
          <a:xfrm>
            <a:off x="357436" y="1567619"/>
            <a:ext cx="1046212" cy="461664"/>
          </a:xfrm>
          <a:prstGeom prst="flowChartProcess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 smtClean="0">
                <a:solidFill>
                  <a:srgbClr val="FFFF00"/>
                </a:solidFill>
              </a:rPr>
              <a:t>Řešení:</a:t>
            </a:r>
            <a:endParaRPr lang="cs-CZ" sz="2400" dirty="0">
              <a:solidFill>
                <a:srgbClr val="FFFF00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357435" y="5674736"/>
            <a:ext cx="8429127" cy="692696"/>
          </a:xfrm>
          <a:prstGeom prst="rect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9" name="Picture 2" descr="C:\Users\spravce\AppData\Local\Microsoft\Windows\Temporary Internet Files\Content.IE5\D1R1SU0N\MC900440424CA36SHYI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0754" y="127968"/>
            <a:ext cx="1827213" cy="1506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/>
              <p:cNvSpPr txBox="1"/>
              <p:nvPr/>
            </p:nvSpPr>
            <p:spPr>
              <a:xfrm>
                <a:off x="5292080" y="5017864"/>
                <a:ext cx="81239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effectLst/>
                          <a:latin typeface="Cambria Math"/>
                          <a:ea typeface="Cambria Math"/>
                          <a:cs typeface="Arial" pitchFamily="34" charset="0"/>
                        </a:rPr>
                        <m:t>𝐿</m:t>
                      </m:r>
                    </m:oMath>
                  </m:oMathPara>
                </a14:m>
                <a:endParaRPr lang="cs-CZ" sz="2800" dirty="0">
                  <a:solidFill>
                    <a:schemeClr val="bg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10" name="TextovéPole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92080" y="5017864"/>
                <a:ext cx="812391" cy="523220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1" name="Přímá spojnice 10"/>
          <p:cNvCxnSpPr/>
          <p:nvPr/>
        </p:nvCxnSpPr>
        <p:spPr>
          <a:xfrm rot="5400000">
            <a:off x="1068865" y="5075577"/>
            <a:ext cx="305334" cy="0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ovéPole 11"/>
              <p:cNvSpPr txBox="1"/>
              <p:nvPr/>
            </p:nvSpPr>
            <p:spPr>
              <a:xfrm>
                <a:off x="518705" y="5017864"/>
                <a:ext cx="81239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effectLst/>
                          <a:latin typeface="Cambria Math"/>
                          <a:ea typeface="Cambria Math"/>
                          <a:cs typeface="Arial" pitchFamily="34" charset="0"/>
                        </a:rPr>
                        <m:t>𝐾</m:t>
                      </m:r>
                    </m:oMath>
                  </m:oMathPara>
                </a14:m>
                <a:endParaRPr lang="cs-CZ" sz="2800" dirty="0">
                  <a:solidFill>
                    <a:schemeClr val="bg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12" name="TextovéPole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8705" y="5017864"/>
                <a:ext cx="812391" cy="523220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3" name="Přímá spojnice 12"/>
          <p:cNvCxnSpPr/>
          <p:nvPr/>
        </p:nvCxnSpPr>
        <p:spPr>
          <a:xfrm>
            <a:off x="1221532" y="5061841"/>
            <a:ext cx="4320000" cy="0"/>
          </a:xfrm>
          <a:prstGeom prst="line">
            <a:avLst/>
          </a:prstGeom>
          <a:ln w="317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13"/>
          <p:cNvCxnSpPr/>
          <p:nvPr/>
        </p:nvCxnSpPr>
        <p:spPr>
          <a:xfrm rot="5400000">
            <a:off x="5411313" y="5061841"/>
            <a:ext cx="305334" cy="0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Oblouk 14"/>
          <p:cNvSpPr>
            <a:spLocks noChangeAspect="1"/>
          </p:cNvSpPr>
          <p:nvPr/>
        </p:nvSpPr>
        <p:spPr>
          <a:xfrm>
            <a:off x="-4718468" y="-922136"/>
            <a:ext cx="11880000" cy="11880000"/>
          </a:xfrm>
          <a:prstGeom prst="arc">
            <a:avLst>
              <a:gd name="adj1" fmla="val 19533707"/>
              <a:gd name="adj2" fmla="val 20973741"/>
            </a:avLst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ovéPole 15"/>
              <p:cNvSpPr txBox="1"/>
              <p:nvPr/>
            </p:nvSpPr>
            <p:spPr>
              <a:xfrm>
                <a:off x="6760890" y="3703430"/>
                <a:ext cx="81239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effectLst/>
                          <a:latin typeface="Cambria Math"/>
                          <a:ea typeface="Cambria Math"/>
                          <a:cs typeface="Arial" pitchFamily="34" charset="0"/>
                        </a:rPr>
                        <m:t>𝑘</m:t>
                      </m:r>
                    </m:oMath>
                  </m:oMathPara>
                </a14:m>
                <a:endParaRPr lang="cs-CZ" sz="2800" dirty="0">
                  <a:solidFill>
                    <a:schemeClr val="bg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16" name="TextovéPole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60890" y="3703430"/>
                <a:ext cx="812391" cy="523220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Oblouk 16"/>
          <p:cNvSpPr>
            <a:spLocks noChangeAspect="1"/>
          </p:cNvSpPr>
          <p:nvPr/>
        </p:nvSpPr>
        <p:spPr>
          <a:xfrm>
            <a:off x="2301532" y="1780802"/>
            <a:ext cx="6480000" cy="6480000"/>
          </a:xfrm>
          <a:prstGeom prst="arc">
            <a:avLst>
              <a:gd name="adj1" fmla="val 16200000"/>
              <a:gd name="adj2" fmla="val 19110878"/>
            </a:avLst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ovéPole 17"/>
              <p:cNvSpPr txBox="1"/>
              <p:nvPr/>
            </p:nvSpPr>
            <p:spPr>
              <a:xfrm>
                <a:off x="7583401" y="2924944"/>
                <a:ext cx="81239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effectLst/>
                          <a:latin typeface="Cambria Math"/>
                          <a:ea typeface="Cambria Math"/>
                          <a:cs typeface="Arial" pitchFamily="34" charset="0"/>
                        </a:rPr>
                        <m:t>𝑙</m:t>
                      </m:r>
                    </m:oMath>
                  </m:oMathPara>
                </a14:m>
                <a:endParaRPr lang="cs-CZ" sz="2800" dirty="0">
                  <a:solidFill>
                    <a:schemeClr val="bg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18" name="TextovéPole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83401" y="2924944"/>
                <a:ext cx="812391" cy="523220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ovéPole 18"/>
              <p:cNvSpPr txBox="1"/>
              <p:nvPr/>
            </p:nvSpPr>
            <p:spPr>
              <a:xfrm>
                <a:off x="6330534" y="1919202"/>
                <a:ext cx="81239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effectLst/>
                          <a:latin typeface="Cambria Math"/>
                          <a:ea typeface="Cambria Math"/>
                          <a:cs typeface="Arial" pitchFamily="34" charset="0"/>
                        </a:rPr>
                        <m:t>𝑀</m:t>
                      </m:r>
                    </m:oMath>
                  </m:oMathPara>
                </a14:m>
                <a:endParaRPr lang="cs-CZ" sz="2800" dirty="0">
                  <a:solidFill>
                    <a:schemeClr val="bg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19" name="TextovéPole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30534" y="1919202"/>
                <a:ext cx="812391" cy="523220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0" name="Přímá spojnice 19"/>
          <p:cNvCxnSpPr/>
          <p:nvPr/>
        </p:nvCxnSpPr>
        <p:spPr>
          <a:xfrm flipV="1">
            <a:off x="5541532" y="1878164"/>
            <a:ext cx="736925" cy="3197413"/>
          </a:xfrm>
          <a:prstGeom prst="line">
            <a:avLst/>
          </a:prstGeom>
          <a:ln w="317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ovéPole 20"/>
              <p:cNvSpPr txBox="1"/>
              <p:nvPr/>
            </p:nvSpPr>
            <p:spPr>
              <a:xfrm>
                <a:off x="852574" y="5743856"/>
                <a:ext cx="3468963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800" dirty="0" smtClean="0">
                    <a:solidFill>
                      <a:srgbClr val="FFFF00"/>
                    </a:solidFill>
                    <a:effectLst/>
                    <a:latin typeface="Arial" pitchFamily="34" charset="0"/>
                    <a:cs typeface="Arial" pitchFamily="34" charset="0"/>
                  </a:rPr>
                  <a:t>6.  </a:t>
                </a:r>
                <a14:m>
                  <m:oMath xmlns:m="http://schemas.openxmlformats.org/officeDocument/2006/math">
                    <m:r>
                      <a:rPr lang="cs-CZ" sz="2800" b="0" i="1" dirty="0" smtClean="0">
                        <a:solidFill>
                          <a:srgbClr val="FFFF00"/>
                        </a:solidFill>
                        <a:effectLst/>
                        <a:latin typeface="Cambria Math"/>
                        <a:cs typeface="Arial" pitchFamily="34" charset="0"/>
                      </a:rPr>
                      <m:t>𝑝</m:t>
                    </m:r>
                    <m:r>
                      <a:rPr lang="cs-CZ" sz="2800" i="1" dirty="0" smtClean="0">
                        <a:solidFill>
                          <a:srgbClr val="FFFF00"/>
                        </a:solidFill>
                        <a:effectLst/>
                        <a:latin typeface="Cambria Math"/>
                        <a:cs typeface="Arial" pitchFamily="34" charset="0"/>
                      </a:rPr>
                      <m:t>;</m:t>
                    </m:r>
                    <m:r>
                      <a:rPr lang="cs-CZ" sz="2800" b="0" i="1" dirty="0" smtClean="0">
                        <a:solidFill>
                          <a:srgbClr val="FFFF00"/>
                        </a:solidFill>
                        <a:effectLst/>
                        <a:latin typeface="Cambria Math"/>
                        <a:cs typeface="Arial" pitchFamily="34" charset="0"/>
                      </a:rPr>
                      <m:t>𝑝</m:t>
                    </m:r>
                    <m:r>
                      <a:rPr lang="cs-CZ" sz="2800" b="0" i="1" dirty="0" smtClean="0">
                        <a:solidFill>
                          <a:srgbClr val="FFFF00"/>
                        </a:solidFill>
                        <a:effectLst/>
                        <a:latin typeface="Cambria Math"/>
                        <a:ea typeface="Cambria Math"/>
                        <a:cs typeface="Arial" pitchFamily="34" charset="0"/>
                      </a:rPr>
                      <m:t>∥↔</m:t>
                    </m:r>
                    <m:r>
                      <a:rPr lang="cs-CZ" sz="2800" b="0" i="1" dirty="0" smtClean="0">
                        <a:solidFill>
                          <a:srgbClr val="FFFF00"/>
                        </a:solidFill>
                        <a:effectLst/>
                        <a:latin typeface="Cambria Math"/>
                        <a:ea typeface="Cambria Math"/>
                        <a:cs typeface="Arial" pitchFamily="34" charset="0"/>
                      </a:rPr>
                      <m:t>𝐾𝐿</m:t>
                    </m:r>
                    <m:r>
                      <a:rPr lang="cs-CZ" sz="2800" b="0" i="1" dirty="0" smtClean="0">
                        <a:solidFill>
                          <a:srgbClr val="FFFF00"/>
                        </a:solidFill>
                        <a:effectLst/>
                        <a:latin typeface="Cambria Math"/>
                        <a:ea typeface="Cambria Math"/>
                        <a:cs typeface="Arial" pitchFamily="34" charset="0"/>
                      </a:rPr>
                      <m:t>, </m:t>
                    </m:r>
                    <m:r>
                      <a:rPr lang="cs-CZ" sz="2800" b="0" i="1" dirty="0" smtClean="0">
                        <a:solidFill>
                          <a:srgbClr val="FFFF00"/>
                        </a:solidFill>
                        <a:effectLst/>
                        <a:latin typeface="Cambria Math"/>
                        <a:ea typeface="Cambria Math"/>
                        <a:cs typeface="Arial" pitchFamily="34" charset="0"/>
                      </a:rPr>
                      <m:t>𝑀</m:t>
                    </m:r>
                    <m:r>
                      <a:rPr lang="cs-CZ" sz="2800" b="0" i="1" dirty="0" smtClean="0">
                        <a:solidFill>
                          <a:srgbClr val="FFFF00"/>
                        </a:solidFill>
                        <a:effectLst/>
                        <a:latin typeface="Cambria Math"/>
                        <a:ea typeface="Cambria Math"/>
                        <a:cs typeface="Arial" pitchFamily="34" charset="0"/>
                      </a:rPr>
                      <m:t>∈</m:t>
                    </m:r>
                    <m:r>
                      <a:rPr lang="cs-CZ" sz="2800" b="0" i="1" dirty="0" smtClean="0">
                        <a:solidFill>
                          <a:srgbClr val="FFFF00"/>
                        </a:solidFill>
                        <a:effectLst/>
                        <a:latin typeface="Cambria Math"/>
                        <a:ea typeface="Cambria Math"/>
                        <a:cs typeface="Arial" pitchFamily="34" charset="0"/>
                      </a:rPr>
                      <m:t>𝑝</m:t>
                    </m:r>
                  </m:oMath>
                </a14:m>
                <a:endParaRPr lang="cs-CZ" sz="2800" dirty="0">
                  <a:solidFill>
                    <a:srgbClr val="FFFF00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21" name="TextovéPole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52574" y="5743856"/>
                <a:ext cx="3468963" cy="523220"/>
              </a:xfrm>
              <a:prstGeom prst="rect">
                <a:avLst/>
              </a:prstGeom>
              <a:blipFill rotWithShape="1">
                <a:blip r:embed="rId9"/>
                <a:stretch>
                  <a:fillRect l="-3691" t="-11628" b="-3139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2" name="Přímá spojnice 21"/>
          <p:cNvCxnSpPr/>
          <p:nvPr/>
        </p:nvCxnSpPr>
        <p:spPr>
          <a:xfrm>
            <a:off x="1547664" y="1878164"/>
            <a:ext cx="6624736" cy="0"/>
          </a:xfrm>
          <a:prstGeom prst="line">
            <a:avLst/>
          </a:prstGeom>
          <a:ln w="317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ovéPole 25"/>
              <p:cNvSpPr txBox="1"/>
              <p:nvPr/>
            </p:nvSpPr>
            <p:spPr>
              <a:xfrm>
                <a:off x="2587055" y="1919202"/>
                <a:ext cx="81239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effectLst/>
                          <a:latin typeface="Cambria Math"/>
                          <a:ea typeface="Cambria Math"/>
                          <a:cs typeface="Arial" pitchFamily="34" charset="0"/>
                        </a:rPr>
                        <m:t>𝑝</m:t>
                      </m:r>
                    </m:oMath>
                  </m:oMathPara>
                </a14:m>
                <a:endParaRPr lang="cs-CZ" sz="2800" dirty="0">
                  <a:solidFill>
                    <a:schemeClr val="bg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26" name="TextovéPole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87055" y="1919202"/>
                <a:ext cx="812391" cy="523220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705812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107504" y="1412776"/>
            <a:ext cx="8928992" cy="5256584"/>
          </a:xfrm>
          <a:prstGeom prst="roundRect">
            <a:avLst>
              <a:gd name="adj" fmla="val 931"/>
            </a:avLst>
          </a:prstGeom>
          <a:gradFill>
            <a:gsLst>
              <a:gs pos="0">
                <a:srgbClr val="CCCC00"/>
              </a:gs>
              <a:gs pos="100000">
                <a:srgbClr val="CCCC00"/>
              </a:gs>
            </a:gsLst>
          </a:gra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 h="6350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" name="Zaoblený obdélník 2"/>
          <p:cNvSpPr/>
          <p:nvPr/>
        </p:nvSpPr>
        <p:spPr>
          <a:xfrm>
            <a:off x="107503" y="116632"/>
            <a:ext cx="8928993" cy="1152127"/>
          </a:xfrm>
          <a:prstGeom prst="roundRect">
            <a:avLst>
              <a:gd name="adj" fmla="val 0"/>
            </a:avLst>
          </a:prstGeom>
          <a:gradFill>
            <a:gsLst>
              <a:gs pos="0">
                <a:schemeClr val="accent2">
                  <a:shade val="15000"/>
                  <a:satMod val="180000"/>
                </a:schemeClr>
              </a:gs>
              <a:gs pos="2000">
                <a:srgbClr val="FFFF00"/>
              </a:gs>
              <a:gs pos="84000">
                <a:srgbClr val="FFC000"/>
              </a:gs>
              <a:gs pos="100000">
                <a:srgbClr val="66FF33"/>
              </a:gs>
            </a:gsLst>
          </a:gradFill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Zástupný symbol pro obsah 2"/>
              <p:cNvSpPr>
                <a:spLocks noGrp="1"/>
              </p:cNvSpPr>
              <p:nvPr/>
            </p:nvSpPr>
            <p:spPr>
              <a:xfrm>
                <a:off x="518705" y="255322"/>
                <a:ext cx="8013735" cy="1006972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:r>
                  <a:rPr lang="cs-CZ" sz="280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  <a:latin typeface="Arial" pitchFamily="34" charset="0"/>
                    <a:ea typeface="Cambria Math" pitchFamily="18" charset="0"/>
                    <a:cs typeface="Arial" pitchFamily="34" charset="0"/>
                  </a:rPr>
                  <a:t>Př. 2)  Sestrojte kosodélník KLMN, jestliže </a:t>
                </a:r>
              </a:p>
              <a:p>
                <a:pPr marL="0" indent="0">
                  <a:buNone/>
                </a:pPr>
                <a:r>
                  <a:rPr lang="cs-CZ" sz="280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  <a:ea typeface="Cambria Math" pitchFamily="18" charset="0"/>
                    <a:cs typeface="Arial" pitchFamily="34" charset="0"/>
                  </a:rPr>
                  <a:t> 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cs-CZ" sz="2800" i="1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  <a:cs typeface="Arial" pitchFamily="34" charset="0"/>
                          </a:rPr>
                        </m:ctrlPr>
                      </m:dPr>
                      <m:e>
                        <m:r>
                          <a:rPr lang="cs-CZ" sz="2800" b="0" i="1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  <a:cs typeface="Arial" pitchFamily="34" charset="0"/>
                          </a:rPr>
                          <m:t>𝐾𝐿</m:t>
                        </m:r>
                      </m:e>
                    </m:d>
                    <m:r>
                      <a:rPr lang="cs-CZ" sz="2800" b="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  <a:cs typeface="Arial" pitchFamily="34" charset="0"/>
                      </a:rPr>
                      <m:t>=4 </m:t>
                    </m:r>
                    <m:r>
                      <a:rPr lang="cs-CZ" sz="2800" b="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  <a:cs typeface="Arial" pitchFamily="34" charset="0"/>
                      </a:rPr>
                      <m:t>𝑐𝑚</m:t>
                    </m:r>
                    <m:r>
                      <a:rPr lang="cs-CZ" sz="2800" b="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  <a:cs typeface="Arial" pitchFamily="34" charset="0"/>
                      </a:rPr>
                      <m:t>;</m:t>
                    </m:r>
                    <m:d>
                      <m:dPr>
                        <m:begChr m:val="|"/>
                        <m:endChr m:val="|"/>
                        <m:ctrlPr>
                          <a:rPr lang="cs-CZ" sz="2800" b="0" i="1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  <a:cs typeface="Arial" pitchFamily="34" charset="0"/>
                          </a:rPr>
                        </m:ctrlPr>
                      </m:dPr>
                      <m:e>
                        <m:r>
                          <a:rPr lang="cs-CZ" sz="2800" b="0" i="1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  <a:cs typeface="Arial" pitchFamily="34" charset="0"/>
                          </a:rPr>
                          <m:t>𝐿𝑀</m:t>
                        </m:r>
                      </m:e>
                    </m:d>
                    <m:r>
                      <a:rPr lang="cs-CZ" sz="2800" b="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  <a:cs typeface="Arial" pitchFamily="34" charset="0"/>
                      </a:rPr>
                      <m:t>=3 </m:t>
                    </m:r>
                    <m:r>
                      <a:rPr lang="cs-CZ" sz="2800" b="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  <a:cs typeface="Arial" pitchFamily="34" charset="0"/>
                      </a:rPr>
                      <m:t>𝑐𝑚</m:t>
                    </m:r>
                    <m:r>
                      <a:rPr lang="cs-CZ" sz="2800" i="1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  <a:cs typeface="Arial" pitchFamily="34" charset="0"/>
                      </a:rPr>
                      <m:t>;</m:t>
                    </m:r>
                    <m:d>
                      <m:dPr>
                        <m:begChr m:val="|"/>
                        <m:endChr m:val="|"/>
                        <m:ctrlPr>
                          <a:rPr lang="cs-CZ" sz="2800" i="1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  <a:cs typeface="Arial" pitchFamily="34" charset="0"/>
                          </a:rPr>
                        </m:ctrlPr>
                      </m:dPr>
                      <m:e>
                        <m:r>
                          <a:rPr lang="cs-CZ" sz="2800" b="0" i="1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  <a:cs typeface="Arial" pitchFamily="34" charset="0"/>
                          </a:rPr>
                          <m:t>𝐾</m:t>
                        </m:r>
                        <m:r>
                          <a:rPr lang="cs-CZ" sz="2800" i="1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  <a:cs typeface="Arial" pitchFamily="34" charset="0"/>
                          </a:rPr>
                          <m:t>𝑀</m:t>
                        </m:r>
                      </m:e>
                    </m:d>
                    <m:r>
                      <a:rPr lang="cs-CZ" sz="2800" i="1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  <a:cs typeface="Arial" pitchFamily="34" charset="0"/>
                      </a:rPr>
                      <m:t>=</m:t>
                    </m:r>
                    <m:r>
                      <a:rPr lang="cs-CZ" sz="2800" b="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  <a:cs typeface="Arial" pitchFamily="34" charset="0"/>
                      </a:rPr>
                      <m:t>5,5</m:t>
                    </m:r>
                    <m:r>
                      <a:rPr lang="cs-CZ" sz="2800" i="1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  <a:cs typeface="Arial" pitchFamily="34" charset="0"/>
                      </a:rPr>
                      <m:t> </m:t>
                    </m:r>
                    <m:r>
                      <a:rPr lang="cs-CZ" sz="2800" i="1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  <a:cs typeface="Arial" pitchFamily="34" charset="0"/>
                      </a:rPr>
                      <m:t>𝑐𝑚</m:t>
                    </m:r>
                  </m:oMath>
                </a14:m>
                <a:r>
                  <a:rPr lang="cs-CZ" sz="280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  <a:latin typeface="Arial" pitchFamily="34" charset="0"/>
                    <a:ea typeface="Cambria Math" pitchFamily="18" charset="0"/>
                    <a:cs typeface="Arial" pitchFamily="34" charset="0"/>
                  </a:rPr>
                  <a:t>.</a:t>
                </a:r>
              </a:p>
            </p:txBody>
          </p:sp>
        </mc:Choice>
        <mc:Fallback xmlns="">
          <p:sp>
            <p:nvSpPr>
              <p:cNvPr id="4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8705" y="255322"/>
                <a:ext cx="8013735" cy="1006972"/>
              </a:xfrm>
              <a:prstGeom prst="rect">
                <a:avLst/>
              </a:prstGeom>
              <a:blipFill rotWithShape="1">
                <a:blip r:embed="rId2"/>
                <a:stretch>
                  <a:fillRect l="-1521" t="-6061" b="-1757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Obdélník 4"/>
          <p:cNvSpPr/>
          <p:nvPr/>
        </p:nvSpPr>
        <p:spPr>
          <a:xfrm>
            <a:off x="357436" y="1567619"/>
            <a:ext cx="8429127" cy="4799813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Vývojový diagram: postup 5"/>
          <p:cNvSpPr/>
          <p:nvPr/>
        </p:nvSpPr>
        <p:spPr>
          <a:xfrm>
            <a:off x="357436" y="1567619"/>
            <a:ext cx="1046212" cy="461664"/>
          </a:xfrm>
          <a:prstGeom prst="flowChartProcess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 smtClean="0">
                <a:solidFill>
                  <a:srgbClr val="FFFF00"/>
                </a:solidFill>
              </a:rPr>
              <a:t>Řešení:</a:t>
            </a:r>
            <a:endParaRPr lang="cs-CZ" sz="2400" dirty="0">
              <a:solidFill>
                <a:srgbClr val="FFFF00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357435" y="5674736"/>
            <a:ext cx="8429127" cy="692696"/>
          </a:xfrm>
          <a:prstGeom prst="rect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8" name="Picture 2" descr="C:\Users\spravce\AppData\Local\Microsoft\Windows\Temporary Internet Files\Content.IE5\D1R1SU0N\MC900440424CA36SHYI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0754" y="127968"/>
            <a:ext cx="1827213" cy="1506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/>
              <p:cNvSpPr txBox="1"/>
              <p:nvPr/>
            </p:nvSpPr>
            <p:spPr>
              <a:xfrm>
                <a:off x="5292080" y="5017864"/>
                <a:ext cx="81239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effectLst/>
                          <a:latin typeface="Cambria Math"/>
                          <a:ea typeface="Cambria Math"/>
                          <a:cs typeface="Arial" pitchFamily="34" charset="0"/>
                        </a:rPr>
                        <m:t>𝐿</m:t>
                      </m:r>
                    </m:oMath>
                  </m:oMathPara>
                </a14:m>
                <a:endParaRPr lang="cs-CZ" sz="2800" dirty="0">
                  <a:solidFill>
                    <a:schemeClr val="bg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92080" y="5017864"/>
                <a:ext cx="812391" cy="523220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0" name="Přímá spojnice 9"/>
          <p:cNvCxnSpPr/>
          <p:nvPr/>
        </p:nvCxnSpPr>
        <p:spPr>
          <a:xfrm rot="5400000">
            <a:off x="1068865" y="5075577"/>
            <a:ext cx="305334" cy="0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/>
              <p:cNvSpPr txBox="1"/>
              <p:nvPr/>
            </p:nvSpPr>
            <p:spPr>
              <a:xfrm>
                <a:off x="518705" y="5017864"/>
                <a:ext cx="81239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effectLst/>
                          <a:latin typeface="Cambria Math"/>
                          <a:ea typeface="Cambria Math"/>
                          <a:cs typeface="Arial" pitchFamily="34" charset="0"/>
                        </a:rPr>
                        <m:t>𝐾</m:t>
                      </m:r>
                    </m:oMath>
                  </m:oMathPara>
                </a14:m>
                <a:endParaRPr lang="cs-CZ" sz="2800" dirty="0">
                  <a:solidFill>
                    <a:schemeClr val="bg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8705" y="5017864"/>
                <a:ext cx="812391" cy="523220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2" name="Přímá spojnice 11"/>
          <p:cNvCxnSpPr/>
          <p:nvPr/>
        </p:nvCxnSpPr>
        <p:spPr>
          <a:xfrm>
            <a:off x="1221532" y="5061841"/>
            <a:ext cx="4320000" cy="0"/>
          </a:xfrm>
          <a:prstGeom prst="line">
            <a:avLst/>
          </a:prstGeom>
          <a:ln w="317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 rot="5400000">
            <a:off x="5411313" y="5061841"/>
            <a:ext cx="305334" cy="0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Oblouk 13"/>
          <p:cNvSpPr>
            <a:spLocks noChangeAspect="1"/>
          </p:cNvSpPr>
          <p:nvPr/>
        </p:nvSpPr>
        <p:spPr>
          <a:xfrm>
            <a:off x="-4718468" y="-922136"/>
            <a:ext cx="11880000" cy="11880000"/>
          </a:xfrm>
          <a:prstGeom prst="arc">
            <a:avLst>
              <a:gd name="adj1" fmla="val 19533707"/>
              <a:gd name="adj2" fmla="val 20973741"/>
            </a:avLst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ovéPole 14"/>
              <p:cNvSpPr txBox="1"/>
              <p:nvPr/>
            </p:nvSpPr>
            <p:spPr>
              <a:xfrm>
                <a:off x="6760890" y="3703430"/>
                <a:ext cx="81239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effectLst/>
                          <a:latin typeface="Cambria Math"/>
                          <a:ea typeface="Cambria Math"/>
                          <a:cs typeface="Arial" pitchFamily="34" charset="0"/>
                        </a:rPr>
                        <m:t>𝑘</m:t>
                      </m:r>
                    </m:oMath>
                  </m:oMathPara>
                </a14:m>
                <a:endParaRPr lang="cs-CZ" sz="2800" dirty="0">
                  <a:solidFill>
                    <a:schemeClr val="bg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15" name="TextovéPole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60890" y="3703430"/>
                <a:ext cx="812391" cy="523220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Oblouk 15"/>
          <p:cNvSpPr>
            <a:spLocks noChangeAspect="1"/>
          </p:cNvSpPr>
          <p:nvPr/>
        </p:nvSpPr>
        <p:spPr>
          <a:xfrm>
            <a:off x="2301532" y="1780802"/>
            <a:ext cx="6480000" cy="6480000"/>
          </a:xfrm>
          <a:prstGeom prst="arc">
            <a:avLst>
              <a:gd name="adj1" fmla="val 16200000"/>
              <a:gd name="adj2" fmla="val 19110878"/>
            </a:avLst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ovéPole 16"/>
              <p:cNvSpPr txBox="1"/>
              <p:nvPr/>
            </p:nvSpPr>
            <p:spPr>
              <a:xfrm>
                <a:off x="7583401" y="2924944"/>
                <a:ext cx="81239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effectLst/>
                          <a:latin typeface="Cambria Math"/>
                          <a:ea typeface="Cambria Math"/>
                          <a:cs typeface="Arial" pitchFamily="34" charset="0"/>
                        </a:rPr>
                        <m:t>𝑙</m:t>
                      </m:r>
                    </m:oMath>
                  </m:oMathPara>
                </a14:m>
                <a:endParaRPr lang="cs-CZ" sz="2800" dirty="0">
                  <a:solidFill>
                    <a:schemeClr val="bg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17" name="TextovéPole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83401" y="2924944"/>
                <a:ext cx="812391" cy="523220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ovéPole 17"/>
              <p:cNvSpPr txBox="1"/>
              <p:nvPr/>
            </p:nvSpPr>
            <p:spPr>
              <a:xfrm>
                <a:off x="6330534" y="1919202"/>
                <a:ext cx="81239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effectLst/>
                          <a:latin typeface="Cambria Math"/>
                          <a:ea typeface="Cambria Math"/>
                          <a:cs typeface="Arial" pitchFamily="34" charset="0"/>
                        </a:rPr>
                        <m:t>𝑀</m:t>
                      </m:r>
                    </m:oMath>
                  </m:oMathPara>
                </a14:m>
                <a:endParaRPr lang="cs-CZ" sz="2800" dirty="0">
                  <a:solidFill>
                    <a:schemeClr val="bg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18" name="TextovéPole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30534" y="1919202"/>
                <a:ext cx="812391" cy="523220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9" name="Přímá spojnice 18"/>
          <p:cNvCxnSpPr/>
          <p:nvPr/>
        </p:nvCxnSpPr>
        <p:spPr>
          <a:xfrm flipV="1">
            <a:off x="5541532" y="1878164"/>
            <a:ext cx="736925" cy="3197413"/>
          </a:xfrm>
          <a:prstGeom prst="line">
            <a:avLst/>
          </a:prstGeom>
          <a:ln w="317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ovéPole 19"/>
              <p:cNvSpPr txBox="1"/>
              <p:nvPr/>
            </p:nvSpPr>
            <p:spPr>
              <a:xfrm>
                <a:off x="852574" y="5743856"/>
                <a:ext cx="3375732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800" dirty="0" smtClean="0">
                    <a:solidFill>
                      <a:srgbClr val="FFFF00"/>
                    </a:solidFill>
                    <a:effectLst/>
                    <a:latin typeface="Arial" pitchFamily="34" charset="0"/>
                    <a:cs typeface="Arial" pitchFamily="34" charset="0"/>
                  </a:rPr>
                  <a:t>7.  </a:t>
                </a:r>
                <a14:m>
                  <m:oMath xmlns:m="http://schemas.openxmlformats.org/officeDocument/2006/math">
                    <m:r>
                      <a:rPr lang="cs-CZ" sz="2800" b="0" i="1" dirty="0" smtClean="0">
                        <a:solidFill>
                          <a:srgbClr val="FFFF00"/>
                        </a:solidFill>
                        <a:effectLst/>
                        <a:latin typeface="Cambria Math"/>
                        <a:cs typeface="Arial" pitchFamily="34" charset="0"/>
                      </a:rPr>
                      <m:t>𝑠</m:t>
                    </m:r>
                    <m:r>
                      <a:rPr lang="cs-CZ" sz="2800" i="1" dirty="0" smtClean="0">
                        <a:solidFill>
                          <a:srgbClr val="FFFF00"/>
                        </a:solidFill>
                        <a:effectLst/>
                        <a:latin typeface="Cambria Math"/>
                        <a:cs typeface="Arial" pitchFamily="34" charset="0"/>
                      </a:rPr>
                      <m:t>;</m:t>
                    </m:r>
                    <m:r>
                      <a:rPr lang="cs-CZ" sz="2800" b="0" i="1" dirty="0" smtClean="0">
                        <a:solidFill>
                          <a:srgbClr val="FFFF00"/>
                        </a:solidFill>
                        <a:effectLst/>
                        <a:latin typeface="Cambria Math"/>
                        <a:cs typeface="Arial" pitchFamily="34" charset="0"/>
                      </a:rPr>
                      <m:t>𝑠</m:t>
                    </m:r>
                    <m:r>
                      <a:rPr lang="cs-CZ" sz="2800" b="0" i="1" dirty="0" smtClean="0">
                        <a:solidFill>
                          <a:srgbClr val="FFFF00"/>
                        </a:solidFill>
                        <a:effectLst/>
                        <a:latin typeface="Cambria Math"/>
                        <a:ea typeface="Cambria Math"/>
                        <a:cs typeface="Arial" pitchFamily="34" charset="0"/>
                      </a:rPr>
                      <m:t>∥↔</m:t>
                    </m:r>
                    <m:r>
                      <a:rPr lang="cs-CZ" sz="2800" b="0" i="1" dirty="0" smtClean="0">
                        <a:solidFill>
                          <a:srgbClr val="FFFF00"/>
                        </a:solidFill>
                        <a:effectLst/>
                        <a:latin typeface="Cambria Math"/>
                        <a:ea typeface="Cambria Math"/>
                        <a:cs typeface="Arial" pitchFamily="34" charset="0"/>
                      </a:rPr>
                      <m:t>𝐿𝑀</m:t>
                    </m:r>
                    <m:r>
                      <a:rPr lang="cs-CZ" sz="2800" b="0" i="1" dirty="0" smtClean="0">
                        <a:solidFill>
                          <a:srgbClr val="FFFF00"/>
                        </a:solidFill>
                        <a:effectLst/>
                        <a:latin typeface="Cambria Math"/>
                        <a:ea typeface="Cambria Math"/>
                        <a:cs typeface="Arial" pitchFamily="34" charset="0"/>
                      </a:rPr>
                      <m:t>, </m:t>
                    </m:r>
                    <m:r>
                      <a:rPr lang="cs-CZ" sz="2800" b="0" i="1" dirty="0" smtClean="0">
                        <a:solidFill>
                          <a:srgbClr val="FFFF00"/>
                        </a:solidFill>
                        <a:effectLst/>
                        <a:latin typeface="Cambria Math"/>
                        <a:ea typeface="Cambria Math"/>
                        <a:cs typeface="Arial" pitchFamily="34" charset="0"/>
                      </a:rPr>
                      <m:t>𝐾</m:t>
                    </m:r>
                    <m:r>
                      <a:rPr lang="cs-CZ" sz="2800" b="0" i="1" dirty="0" smtClean="0">
                        <a:solidFill>
                          <a:srgbClr val="FFFF00"/>
                        </a:solidFill>
                        <a:effectLst/>
                        <a:latin typeface="Cambria Math"/>
                        <a:ea typeface="Cambria Math"/>
                        <a:cs typeface="Arial" pitchFamily="34" charset="0"/>
                      </a:rPr>
                      <m:t>∈</m:t>
                    </m:r>
                    <m:r>
                      <a:rPr lang="cs-CZ" sz="2800" b="0" i="1" dirty="0" smtClean="0">
                        <a:solidFill>
                          <a:srgbClr val="FFFF00"/>
                        </a:solidFill>
                        <a:effectLst/>
                        <a:latin typeface="Cambria Math"/>
                        <a:ea typeface="Cambria Math"/>
                        <a:cs typeface="Arial" pitchFamily="34" charset="0"/>
                      </a:rPr>
                      <m:t>𝑠</m:t>
                    </m:r>
                  </m:oMath>
                </a14:m>
                <a:endParaRPr lang="cs-CZ" sz="2800" dirty="0">
                  <a:solidFill>
                    <a:srgbClr val="FFFF00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20" name="TextovéPole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52574" y="5743856"/>
                <a:ext cx="3375732" cy="523220"/>
              </a:xfrm>
              <a:prstGeom prst="rect">
                <a:avLst/>
              </a:prstGeom>
              <a:blipFill rotWithShape="1">
                <a:blip r:embed="rId9"/>
                <a:stretch>
                  <a:fillRect l="-3791" t="-11628" b="-3139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1" name="Přímá spojnice 20"/>
          <p:cNvCxnSpPr/>
          <p:nvPr/>
        </p:nvCxnSpPr>
        <p:spPr>
          <a:xfrm>
            <a:off x="1547664" y="1878164"/>
            <a:ext cx="6624736" cy="0"/>
          </a:xfrm>
          <a:prstGeom prst="line">
            <a:avLst/>
          </a:prstGeom>
          <a:ln w="317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21"/>
          <p:cNvCxnSpPr/>
          <p:nvPr/>
        </p:nvCxnSpPr>
        <p:spPr>
          <a:xfrm flipV="1">
            <a:off x="1221532" y="1634506"/>
            <a:ext cx="830188" cy="3482111"/>
          </a:xfrm>
          <a:prstGeom prst="line">
            <a:avLst/>
          </a:prstGeom>
          <a:ln w="317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ovéPole 24"/>
              <p:cNvSpPr txBox="1"/>
              <p:nvPr/>
            </p:nvSpPr>
            <p:spPr>
              <a:xfrm>
                <a:off x="2540440" y="1798451"/>
                <a:ext cx="81239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effectLst/>
                          <a:latin typeface="Cambria Math"/>
                          <a:ea typeface="Cambria Math"/>
                          <a:cs typeface="Arial" pitchFamily="34" charset="0"/>
                        </a:rPr>
                        <m:t>𝑝</m:t>
                      </m:r>
                    </m:oMath>
                  </m:oMathPara>
                </a14:m>
                <a:endParaRPr lang="cs-CZ" sz="2800" dirty="0">
                  <a:solidFill>
                    <a:schemeClr val="bg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25" name="TextovéPole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40440" y="1798451"/>
                <a:ext cx="812391" cy="523220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ovéPole 26"/>
              <p:cNvSpPr txBox="1"/>
              <p:nvPr/>
            </p:nvSpPr>
            <p:spPr>
              <a:xfrm>
                <a:off x="1525712" y="2673605"/>
                <a:ext cx="81239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effectLst/>
                          <a:latin typeface="Cambria Math"/>
                          <a:ea typeface="Cambria Math"/>
                          <a:cs typeface="Arial" pitchFamily="34" charset="0"/>
                        </a:rPr>
                        <m:t>𝑠</m:t>
                      </m:r>
                    </m:oMath>
                  </m:oMathPara>
                </a14:m>
                <a:endParaRPr lang="cs-CZ" sz="2800" dirty="0">
                  <a:solidFill>
                    <a:schemeClr val="bg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27" name="TextovéPole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25712" y="2673605"/>
                <a:ext cx="812391" cy="523220"/>
              </a:xfrm>
              <a:prstGeom prst="rect">
                <a:avLst/>
              </a:prstGeom>
              <a:blipFill rotWithShape="1"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138820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107504" y="1412776"/>
            <a:ext cx="8928992" cy="5256584"/>
          </a:xfrm>
          <a:prstGeom prst="roundRect">
            <a:avLst>
              <a:gd name="adj" fmla="val 931"/>
            </a:avLst>
          </a:prstGeom>
          <a:gradFill>
            <a:gsLst>
              <a:gs pos="0">
                <a:srgbClr val="CCCC00"/>
              </a:gs>
              <a:gs pos="100000">
                <a:srgbClr val="CCCC00"/>
              </a:gs>
            </a:gsLst>
          </a:gra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 h="6350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" name="Zaoblený obdélník 2"/>
          <p:cNvSpPr/>
          <p:nvPr/>
        </p:nvSpPr>
        <p:spPr>
          <a:xfrm>
            <a:off x="107503" y="116632"/>
            <a:ext cx="8928993" cy="1152127"/>
          </a:xfrm>
          <a:prstGeom prst="roundRect">
            <a:avLst>
              <a:gd name="adj" fmla="val 0"/>
            </a:avLst>
          </a:prstGeom>
          <a:gradFill>
            <a:gsLst>
              <a:gs pos="0">
                <a:schemeClr val="accent2">
                  <a:shade val="15000"/>
                  <a:satMod val="180000"/>
                </a:schemeClr>
              </a:gs>
              <a:gs pos="2000">
                <a:srgbClr val="FFFF00"/>
              </a:gs>
              <a:gs pos="84000">
                <a:srgbClr val="FFC000"/>
              </a:gs>
              <a:gs pos="100000">
                <a:srgbClr val="66FF33"/>
              </a:gs>
            </a:gsLst>
          </a:gradFill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Zástupný symbol pro obsah 2"/>
              <p:cNvSpPr>
                <a:spLocks noGrp="1"/>
              </p:cNvSpPr>
              <p:nvPr/>
            </p:nvSpPr>
            <p:spPr>
              <a:xfrm>
                <a:off x="518705" y="255322"/>
                <a:ext cx="8013735" cy="1006972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:r>
                  <a:rPr lang="cs-CZ" sz="280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  <a:latin typeface="Arial" pitchFamily="34" charset="0"/>
                    <a:ea typeface="Cambria Math" pitchFamily="18" charset="0"/>
                    <a:cs typeface="Arial" pitchFamily="34" charset="0"/>
                  </a:rPr>
                  <a:t>Př. 2)  Sestrojte kosodélník KLMN, jestliže </a:t>
                </a:r>
              </a:p>
              <a:p>
                <a:pPr marL="0" indent="0">
                  <a:buNone/>
                </a:pPr>
                <a:r>
                  <a:rPr lang="cs-CZ" sz="280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  <a:ea typeface="Cambria Math" pitchFamily="18" charset="0"/>
                    <a:cs typeface="Arial" pitchFamily="34" charset="0"/>
                  </a:rPr>
                  <a:t> 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cs-CZ" sz="2800" i="1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  <a:cs typeface="Arial" pitchFamily="34" charset="0"/>
                          </a:rPr>
                        </m:ctrlPr>
                      </m:dPr>
                      <m:e>
                        <m:r>
                          <a:rPr lang="cs-CZ" sz="2800" b="0" i="1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  <a:cs typeface="Arial" pitchFamily="34" charset="0"/>
                          </a:rPr>
                          <m:t>𝐾𝐿</m:t>
                        </m:r>
                      </m:e>
                    </m:d>
                    <m:r>
                      <a:rPr lang="cs-CZ" sz="2800" b="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  <a:cs typeface="Arial" pitchFamily="34" charset="0"/>
                      </a:rPr>
                      <m:t>=4 </m:t>
                    </m:r>
                    <m:r>
                      <a:rPr lang="cs-CZ" sz="2800" b="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  <a:cs typeface="Arial" pitchFamily="34" charset="0"/>
                      </a:rPr>
                      <m:t>𝑐𝑚</m:t>
                    </m:r>
                    <m:r>
                      <a:rPr lang="cs-CZ" sz="2800" b="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  <a:cs typeface="Arial" pitchFamily="34" charset="0"/>
                      </a:rPr>
                      <m:t>;</m:t>
                    </m:r>
                    <m:d>
                      <m:dPr>
                        <m:begChr m:val="|"/>
                        <m:endChr m:val="|"/>
                        <m:ctrlPr>
                          <a:rPr lang="cs-CZ" sz="2800" b="0" i="1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  <a:cs typeface="Arial" pitchFamily="34" charset="0"/>
                          </a:rPr>
                        </m:ctrlPr>
                      </m:dPr>
                      <m:e>
                        <m:r>
                          <a:rPr lang="cs-CZ" sz="2800" b="0" i="1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  <a:cs typeface="Arial" pitchFamily="34" charset="0"/>
                          </a:rPr>
                          <m:t>𝐿𝑀</m:t>
                        </m:r>
                      </m:e>
                    </m:d>
                    <m:r>
                      <a:rPr lang="cs-CZ" sz="2800" b="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  <a:cs typeface="Arial" pitchFamily="34" charset="0"/>
                      </a:rPr>
                      <m:t>=3 </m:t>
                    </m:r>
                    <m:r>
                      <a:rPr lang="cs-CZ" sz="2800" b="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  <a:cs typeface="Arial" pitchFamily="34" charset="0"/>
                      </a:rPr>
                      <m:t>𝑐𝑚</m:t>
                    </m:r>
                    <m:r>
                      <a:rPr lang="cs-CZ" sz="2800" i="1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  <a:cs typeface="Arial" pitchFamily="34" charset="0"/>
                      </a:rPr>
                      <m:t>;</m:t>
                    </m:r>
                    <m:d>
                      <m:dPr>
                        <m:begChr m:val="|"/>
                        <m:endChr m:val="|"/>
                        <m:ctrlPr>
                          <a:rPr lang="cs-CZ" sz="2800" i="1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  <a:cs typeface="Arial" pitchFamily="34" charset="0"/>
                          </a:rPr>
                        </m:ctrlPr>
                      </m:dPr>
                      <m:e>
                        <m:r>
                          <a:rPr lang="cs-CZ" sz="2800" b="0" i="1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  <a:cs typeface="Arial" pitchFamily="34" charset="0"/>
                          </a:rPr>
                          <m:t>𝐾</m:t>
                        </m:r>
                        <m:r>
                          <a:rPr lang="cs-CZ" sz="2800" i="1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  <a:cs typeface="Arial" pitchFamily="34" charset="0"/>
                          </a:rPr>
                          <m:t>𝑀</m:t>
                        </m:r>
                      </m:e>
                    </m:d>
                    <m:r>
                      <a:rPr lang="cs-CZ" sz="2800" i="1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  <a:cs typeface="Arial" pitchFamily="34" charset="0"/>
                      </a:rPr>
                      <m:t>=</m:t>
                    </m:r>
                    <m:r>
                      <a:rPr lang="cs-CZ" sz="2800" b="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  <a:cs typeface="Arial" pitchFamily="34" charset="0"/>
                      </a:rPr>
                      <m:t>5,5</m:t>
                    </m:r>
                    <m:r>
                      <a:rPr lang="cs-CZ" sz="2800" i="1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  <a:cs typeface="Arial" pitchFamily="34" charset="0"/>
                      </a:rPr>
                      <m:t> </m:t>
                    </m:r>
                    <m:r>
                      <a:rPr lang="cs-CZ" sz="2800" i="1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  <a:cs typeface="Arial" pitchFamily="34" charset="0"/>
                      </a:rPr>
                      <m:t>𝑐𝑚</m:t>
                    </m:r>
                  </m:oMath>
                </a14:m>
                <a:r>
                  <a:rPr lang="cs-CZ" sz="280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  <a:latin typeface="Arial" pitchFamily="34" charset="0"/>
                    <a:ea typeface="Cambria Math" pitchFamily="18" charset="0"/>
                    <a:cs typeface="Arial" pitchFamily="34" charset="0"/>
                  </a:rPr>
                  <a:t>.</a:t>
                </a:r>
              </a:p>
            </p:txBody>
          </p:sp>
        </mc:Choice>
        <mc:Fallback xmlns="">
          <p:sp>
            <p:nvSpPr>
              <p:cNvPr id="4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8705" y="255322"/>
                <a:ext cx="8013735" cy="1006972"/>
              </a:xfrm>
              <a:prstGeom prst="rect">
                <a:avLst/>
              </a:prstGeom>
              <a:blipFill rotWithShape="1">
                <a:blip r:embed="rId2"/>
                <a:stretch>
                  <a:fillRect l="-1521" t="-6061" b="-1757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Obdélník 4"/>
          <p:cNvSpPr/>
          <p:nvPr/>
        </p:nvSpPr>
        <p:spPr>
          <a:xfrm>
            <a:off x="357436" y="1567619"/>
            <a:ext cx="8429127" cy="4799813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Vývojový diagram: postup 5"/>
          <p:cNvSpPr/>
          <p:nvPr/>
        </p:nvSpPr>
        <p:spPr>
          <a:xfrm>
            <a:off x="357436" y="1567619"/>
            <a:ext cx="1046212" cy="461664"/>
          </a:xfrm>
          <a:prstGeom prst="flowChartProcess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 smtClean="0">
                <a:solidFill>
                  <a:srgbClr val="FFFF00"/>
                </a:solidFill>
              </a:rPr>
              <a:t>Řešení:</a:t>
            </a:r>
            <a:endParaRPr lang="cs-CZ" sz="2400" dirty="0">
              <a:solidFill>
                <a:srgbClr val="FFFF00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357435" y="5674736"/>
            <a:ext cx="8429127" cy="692696"/>
          </a:xfrm>
          <a:prstGeom prst="rect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8" name="Picture 2" descr="C:\Users\spravce\AppData\Local\Microsoft\Windows\Temporary Internet Files\Content.IE5\D1R1SU0N\MC900440424CA36SHYI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0754" y="127968"/>
            <a:ext cx="1827213" cy="1506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/>
              <p:cNvSpPr txBox="1"/>
              <p:nvPr/>
            </p:nvSpPr>
            <p:spPr>
              <a:xfrm>
                <a:off x="5292080" y="5017864"/>
                <a:ext cx="81239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effectLst/>
                          <a:latin typeface="Cambria Math"/>
                          <a:ea typeface="Cambria Math"/>
                          <a:cs typeface="Arial" pitchFamily="34" charset="0"/>
                        </a:rPr>
                        <m:t>𝐿</m:t>
                      </m:r>
                    </m:oMath>
                  </m:oMathPara>
                </a14:m>
                <a:endParaRPr lang="cs-CZ" sz="2800" dirty="0">
                  <a:solidFill>
                    <a:schemeClr val="bg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92080" y="5017864"/>
                <a:ext cx="812391" cy="523220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0" name="Přímá spojnice 9"/>
          <p:cNvCxnSpPr/>
          <p:nvPr/>
        </p:nvCxnSpPr>
        <p:spPr>
          <a:xfrm rot="5400000">
            <a:off x="1068865" y="5075577"/>
            <a:ext cx="305334" cy="0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/>
              <p:cNvSpPr txBox="1"/>
              <p:nvPr/>
            </p:nvSpPr>
            <p:spPr>
              <a:xfrm>
                <a:off x="518705" y="5017864"/>
                <a:ext cx="81239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effectLst/>
                          <a:latin typeface="Cambria Math"/>
                          <a:ea typeface="Cambria Math"/>
                          <a:cs typeface="Arial" pitchFamily="34" charset="0"/>
                        </a:rPr>
                        <m:t>𝐾</m:t>
                      </m:r>
                    </m:oMath>
                  </m:oMathPara>
                </a14:m>
                <a:endParaRPr lang="cs-CZ" sz="2800" dirty="0">
                  <a:solidFill>
                    <a:schemeClr val="bg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8705" y="5017864"/>
                <a:ext cx="812391" cy="523220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2" name="Přímá spojnice 11"/>
          <p:cNvCxnSpPr/>
          <p:nvPr/>
        </p:nvCxnSpPr>
        <p:spPr>
          <a:xfrm>
            <a:off x="1221532" y="5061841"/>
            <a:ext cx="4320000" cy="0"/>
          </a:xfrm>
          <a:prstGeom prst="line">
            <a:avLst/>
          </a:prstGeom>
          <a:ln w="317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 rot="5400000">
            <a:off x="5411313" y="5061841"/>
            <a:ext cx="305334" cy="0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Oblouk 13"/>
          <p:cNvSpPr>
            <a:spLocks noChangeAspect="1"/>
          </p:cNvSpPr>
          <p:nvPr/>
        </p:nvSpPr>
        <p:spPr>
          <a:xfrm>
            <a:off x="-4718468" y="-922136"/>
            <a:ext cx="11880000" cy="11880000"/>
          </a:xfrm>
          <a:prstGeom prst="arc">
            <a:avLst>
              <a:gd name="adj1" fmla="val 19533707"/>
              <a:gd name="adj2" fmla="val 20973741"/>
            </a:avLst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ovéPole 14"/>
              <p:cNvSpPr txBox="1"/>
              <p:nvPr/>
            </p:nvSpPr>
            <p:spPr>
              <a:xfrm>
                <a:off x="6760890" y="3703430"/>
                <a:ext cx="81239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effectLst/>
                          <a:latin typeface="Cambria Math"/>
                          <a:ea typeface="Cambria Math"/>
                          <a:cs typeface="Arial" pitchFamily="34" charset="0"/>
                        </a:rPr>
                        <m:t>𝑘</m:t>
                      </m:r>
                    </m:oMath>
                  </m:oMathPara>
                </a14:m>
                <a:endParaRPr lang="cs-CZ" sz="2800" dirty="0">
                  <a:solidFill>
                    <a:schemeClr val="bg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15" name="TextovéPole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60890" y="3703430"/>
                <a:ext cx="812391" cy="523220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Oblouk 15"/>
          <p:cNvSpPr>
            <a:spLocks noChangeAspect="1"/>
          </p:cNvSpPr>
          <p:nvPr/>
        </p:nvSpPr>
        <p:spPr>
          <a:xfrm>
            <a:off x="2301532" y="1780802"/>
            <a:ext cx="6480000" cy="6480000"/>
          </a:xfrm>
          <a:prstGeom prst="arc">
            <a:avLst>
              <a:gd name="adj1" fmla="val 16200000"/>
              <a:gd name="adj2" fmla="val 19110878"/>
            </a:avLst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ovéPole 16"/>
              <p:cNvSpPr txBox="1"/>
              <p:nvPr/>
            </p:nvSpPr>
            <p:spPr>
              <a:xfrm>
                <a:off x="7583401" y="2924944"/>
                <a:ext cx="81239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effectLst/>
                          <a:latin typeface="Cambria Math"/>
                          <a:ea typeface="Cambria Math"/>
                          <a:cs typeface="Arial" pitchFamily="34" charset="0"/>
                        </a:rPr>
                        <m:t>𝑙</m:t>
                      </m:r>
                    </m:oMath>
                  </m:oMathPara>
                </a14:m>
                <a:endParaRPr lang="cs-CZ" sz="2800" dirty="0">
                  <a:solidFill>
                    <a:schemeClr val="bg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17" name="TextovéPole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83401" y="2924944"/>
                <a:ext cx="812391" cy="523220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ovéPole 17"/>
              <p:cNvSpPr txBox="1"/>
              <p:nvPr/>
            </p:nvSpPr>
            <p:spPr>
              <a:xfrm>
                <a:off x="6330534" y="1919202"/>
                <a:ext cx="81239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effectLst/>
                          <a:latin typeface="Cambria Math"/>
                          <a:ea typeface="Cambria Math"/>
                          <a:cs typeface="Arial" pitchFamily="34" charset="0"/>
                        </a:rPr>
                        <m:t>𝑀</m:t>
                      </m:r>
                    </m:oMath>
                  </m:oMathPara>
                </a14:m>
                <a:endParaRPr lang="cs-CZ" sz="2800" dirty="0">
                  <a:solidFill>
                    <a:schemeClr val="bg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18" name="TextovéPole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30534" y="1919202"/>
                <a:ext cx="812391" cy="523220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9" name="Přímá spojnice 18"/>
          <p:cNvCxnSpPr/>
          <p:nvPr/>
        </p:nvCxnSpPr>
        <p:spPr>
          <a:xfrm flipV="1">
            <a:off x="5541532" y="1878164"/>
            <a:ext cx="736925" cy="3197413"/>
          </a:xfrm>
          <a:prstGeom prst="line">
            <a:avLst/>
          </a:prstGeom>
          <a:ln w="317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ovéPole 19"/>
              <p:cNvSpPr txBox="1"/>
              <p:nvPr/>
            </p:nvSpPr>
            <p:spPr>
              <a:xfrm>
                <a:off x="852574" y="5743856"/>
                <a:ext cx="2586927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800" dirty="0" smtClean="0">
                    <a:solidFill>
                      <a:srgbClr val="FFFF00"/>
                    </a:solidFill>
                    <a:latin typeface="Arial" pitchFamily="34" charset="0"/>
                    <a:cs typeface="Arial" pitchFamily="34" charset="0"/>
                  </a:rPr>
                  <a:t>8</a:t>
                </a:r>
                <a:r>
                  <a:rPr lang="cs-CZ" sz="2800" dirty="0" smtClean="0">
                    <a:solidFill>
                      <a:srgbClr val="FFFF00"/>
                    </a:solidFill>
                    <a:effectLst/>
                    <a:latin typeface="Arial" pitchFamily="34" charset="0"/>
                    <a:cs typeface="Arial" pitchFamily="34" charset="0"/>
                  </a:rPr>
                  <a:t>.  </a:t>
                </a:r>
                <a14:m>
                  <m:oMath xmlns:m="http://schemas.openxmlformats.org/officeDocument/2006/math">
                    <m:r>
                      <a:rPr lang="cs-CZ" sz="2800" b="0" i="1" dirty="0" smtClean="0">
                        <a:solidFill>
                          <a:srgbClr val="FFFF00"/>
                        </a:solidFill>
                        <a:effectLst/>
                        <a:latin typeface="Cambria Math"/>
                        <a:cs typeface="Arial" pitchFamily="34" charset="0"/>
                      </a:rPr>
                      <m:t>𝑁</m:t>
                    </m:r>
                    <m:r>
                      <a:rPr lang="cs-CZ" sz="2800" i="1" dirty="0" smtClean="0">
                        <a:solidFill>
                          <a:srgbClr val="FFFF00"/>
                        </a:solidFill>
                        <a:effectLst/>
                        <a:latin typeface="Cambria Math"/>
                        <a:cs typeface="Arial" pitchFamily="34" charset="0"/>
                      </a:rPr>
                      <m:t>;</m:t>
                    </m:r>
                    <m:r>
                      <a:rPr lang="cs-CZ" sz="2800" b="0" i="1" dirty="0" smtClean="0">
                        <a:solidFill>
                          <a:srgbClr val="FFFF00"/>
                        </a:solidFill>
                        <a:effectLst/>
                        <a:latin typeface="Cambria Math"/>
                        <a:cs typeface="Arial" pitchFamily="34" charset="0"/>
                      </a:rPr>
                      <m:t>𝑁</m:t>
                    </m:r>
                    <m:r>
                      <a:rPr lang="cs-CZ" sz="2800" b="0" i="1" dirty="0" smtClean="0">
                        <a:solidFill>
                          <a:srgbClr val="FFFF00"/>
                        </a:solidFill>
                        <a:effectLst/>
                        <a:latin typeface="Cambria Math"/>
                        <a:ea typeface="Cambria Math"/>
                        <a:cs typeface="Arial" pitchFamily="34" charset="0"/>
                      </a:rPr>
                      <m:t>∈</m:t>
                    </m:r>
                    <m:r>
                      <a:rPr lang="cs-CZ" sz="2800" b="0" i="1" dirty="0" smtClean="0">
                        <a:solidFill>
                          <a:srgbClr val="FFFF00"/>
                        </a:solidFill>
                        <a:effectLst/>
                        <a:latin typeface="Cambria Math"/>
                        <a:ea typeface="Cambria Math"/>
                        <a:cs typeface="Arial" pitchFamily="34" charset="0"/>
                      </a:rPr>
                      <m:t>𝑠</m:t>
                    </m:r>
                    <m:r>
                      <a:rPr lang="cs-CZ" sz="2800" b="0" i="1" dirty="0" smtClean="0">
                        <a:solidFill>
                          <a:srgbClr val="FFFF00"/>
                        </a:solidFill>
                        <a:effectLst/>
                        <a:latin typeface="Cambria Math"/>
                        <a:ea typeface="Cambria Math"/>
                        <a:cs typeface="Arial" pitchFamily="34" charset="0"/>
                      </a:rPr>
                      <m:t>∩</m:t>
                    </m:r>
                    <m:r>
                      <a:rPr lang="cs-CZ" sz="2800" b="0" i="1" dirty="0" smtClean="0">
                        <a:solidFill>
                          <a:srgbClr val="FFFF00"/>
                        </a:solidFill>
                        <a:effectLst/>
                        <a:latin typeface="Cambria Math"/>
                        <a:ea typeface="Cambria Math"/>
                        <a:cs typeface="Arial" pitchFamily="34" charset="0"/>
                      </a:rPr>
                      <m:t>𝑝</m:t>
                    </m:r>
                  </m:oMath>
                </a14:m>
                <a:endParaRPr lang="cs-CZ" sz="2800" dirty="0">
                  <a:solidFill>
                    <a:srgbClr val="FFFF00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20" name="TextovéPole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52574" y="5743856"/>
                <a:ext cx="2586927" cy="523220"/>
              </a:xfrm>
              <a:prstGeom prst="rect">
                <a:avLst/>
              </a:prstGeom>
              <a:blipFill rotWithShape="1">
                <a:blip r:embed="rId9"/>
                <a:stretch>
                  <a:fillRect l="-4953" t="-11628" b="-3139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1" name="Přímá spojnice 20"/>
          <p:cNvCxnSpPr/>
          <p:nvPr/>
        </p:nvCxnSpPr>
        <p:spPr>
          <a:xfrm>
            <a:off x="1547664" y="1878164"/>
            <a:ext cx="6624736" cy="0"/>
          </a:xfrm>
          <a:prstGeom prst="line">
            <a:avLst/>
          </a:prstGeom>
          <a:ln w="317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21"/>
          <p:cNvCxnSpPr/>
          <p:nvPr/>
        </p:nvCxnSpPr>
        <p:spPr>
          <a:xfrm flipV="1">
            <a:off x="1221532" y="1634506"/>
            <a:ext cx="830188" cy="3482111"/>
          </a:xfrm>
          <a:prstGeom prst="line">
            <a:avLst/>
          </a:prstGeom>
          <a:ln w="317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ovéPole 22"/>
              <p:cNvSpPr txBox="1"/>
              <p:nvPr/>
            </p:nvSpPr>
            <p:spPr>
              <a:xfrm>
                <a:off x="2540440" y="1798451"/>
                <a:ext cx="81239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effectLst/>
                          <a:latin typeface="Cambria Math"/>
                          <a:ea typeface="Cambria Math"/>
                          <a:cs typeface="Arial" pitchFamily="34" charset="0"/>
                        </a:rPr>
                        <m:t>𝑝</m:t>
                      </m:r>
                    </m:oMath>
                  </m:oMathPara>
                </a14:m>
                <a:endParaRPr lang="cs-CZ" sz="2800" dirty="0">
                  <a:solidFill>
                    <a:schemeClr val="bg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23" name="TextovéPole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40440" y="1798451"/>
                <a:ext cx="812391" cy="523220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ovéPole 23"/>
              <p:cNvSpPr txBox="1"/>
              <p:nvPr/>
            </p:nvSpPr>
            <p:spPr>
              <a:xfrm>
                <a:off x="1525712" y="2673605"/>
                <a:ext cx="81239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effectLst/>
                          <a:latin typeface="Cambria Math"/>
                          <a:ea typeface="Cambria Math"/>
                          <a:cs typeface="Arial" pitchFamily="34" charset="0"/>
                        </a:rPr>
                        <m:t>𝑠</m:t>
                      </m:r>
                    </m:oMath>
                  </m:oMathPara>
                </a14:m>
                <a:endParaRPr lang="cs-CZ" sz="2800" dirty="0">
                  <a:solidFill>
                    <a:schemeClr val="bg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24" name="TextovéPole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25712" y="2673605"/>
                <a:ext cx="812391" cy="523220"/>
              </a:xfrm>
              <a:prstGeom prst="rect">
                <a:avLst/>
              </a:prstGeom>
              <a:blipFill rotWithShape="1"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ovéPole 24"/>
              <p:cNvSpPr txBox="1"/>
              <p:nvPr/>
            </p:nvSpPr>
            <p:spPr>
              <a:xfrm>
                <a:off x="1333646" y="1798451"/>
                <a:ext cx="81239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effectLst/>
                          <a:latin typeface="Cambria Math"/>
                          <a:ea typeface="Cambria Math"/>
                          <a:cs typeface="Arial" pitchFamily="34" charset="0"/>
                        </a:rPr>
                        <m:t>𝑁</m:t>
                      </m:r>
                    </m:oMath>
                  </m:oMathPara>
                </a14:m>
                <a:endParaRPr lang="cs-CZ" sz="2800" dirty="0">
                  <a:solidFill>
                    <a:schemeClr val="bg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25" name="TextovéPole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33646" y="1798451"/>
                <a:ext cx="812391" cy="523220"/>
              </a:xfrm>
              <a:prstGeom prst="rect">
                <a:avLst/>
              </a:prstGeom>
              <a:blipFill rotWithShape="1"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857043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107504" y="1412776"/>
            <a:ext cx="8928992" cy="5256584"/>
          </a:xfrm>
          <a:prstGeom prst="roundRect">
            <a:avLst>
              <a:gd name="adj" fmla="val 931"/>
            </a:avLst>
          </a:prstGeom>
          <a:gradFill>
            <a:gsLst>
              <a:gs pos="0">
                <a:srgbClr val="CCCC00"/>
              </a:gs>
              <a:gs pos="100000">
                <a:srgbClr val="CCCC00"/>
              </a:gs>
            </a:gsLst>
          </a:gra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 h="6350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" name="Zaoblený obdélník 2"/>
          <p:cNvSpPr/>
          <p:nvPr/>
        </p:nvSpPr>
        <p:spPr>
          <a:xfrm>
            <a:off x="107503" y="116632"/>
            <a:ext cx="8928993" cy="1152127"/>
          </a:xfrm>
          <a:prstGeom prst="roundRect">
            <a:avLst>
              <a:gd name="adj" fmla="val 0"/>
            </a:avLst>
          </a:prstGeom>
          <a:gradFill>
            <a:gsLst>
              <a:gs pos="0">
                <a:schemeClr val="accent2">
                  <a:shade val="15000"/>
                  <a:satMod val="180000"/>
                </a:schemeClr>
              </a:gs>
              <a:gs pos="2000">
                <a:srgbClr val="FFFF00"/>
              </a:gs>
              <a:gs pos="84000">
                <a:srgbClr val="FFC000"/>
              </a:gs>
              <a:gs pos="100000">
                <a:srgbClr val="66FF33"/>
              </a:gs>
            </a:gsLst>
          </a:gradFill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Zástupný symbol pro obsah 2"/>
              <p:cNvSpPr>
                <a:spLocks noGrp="1"/>
              </p:cNvSpPr>
              <p:nvPr/>
            </p:nvSpPr>
            <p:spPr>
              <a:xfrm>
                <a:off x="518705" y="255322"/>
                <a:ext cx="8013735" cy="1006972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:r>
                  <a:rPr lang="cs-CZ" sz="280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  <a:latin typeface="Arial" pitchFamily="34" charset="0"/>
                    <a:ea typeface="Cambria Math" pitchFamily="18" charset="0"/>
                    <a:cs typeface="Arial" pitchFamily="34" charset="0"/>
                  </a:rPr>
                  <a:t>Př. 2)  Sestrojte kosodélník KLMN, jestliže </a:t>
                </a:r>
              </a:p>
              <a:p>
                <a:pPr marL="0" indent="0">
                  <a:buNone/>
                </a:pPr>
                <a:r>
                  <a:rPr lang="cs-CZ" sz="280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  <a:ea typeface="Cambria Math" pitchFamily="18" charset="0"/>
                    <a:cs typeface="Arial" pitchFamily="34" charset="0"/>
                  </a:rPr>
                  <a:t> 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cs-CZ" sz="2800" i="1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  <a:cs typeface="Arial" pitchFamily="34" charset="0"/>
                          </a:rPr>
                        </m:ctrlPr>
                      </m:dPr>
                      <m:e>
                        <m:r>
                          <a:rPr lang="cs-CZ" sz="2800" b="0" i="1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  <a:cs typeface="Arial" pitchFamily="34" charset="0"/>
                          </a:rPr>
                          <m:t>𝐾𝐿</m:t>
                        </m:r>
                      </m:e>
                    </m:d>
                    <m:r>
                      <a:rPr lang="cs-CZ" sz="2800" b="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  <a:cs typeface="Arial" pitchFamily="34" charset="0"/>
                      </a:rPr>
                      <m:t>=4 </m:t>
                    </m:r>
                    <m:r>
                      <a:rPr lang="cs-CZ" sz="2800" b="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  <a:cs typeface="Arial" pitchFamily="34" charset="0"/>
                      </a:rPr>
                      <m:t>𝑐𝑚</m:t>
                    </m:r>
                    <m:r>
                      <a:rPr lang="cs-CZ" sz="2800" b="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  <a:cs typeface="Arial" pitchFamily="34" charset="0"/>
                      </a:rPr>
                      <m:t>;</m:t>
                    </m:r>
                    <m:d>
                      <m:dPr>
                        <m:begChr m:val="|"/>
                        <m:endChr m:val="|"/>
                        <m:ctrlPr>
                          <a:rPr lang="cs-CZ" sz="2800" b="0" i="1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  <a:cs typeface="Arial" pitchFamily="34" charset="0"/>
                          </a:rPr>
                        </m:ctrlPr>
                      </m:dPr>
                      <m:e>
                        <m:r>
                          <a:rPr lang="cs-CZ" sz="2800" b="0" i="1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  <a:cs typeface="Arial" pitchFamily="34" charset="0"/>
                          </a:rPr>
                          <m:t>𝐿𝑀</m:t>
                        </m:r>
                      </m:e>
                    </m:d>
                    <m:r>
                      <a:rPr lang="cs-CZ" sz="2800" b="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  <a:cs typeface="Arial" pitchFamily="34" charset="0"/>
                      </a:rPr>
                      <m:t>=3 </m:t>
                    </m:r>
                    <m:r>
                      <a:rPr lang="cs-CZ" sz="2800" b="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  <a:cs typeface="Arial" pitchFamily="34" charset="0"/>
                      </a:rPr>
                      <m:t>𝑐𝑚</m:t>
                    </m:r>
                    <m:r>
                      <a:rPr lang="cs-CZ" sz="2800" i="1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  <a:cs typeface="Arial" pitchFamily="34" charset="0"/>
                      </a:rPr>
                      <m:t>;</m:t>
                    </m:r>
                    <m:d>
                      <m:dPr>
                        <m:begChr m:val="|"/>
                        <m:endChr m:val="|"/>
                        <m:ctrlPr>
                          <a:rPr lang="cs-CZ" sz="2800" i="1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  <a:cs typeface="Arial" pitchFamily="34" charset="0"/>
                          </a:rPr>
                        </m:ctrlPr>
                      </m:dPr>
                      <m:e>
                        <m:r>
                          <a:rPr lang="cs-CZ" sz="2800" b="0" i="1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  <a:cs typeface="Arial" pitchFamily="34" charset="0"/>
                          </a:rPr>
                          <m:t>𝐾</m:t>
                        </m:r>
                        <m:r>
                          <a:rPr lang="cs-CZ" sz="2800" i="1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  <a:cs typeface="Arial" pitchFamily="34" charset="0"/>
                          </a:rPr>
                          <m:t>𝑀</m:t>
                        </m:r>
                      </m:e>
                    </m:d>
                    <m:r>
                      <a:rPr lang="cs-CZ" sz="2800" i="1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  <a:cs typeface="Arial" pitchFamily="34" charset="0"/>
                      </a:rPr>
                      <m:t>=</m:t>
                    </m:r>
                    <m:r>
                      <a:rPr lang="cs-CZ" sz="2800" b="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  <a:cs typeface="Arial" pitchFamily="34" charset="0"/>
                      </a:rPr>
                      <m:t>5,5</m:t>
                    </m:r>
                    <m:r>
                      <a:rPr lang="cs-CZ" sz="2800" i="1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  <a:cs typeface="Arial" pitchFamily="34" charset="0"/>
                      </a:rPr>
                      <m:t> </m:t>
                    </m:r>
                    <m:r>
                      <a:rPr lang="cs-CZ" sz="2800" i="1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  <a:cs typeface="Arial" pitchFamily="34" charset="0"/>
                      </a:rPr>
                      <m:t>𝑐𝑚</m:t>
                    </m:r>
                  </m:oMath>
                </a14:m>
                <a:r>
                  <a:rPr lang="cs-CZ" sz="280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  <a:latin typeface="Arial" pitchFamily="34" charset="0"/>
                    <a:ea typeface="Cambria Math" pitchFamily="18" charset="0"/>
                    <a:cs typeface="Arial" pitchFamily="34" charset="0"/>
                  </a:rPr>
                  <a:t>.</a:t>
                </a:r>
              </a:p>
            </p:txBody>
          </p:sp>
        </mc:Choice>
        <mc:Fallback xmlns="">
          <p:sp>
            <p:nvSpPr>
              <p:cNvPr id="4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8705" y="255322"/>
                <a:ext cx="8013735" cy="1006972"/>
              </a:xfrm>
              <a:prstGeom prst="rect">
                <a:avLst/>
              </a:prstGeom>
              <a:blipFill rotWithShape="1">
                <a:blip r:embed="rId2"/>
                <a:stretch>
                  <a:fillRect l="-1521" t="-6061" b="-1757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Obdélník 4"/>
          <p:cNvSpPr/>
          <p:nvPr/>
        </p:nvSpPr>
        <p:spPr>
          <a:xfrm>
            <a:off x="357436" y="1567619"/>
            <a:ext cx="8429127" cy="4799813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Vývojový diagram: postup 5"/>
          <p:cNvSpPr/>
          <p:nvPr/>
        </p:nvSpPr>
        <p:spPr>
          <a:xfrm>
            <a:off x="357436" y="1567619"/>
            <a:ext cx="1046212" cy="461664"/>
          </a:xfrm>
          <a:prstGeom prst="flowChartProcess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 smtClean="0">
                <a:solidFill>
                  <a:srgbClr val="FFFF00"/>
                </a:solidFill>
              </a:rPr>
              <a:t>Řešení:</a:t>
            </a:r>
            <a:endParaRPr lang="cs-CZ" sz="2400" dirty="0">
              <a:solidFill>
                <a:srgbClr val="FFFF00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357435" y="5674736"/>
            <a:ext cx="8429127" cy="692696"/>
          </a:xfrm>
          <a:prstGeom prst="rect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/>
              <p:cNvSpPr txBox="1"/>
              <p:nvPr/>
            </p:nvSpPr>
            <p:spPr>
              <a:xfrm>
                <a:off x="5135336" y="5017864"/>
                <a:ext cx="81239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effectLst/>
                          <a:latin typeface="Cambria Math"/>
                          <a:ea typeface="Cambria Math"/>
                          <a:cs typeface="Arial" pitchFamily="34" charset="0"/>
                        </a:rPr>
                        <m:t>𝐿</m:t>
                      </m:r>
                    </m:oMath>
                  </m:oMathPara>
                </a14:m>
                <a:endParaRPr lang="cs-CZ" sz="2800" dirty="0">
                  <a:solidFill>
                    <a:schemeClr val="bg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35336" y="5017864"/>
                <a:ext cx="812391" cy="523220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/>
              <p:cNvSpPr txBox="1"/>
              <p:nvPr/>
            </p:nvSpPr>
            <p:spPr>
              <a:xfrm>
                <a:off x="689881" y="5017864"/>
                <a:ext cx="81239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effectLst/>
                          <a:latin typeface="Cambria Math"/>
                          <a:ea typeface="Cambria Math"/>
                          <a:cs typeface="Arial" pitchFamily="34" charset="0"/>
                        </a:rPr>
                        <m:t>𝐾</m:t>
                      </m:r>
                    </m:oMath>
                  </m:oMathPara>
                </a14:m>
                <a:endParaRPr lang="cs-CZ" sz="2800" dirty="0">
                  <a:solidFill>
                    <a:schemeClr val="bg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9881" y="5017864"/>
                <a:ext cx="812391" cy="523220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2" name="Přímá spojnice 11"/>
          <p:cNvCxnSpPr/>
          <p:nvPr/>
        </p:nvCxnSpPr>
        <p:spPr>
          <a:xfrm>
            <a:off x="1221532" y="5061841"/>
            <a:ext cx="4320000" cy="0"/>
          </a:xfrm>
          <a:prstGeom prst="line">
            <a:avLst/>
          </a:prstGeom>
          <a:ln w="317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ovéPole 17"/>
              <p:cNvSpPr txBox="1"/>
              <p:nvPr/>
            </p:nvSpPr>
            <p:spPr>
              <a:xfrm>
                <a:off x="6084168" y="1848899"/>
                <a:ext cx="81239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effectLst/>
                          <a:latin typeface="Cambria Math"/>
                          <a:ea typeface="Cambria Math"/>
                          <a:cs typeface="Arial" pitchFamily="34" charset="0"/>
                        </a:rPr>
                        <m:t>𝑀</m:t>
                      </m:r>
                    </m:oMath>
                  </m:oMathPara>
                </a14:m>
                <a:endParaRPr lang="cs-CZ" sz="2800" dirty="0">
                  <a:solidFill>
                    <a:schemeClr val="bg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18" name="TextovéPole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84168" y="1848899"/>
                <a:ext cx="812391" cy="523220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9" name="Přímá spojnice 18"/>
          <p:cNvCxnSpPr/>
          <p:nvPr/>
        </p:nvCxnSpPr>
        <p:spPr>
          <a:xfrm flipV="1">
            <a:off x="5541532" y="1878164"/>
            <a:ext cx="736925" cy="3197413"/>
          </a:xfrm>
          <a:prstGeom prst="line">
            <a:avLst/>
          </a:prstGeom>
          <a:ln w="317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ovéPole 19"/>
          <p:cNvSpPr txBox="1"/>
          <p:nvPr/>
        </p:nvSpPr>
        <p:spPr>
          <a:xfrm>
            <a:off x="852574" y="5743856"/>
            <a:ext cx="346120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8</a:t>
            </a:r>
            <a:r>
              <a:rPr lang="cs-CZ" sz="2800" dirty="0" smtClean="0">
                <a:solidFill>
                  <a:srgbClr val="FFFF00"/>
                </a:solidFill>
                <a:effectLst/>
                <a:latin typeface="Arial" pitchFamily="34" charset="0"/>
                <a:cs typeface="Arial" pitchFamily="34" charset="0"/>
              </a:rPr>
              <a:t>. Kosodélník KLMN</a:t>
            </a:r>
            <a:endParaRPr lang="cs-CZ" sz="2800" dirty="0">
              <a:solidFill>
                <a:srgbClr val="FFFF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21" name="Přímá spojnice 20"/>
          <p:cNvCxnSpPr/>
          <p:nvPr/>
        </p:nvCxnSpPr>
        <p:spPr>
          <a:xfrm>
            <a:off x="1971514" y="1878164"/>
            <a:ext cx="4306943" cy="0"/>
          </a:xfrm>
          <a:prstGeom prst="line">
            <a:avLst/>
          </a:prstGeom>
          <a:ln w="317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21"/>
          <p:cNvCxnSpPr/>
          <p:nvPr/>
        </p:nvCxnSpPr>
        <p:spPr>
          <a:xfrm flipV="1">
            <a:off x="1221532" y="1850335"/>
            <a:ext cx="749982" cy="3211506"/>
          </a:xfrm>
          <a:prstGeom prst="line">
            <a:avLst/>
          </a:prstGeom>
          <a:ln w="317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ovéPole 24"/>
              <p:cNvSpPr txBox="1"/>
              <p:nvPr/>
            </p:nvSpPr>
            <p:spPr>
              <a:xfrm>
                <a:off x="1333646" y="1798451"/>
                <a:ext cx="81239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effectLst/>
                          <a:latin typeface="Cambria Math"/>
                          <a:ea typeface="Cambria Math"/>
                          <a:cs typeface="Arial" pitchFamily="34" charset="0"/>
                        </a:rPr>
                        <m:t>𝑁</m:t>
                      </m:r>
                    </m:oMath>
                  </m:oMathPara>
                </a14:m>
                <a:endParaRPr lang="cs-CZ" sz="2800" dirty="0">
                  <a:solidFill>
                    <a:schemeClr val="bg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25" name="TextovéPole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33646" y="1798451"/>
                <a:ext cx="812391" cy="523220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26" name="Picture 2" descr="C:\Users\spravce\AppData\Local\Microsoft\Windows\Temporary Internet Files\Content.IE5\D1R1SU0N\MC900437791CAWE6XBJ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6559" y="3456088"/>
            <a:ext cx="1831975" cy="1501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481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0" y="43305"/>
            <a:ext cx="9138303" cy="6814695"/>
          </a:xfrm>
          <a:prstGeom prst="roundRect">
            <a:avLst>
              <a:gd name="adj" fmla="val 931"/>
            </a:avLst>
          </a:prstGeom>
          <a:gradFill>
            <a:gsLst>
              <a:gs pos="0">
                <a:srgbClr val="CCCC00"/>
              </a:gs>
              <a:gs pos="100000">
                <a:srgbClr val="CCCC00"/>
              </a:gs>
            </a:gsLst>
          </a:gra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 h="6350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31675" y="188640"/>
            <a:ext cx="6628557" cy="675698"/>
          </a:xfrm>
          <a:prstGeom prst="roundRect">
            <a:avLst>
              <a:gd name="adj" fmla="val 0"/>
            </a:avLst>
          </a:prstGeom>
          <a:gradFill>
            <a:gsLst>
              <a:gs pos="0">
                <a:srgbClr val="CCCC00"/>
              </a:gs>
              <a:gs pos="100000">
                <a:srgbClr val="CCCC00"/>
              </a:gs>
            </a:gsLst>
          </a:gradFill>
          <a:ln w="295275">
            <a:noFill/>
          </a:ln>
          <a:scene3d>
            <a:camera prst="orthographicFront">
              <a:rot lat="0" lon="0" rev="0"/>
            </a:camera>
            <a:lightRig rig="twoPt" dir="tr"/>
          </a:scene3d>
          <a:sp3d contourW="14605" prstMaterial="metal">
            <a:bevelT w="165100" h="95250" prst="softRound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9" name="Zástupný symbol pro obsah 2"/>
          <p:cNvSpPr>
            <a:spLocks noGrp="1"/>
          </p:cNvSpPr>
          <p:nvPr/>
        </p:nvSpPr>
        <p:spPr>
          <a:xfrm>
            <a:off x="211957" y="288275"/>
            <a:ext cx="6448275" cy="576063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b="1" dirty="0">
                <a:solidFill>
                  <a:schemeClr val="bg1"/>
                </a:solidFill>
                <a:latin typeface="Trebuchet MS" pitchFamily="34" charset="0"/>
                <a:ea typeface="Cambria Math" pitchFamily="18" charset="0"/>
              </a:rPr>
              <a:t>Příklady na samostatné procvičení:</a:t>
            </a:r>
            <a:endParaRPr lang="cs-CZ" sz="2800" dirty="0">
              <a:solidFill>
                <a:schemeClr val="bg1"/>
              </a:solidFill>
              <a:latin typeface="Trebuchet MS" pitchFamily="34" charset="0"/>
              <a:ea typeface="Cambria Math" pitchFamily="18" charset="0"/>
              <a:cs typeface="Calibri" pitchFamily="34" charset="0"/>
            </a:endParaRPr>
          </a:p>
        </p:txBody>
      </p:sp>
      <p:sp>
        <p:nvSpPr>
          <p:cNvPr id="11" name="Zaoblený obdélník 10"/>
          <p:cNvSpPr/>
          <p:nvPr/>
        </p:nvSpPr>
        <p:spPr>
          <a:xfrm>
            <a:off x="-5826" y="1195385"/>
            <a:ext cx="9137256" cy="649439"/>
          </a:xfrm>
          <a:prstGeom prst="roundRect">
            <a:avLst>
              <a:gd name="adj" fmla="val 0"/>
            </a:avLst>
          </a:prstGeom>
          <a:gradFill>
            <a:gsLst>
              <a:gs pos="0">
                <a:srgbClr val="CCCC00"/>
              </a:gs>
              <a:gs pos="100000">
                <a:srgbClr val="CCCC00"/>
              </a:gs>
            </a:gsLst>
          </a:gradFill>
          <a:ln w="295275">
            <a:noFill/>
          </a:ln>
          <a:scene3d>
            <a:camera prst="orthographicFront">
              <a:rot lat="0" lon="0" rev="0"/>
            </a:camera>
            <a:lightRig rig="twoPt" dir="tr"/>
          </a:scene3d>
          <a:sp3d contourW="14605" prstMaterial="metal">
            <a:bevelT w="165100" h="95250" prst="softRound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Zástupný symbol pro obsah 2"/>
              <p:cNvSpPr>
                <a:spLocks noGrp="1"/>
              </p:cNvSpPr>
              <p:nvPr/>
            </p:nvSpPr>
            <p:spPr>
              <a:xfrm>
                <a:off x="137892" y="1228424"/>
                <a:ext cx="8874960" cy="875072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:r>
                  <a:rPr lang="cs-CZ" spc="-12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  <a:latin typeface="Trebuchet MS" pitchFamily="34" charset="0"/>
                    <a:ea typeface="Cambria Math" pitchFamily="18" charset="0"/>
                  </a:rPr>
                  <a:t>1</a:t>
                </a:r>
                <a:r>
                  <a:rPr lang="cs-CZ" spc="-120" dirty="0">
                    <a:solidFill>
                      <a:schemeClr val="bg1">
                        <a:lumMod val="95000"/>
                        <a:lumOff val="5000"/>
                      </a:schemeClr>
                    </a:solidFill>
                    <a:latin typeface="Trebuchet MS" pitchFamily="34" charset="0"/>
                    <a:ea typeface="Cambria Math" pitchFamily="18" charset="0"/>
                  </a:rPr>
                  <a:t>) Vypočítejte  obvod kosodélníku, jestliže </a:t>
                </a:r>
                <a14:m>
                  <m:oMath xmlns:m="http://schemas.openxmlformats.org/officeDocument/2006/math">
                    <m:r>
                      <a:rPr lang="cs-CZ" i="1" spc="-120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𝑎</m:t>
                    </m:r>
                    <m:r>
                      <a:rPr lang="cs-CZ" i="1" spc="-120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=</m:t>
                    </m:r>
                    <m:f>
                      <m:fPr>
                        <m:ctrlPr>
                          <a:rPr lang="cs-CZ" i="1" spc="-120" dirty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</a:rPr>
                        </m:ctrlPr>
                      </m:fPr>
                      <m:num>
                        <m:r>
                          <a:rPr lang="cs-CZ" b="0" i="1" spc="-120" dirty="0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</a:rPr>
                          <m:t>3</m:t>
                        </m:r>
                      </m:num>
                      <m:den>
                        <m:r>
                          <a:rPr lang="cs-CZ" b="0" i="1" spc="-120" dirty="0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</a:rPr>
                          <m:t>4</m:t>
                        </m:r>
                      </m:den>
                    </m:f>
                    <m:r>
                      <a:rPr lang="cs-CZ" i="1" spc="-120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 </m:t>
                    </m:r>
                    <m:r>
                      <a:rPr lang="cs-CZ" i="1" spc="-120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𝑚</m:t>
                    </m:r>
                    <m:r>
                      <a:rPr lang="cs-CZ" i="1" spc="-120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, </m:t>
                    </m:r>
                    <m:r>
                      <a:rPr lang="cs-CZ" i="1" spc="-120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𝑏</m:t>
                    </m:r>
                    <m:r>
                      <a:rPr lang="cs-CZ" i="1" spc="-120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=</m:t>
                    </m:r>
                    <m:f>
                      <m:fPr>
                        <m:ctrlPr>
                          <a:rPr lang="cs-CZ" i="1" spc="-120" dirty="0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</a:rPr>
                        </m:ctrlPr>
                      </m:fPr>
                      <m:num>
                        <m:r>
                          <a:rPr lang="cs-CZ" b="0" i="1" spc="-120" dirty="0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</a:rPr>
                          <m:t>5</m:t>
                        </m:r>
                      </m:num>
                      <m:den>
                        <m:r>
                          <a:rPr lang="cs-CZ" b="0" i="1" spc="-120" dirty="0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</a:rPr>
                          <m:t>8</m:t>
                        </m:r>
                      </m:den>
                    </m:f>
                    <m:r>
                      <a:rPr lang="cs-CZ" i="1" spc="-120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 </m:t>
                    </m:r>
                    <m:r>
                      <a:rPr lang="cs-CZ" i="1" spc="-120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𝑚</m:t>
                    </m:r>
                    <m:r>
                      <a:rPr lang="cs-CZ" i="1" spc="-120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</a:rPr>
                      <m:t>.</m:t>
                    </m:r>
                  </m:oMath>
                </a14:m>
                <a:endParaRPr lang="cs-CZ" spc="-120" dirty="0">
                  <a:solidFill>
                    <a:schemeClr val="bg1">
                      <a:lumMod val="95000"/>
                      <a:lumOff val="5000"/>
                    </a:schemeClr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12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7892" y="1228424"/>
                <a:ext cx="8874960" cy="875072"/>
              </a:xfrm>
              <a:prstGeom prst="rect">
                <a:avLst/>
              </a:prstGeom>
              <a:blipFill rotWithShape="1">
                <a:blip r:embed="rId2"/>
                <a:stretch>
                  <a:fillRect l="-11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Zaoblený obdélník 12"/>
          <p:cNvSpPr/>
          <p:nvPr/>
        </p:nvSpPr>
        <p:spPr>
          <a:xfrm>
            <a:off x="561" y="4578192"/>
            <a:ext cx="9089111" cy="939040"/>
          </a:xfrm>
          <a:prstGeom prst="roundRect">
            <a:avLst>
              <a:gd name="adj" fmla="val 0"/>
            </a:avLst>
          </a:prstGeom>
          <a:gradFill>
            <a:gsLst>
              <a:gs pos="0">
                <a:srgbClr val="CCCC00"/>
              </a:gs>
              <a:gs pos="100000">
                <a:srgbClr val="CCCC00"/>
              </a:gs>
            </a:gsLst>
          </a:gradFill>
          <a:ln w="295275">
            <a:noFill/>
          </a:ln>
          <a:scene3d>
            <a:camera prst="orthographicFront">
              <a:rot lat="0" lon="0" rev="0"/>
            </a:camera>
            <a:lightRig rig="twoPt" dir="tr"/>
          </a:scene3d>
          <a:sp3d contourW="14605" prstMaterial="metal">
            <a:bevelT w="165100" h="95250" prst="softRound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Zástupný symbol pro obsah 2"/>
              <p:cNvSpPr>
                <a:spLocks noGrp="1"/>
              </p:cNvSpPr>
              <p:nvPr/>
            </p:nvSpPr>
            <p:spPr>
              <a:xfrm>
                <a:off x="120092" y="4662280"/>
                <a:ext cx="8874960" cy="854952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:r>
                  <a:rPr lang="cs-CZ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  <a:latin typeface="Trebuchet MS" pitchFamily="34" charset="0"/>
                    <a:ea typeface="Cambria Math" pitchFamily="18" charset="0"/>
                  </a:rPr>
                  <a:t>4) </a:t>
                </a:r>
                <a:r>
                  <a:rPr lang="cs-CZ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  <a:latin typeface="Arial" pitchFamily="34" charset="0"/>
                    <a:ea typeface="Cambria Math" pitchFamily="18" charset="0"/>
                    <a:cs typeface="Arial" pitchFamily="34" charset="0"/>
                  </a:rPr>
                  <a:t> </a:t>
                </a:r>
                <a:r>
                  <a:rPr lang="cs-CZ" dirty="0">
                    <a:solidFill>
                      <a:schemeClr val="bg1">
                        <a:lumMod val="95000"/>
                        <a:lumOff val="5000"/>
                      </a:schemeClr>
                    </a:solidFill>
                    <a:latin typeface="Arial" pitchFamily="34" charset="0"/>
                    <a:ea typeface="Cambria Math" pitchFamily="18" charset="0"/>
                    <a:cs typeface="Arial" pitchFamily="34" charset="0"/>
                  </a:rPr>
                  <a:t>Sestrojte kosodélník KLMN, jestliže</a:t>
                </a:r>
                <a:r>
                  <a:rPr lang="cs-CZ" dirty="0">
                    <a:solidFill>
                      <a:schemeClr val="bg1">
                        <a:lumMod val="95000"/>
                        <a:lumOff val="5000"/>
                      </a:schemeClr>
                    </a:solidFill>
                    <a:ea typeface="Cambria Math" pitchFamily="18" charset="0"/>
                    <a:cs typeface="Arial" pitchFamily="34" charset="0"/>
                  </a:rPr>
                  <a:t> </a:t>
                </a:r>
                <a:r>
                  <a:rPr lang="cs-CZ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  <a:ea typeface="Cambria Math" pitchFamily="18" charset="0"/>
                    <a:cs typeface="Arial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cs-CZ" b="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  <a:cs typeface="Arial" pitchFamily="34" charset="0"/>
                      </a:rPr>
                      <m:t>𝑘</m:t>
                    </m:r>
                    <m:r>
                      <a:rPr lang="cs-CZ" i="1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  <a:cs typeface="Arial" pitchFamily="34" charset="0"/>
                      </a:rPr>
                      <m:t>=</m:t>
                    </m:r>
                    <m:r>
                      <a:rPr lang="cs-CZ" b="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  <a:cs typeface="Arial" pitchFamily="34" charset="0"/>
                      </a:rPr>
                      <m:t>3</m:t>
                    </m:r>
                    <m:r>
                      <a:rPr lang="cs-CZ" i="1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  <a:cs typeface="Arial" pitchFamily="34" charset="0"/>
                      </a:rPr>
                      <m:t> </m:t>
                    </m:r>
                    <m:r>
                      <a:rPr lang="cs-CZ" i="1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  <a:cs typeface="Arial" pitchFamily="34" charset="0"/>
                      </a:rPr>
                      <m:t>𝑐𝑚</m:t>
                    </m:r>
                    <m:r>
                      <a:rPr lang="cs-CZ" i="1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  <a:cs typeface="Arial" pitchFamily="34" charset="0"/>
                      </a:rPr>
                      <m:t>;</m:t>
                    </m:r>
                    <m:r>
                      <a:rPr lang="cs-CZ" b="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  <a:cs typeface="Arial" pitchFamily="34" charset="0"/>
                      </a:rPr>
                      <m:t>𝑙</m:t>
                    </m:r>
                    <m:r>
                      <a:rPr lang="cs-CZ" b="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  <a:cs typeface="Arial" pitchFamily="34" charset="0"/>
                      </a:rPr>
                      <m:t>=7 </m:t>
                    </m:r>
                    <m:r>
                      <a:rPr lang="cs-CZ" b="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  <a:cs typeface="Arial" pitchFamily="34" charset="0"/>
                      </a:rPr>
                      <m:t>𝑐𝑚</m:t>
                    </m:r>
                    <m:r>
                      <a:rPr lang="cs-CZ" b="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  <a:cs typeface="Arial" pitchFamily="34" charset="0"/>
                      </a:rPr>
                      <m:t>;</m:t>
                    </m:r>
                  </m:oMath>
                </a14:m>
                <a:r>
                  <a:rPr lang="cs-CZ" i="1" dirty="0">
                    <a:solidFill>
                      <a:schemeClr val="bg1">
                        <a:lumMod val="95000"/>
                        <a:lumOff val="5000"/>
                      </a:schemeClr>
                    </a:solidFill>
                    <a:latin typeface="Cambria Math"/>
                    <a:ea typeface="Cambria Math" pitchFamily="18" charset="0"/>
                    <a:cs typeface="Arial" pitchFamily="34" charset="0"/>
                  </a:rPr>
                  <a:t/>
                </a:r>
                <a:br>
                  <a:rPr lang="cs-CZ" i="1" dirty="0">
                    <a:solidFill>
                      <a:schemeClr val="bg1">
                        <a:lumMod val="95000"/>
                        <a:lumOff val="5000"/>
                      </a:schemeClr>
                    </a:solidFill>
                    <a:latin typeface="Cambria Math"/>
                    <a:ea typeface="Cambria Math" pitchFamily="18" charset="0"/>
                    <a:cs typeface="Arial" pitchFamily="34" charset="0"/>
                  </a:rPr>
                </a:br>
                <a:r>
                  <a:rPr lang="cs-CZ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  <a:ea typeface="Cambria Math" pitchFamily="18" charset="0"/>
                    <a:cs typeface="Arial" pitchFamily="34" charset="0"/>
                  </a:rPr>
                  <a:t> 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cs-CZ" i="1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  <a:cs typeface="Arial" pitchFamily="34" charset="0"/>
                          </a:rPr>
                        </m:ctrlPr>
                      </m:dPr>
                      <m:e>
                        <m:r>
                          <a:rPr lang="cs-CZ" i="1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/>
                            <a:cs typeface="Arial" pitchFamily="34" charset="0"/>
                          </a:rPr>
                          <m:t>∢</m:t>
                        </m:r>
                        <m:r>
                          <a:rPr lang="cs-CZ" b="0" i="1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/>
                            <a:cs typeface="Arial" pitchFamily="34" charset="0"/>
                          </a:rPr>
                          <m:t>𝑁𝐾𝐿</m:t>
                        </m:r>
                      </m:e>
                    </m:d>
                    <m:r>
                      <a:rPr lang="cs-CZ" b="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  <a:cs typeface="Arial" pitchFamily="34" charset="0"/>
                      </a:rPr>
                      <m:t>+</m:t>
                    </m:r>
                    <m:d>
                      <m:dPr>
                        <m:begChr m:val="|"/>
                        <m:endChr m:val="|"/>
                        <m:ctrlPr>
                          <a:rPr lang="cs-CZ" i="1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  <a:cs typeface="Arial" pitchFamily="34" charset="0"/>
                          </a:rPr>
                        </m:ctrlPr>
                      </m:dPr>
                      <m:e>
                        <m:r>
                          <a:rPr lang="cs-CZ" i="1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/>
                            <a:cs typeface="Arial" pitchFamily="34" charset="0"/>
                          </a:rPr>
                          <m:t>∢</m:t>
                        </m:r>
                        <m:r>
                          <a:rPr lang="cs-CZ" b="0" i="1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/>
                            <a:cs typeface="Arial" pitchFamily="34" charset="0"/>
                          </a:rPr>
                          <m:t>𝐿𝑀𝑁</m:t>
                        </m:r>
                      </m:e>
                    </m:d>
                    <m:r>
                      <a:rPr lang="cs-CZ" i="1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  <a:cs typeface="Arial" pitchFamily="34" charset="0"/>
                      </a:rPr>
                      <m:t>=</m:t>
                    </m:r>
                    <m:r>
                      <a:rPr lang="cs-CZ" b="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  <a:cs typeface="Arial" pitchFamily="34" charset="0"/>
                      </a:rPr>
                      <m:t>120</m:t>
                    </m:r>
                    <m:r>
                      <a:rPr lang="cs-CZ" i="1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  <a:cs typeface="Arial" pitchFamily="34" charset="0"/>
                      </a:rPr>
                      <m:t>°</m:t>
                    </m:r>
                  </m:oMath>
                </a14:m>
                <a:r>
                  <a:rPr lang="cs-CZ" dirty="0">
                    <a:solidFill>
                      <a:schemeClr val="bg1">
                        <a:lumMod val="95000"/>
                        <a:lumOff val="5000"/>
                      </a:schemeClr>
                    </a:solidFill>
                    <a:latin typeface="Arial" pitchFamily="34" charset="0"/>
                    <a:ea typeface="Cambria Math" pitchFamily="18" charset="0"/>
                    <a:cs typeface="Arial" pitchFamily="34" charset="0"/>
                  </a:rPr>
                  <a:t>.</a:t>
                </a:r>
              </a:p>
            </p:txBody>
          </p:sp>
        </mc:Choice>
        <mc:Fallback xmlns="">
          <p:sp>
            <p:nvSpPr>
              <p:cNvPr id="18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0092" y="4662280"/>
                <a:ext cx="8874960" cy="854952"/>
              </a:xfrm>
              <a:prstGeom prst="rect">
                <a:avLst/>
              </a:prstGeom>
              <a:blipFill rotWithShape="1">
                <a:blip r:embed="rId3"/>
                <a:stretch>
                  <a:fillRect l="-1099" t="-7143" b="-1214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5" name="Picture 2" descr="C:\Users\spravce\AppData\Local\Microsoft\Windows\Temporary Internet Files\Content.IE5\D1R1SU0N\MC900434379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43305"/>
            <a:ext cx="1224136" cy="1099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Zaoblený obdélník 9"/>
          <p:cNvSpPr/>
          <p:nvPr/>
        </p:nvSpPr>
        <p:spPr>
          <a:xfrm>
            <a:off x="30816" y="5517232"/>
            <a:ext cx="9089111" cy="956536"/>
          </a:xfrm>
          <a:prstGeom prst="roundRect">
            <a:avLst>
              <a:gd name="adj" fmla="val 0"/>
            </a:avLst>
          </a:prstGeom>
          <a:gradFill>
            <a:gsLst>
              <a:gs pos="0">
                <a:srgbClr val="CCCC00"/>
              </a:gs>
              <a:gs pos="100000">
                <a:srgbClr val="CCCC00"/>
              </a:gs>
            </a:gsLst>
          </a:gradFill>
          <a:ln w="295275">
            <a:noFill/>
          </a:ln>
          <a:scene3d>
            <a:camera prst="orthographicFront">
              <a:rot lat="0" lon="0" rev="0"/>
            </a:camera>
            <a:lightRig rig="twoPt" dir="tr"/>
          </a:scene3d>
          <a:sp3d contourW="14605" prstMaterial="metal">
            <a:bevelT w="165100" h="95250" prst="softRound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Zástupný symbol pro obsah 2"/>
              <p:cNvSpPr>
                <a:spLocks noGrp="1"/>
              </p:cNvSpPr>
              <p:nvPr/>
            </p:nvSpPr>
            <p:spPr>
              <a:xfrm>
                <a:off x="126389" y="5631284"/>
                <a:ext cx="9111335" cy="563984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:r>
                  <a:rPr lang="cs-CZ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  <a:latin typeface="Trebuchet MS" pitchFamily="34" charset="0"/>
                    <a:ea typeface="Cambria Math" pitchFamily="18" charset="0"/>
                  </a:rPr>
                  <a:t>5) </a:t>
                </a:r>
                <a:r>
                  <a:rPr lang="cs-CZ" dirty="0">
                    <a:solidFill>
                      <a:schemeClr val="bg1">
                        <a:lumMod val="95000"/>
                        <a:lumOff val="5000"/>
                      </a:schemeClr>
                    </a:solidFill>
                    <a:latin typeface="Arial" pitchFamily="34" charset="0"/>
                    <a:ea typeface="Cambria Math" pitchFamily="18" charset="0"/>
                    <a:cs typeface="Arial" pitchFamily="34" charset="0"/>
                  </a:rPr>
                  <a:t>Sestrojte </a:t>
                </a:r>
                <a:r>
                  <a:rPr lang="cs-CZ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  <a:latin typeface="Arial" pitchFamily="34" charset="0"/>
                    <a:ea typeface="Cambria Math" pitchFamily="18" charset="0"/>
                    <a:cs typeface="Arial" pitchFamily="34" charset="0"/>
                  </a:rPr>
                  <a:t>kosočtverec EFGH, jestliže  </a:t>
                </a:r>
                <a14:m>
                  <m:oMath xmlns:m="http://schemas.openxmlformats.org/officeDocument/2006/math">
                    <m:r>
                      <a:rPr lang="cs-CZ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  <a:cs typeface="Arial" pitchFamily="34" charset="0"/>
                      </a:rPr>
                      <m:t> </m:t>
                    </m:r>
                    <m:r>
                      <a:rPr lang="cs-CZ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  <a:cs typeface="Arial" pitchFamily="34" charset="0"/>
                      </a:rPr>
                      <m:t>𝑒</m:t>
                    </m:r>
                    <m:r>
                      <a:rPr lang="cs-CZ" b="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  <a:cs typeface="Arial" pitchFamily="34" charset="0"/>
                      </a:rPr>
                      <m:t>=4,5</m:t>
                    </m:r>
                    <m:r>
                      <a:rPr lang="cs-CZ" i="1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  <a:cs typeface="Arial" pitchFamily="34" charset="0"/>
                      </a:rPr>
                      <m:t> </m:t>
                    </m:r>
                    <m:r>
                      <a:rPr lang="cs-CZ" i="1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  <a:cs typeface="Arial" pitchFamily="34" charset="0"/>
                      </a:rPr>
                      <m:t>𝑐𝑚</m:t>
                    </m:r>
                    <m:r>
                      <a:rPr lang="cs-CZ" i="1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  <a:cs typeface="Arial" pitchFamily="34" charset="0"/>
                      </a:rPr>
                      <m:t>, </m:t>
                    </m:r>
                  </m:oMath>
                </a14:m>
                <a:r>
                  <a:rPr lang="cs-CZ" i="1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  <a:latin typeface="Cambria Math"/>
                    <a:ea typeface="Cambria Math" pitchFamily="18" charset="0"/>
                    <a:cs typeface="Arial" pitchFamily="34" charset="0"/>
                  </a:rPr>
                  <a:t/>
                </a:r>
                <a:br>
                  <a:rPr lang="cs-CZ" i="1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  <a:latin typeface="Cambria Math"/>
                    <a:ea typeface="Cambria Math" pitchFamily="18" charset="0"/>
                    <a:cs typeface="Arial" pitchFamily="34" charset="0"/>
                  </a:rPr>
                </a:b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cs-CZ" i="1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  <a:cs typeface="Arial" pitchFamily="34" charset="0"/>
                          </a:rPr>
                        </m:ctrlPr>
                      </m:dPr>
                      <m:e>
                        <m:r>
                          <a:rPr lang="cs-CZ" i="1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/>
                            <a:cs typeface="Arial" pitchFamily="34" charset="0"/>
                          </a:rPr>
                          <m:t>∢</m:t>
                        </m:r>
                        <m:r>
                          <a:rPr lang="cs-CZ" i="1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  <a:cs typeface="Arial" pitchFamily="34" charset="0"/>
                          </a:rPr>
                          <m:t>𝐹</m:t>
                        </m:r>
                        <m:r>
                          <a:rPr lang="cs-CZ" b="0" i="1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  <a:cs typeface="Arial" pitchFamily="34" charset="0"/>
                          </a:rPr>
                          <m:t>𝐸𝐺</m:t>
                        </m:r>
                      </m:e>
                    </m:d>
                    <m:r>
                      <a:rPr lang="cs-CZ" i="1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  <a:cs typeface="Arial" pitchFamily="34" charset="0"/>
                      </a:rPr>
                      <m:t>=</m:t>
                    </m:r>
                    <m:r>
                      <a:rPr lang="cs-CZ" b="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  <a:cs typeface="Arial" pitchFamily="34" charset="0"/>
                      </a:rPr>
                      <m:t>135°</m:t>
                    </m:r>
                  </m:oMath>
                </a14:m>
                <a:r>
                  <a:rPr lang="cs-CZ" dirty="0">
                    <a:solidFill>
                      <a:schemeClr val="bg1">
                        <a:lumMod val="95000"/>
                        <a:lumOff val="5000"/>
                      </a:schemeClr>
                    </a:solidFill>
                    <a:latin typeface="Arial" pitchFamily="34" charset="0"/>
                    <a:ea typeface="Cambria Math" pitchFamily="18" charset="0"/>
                    <a:cs typeface="Arial" pitchFamily="34" charset="0"/>
                  </a:rPr>
                  <a:t>.</a:t>
                </a:r>
              </a:p>
            </p:txBody>
          </p:sp>
        </mc:Choice>
        <mc:Fallback xmlns="">
          <p:sp>
            <p:nvSpPr>
              <p:cNvPr id="14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6389" y="5631284"/>
                <a:ext cx="9111335" cy="563984"/>
              </a:xfrm>
              <a:prstGeom prst="rect">
                <a:avLst/>
              </a:prstGeom>
              <a:blipFill rotWithShape="1">
                <a:blip r:embed="rId5"/>
                <a:stretch>
                  <a:fillRect l="-1071" t="-8696" b="-7282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Zaoblený obdélník 18"/>
          <p:cNvSpPr/>
          <p:nvPr/>
        </p:nvSpPr>
        <p:spPr>
          <a:xfrm>
            <a:off x="-20213" y="2375258"/>
            <a:ext cx="9109885" cy="623722"/>
          </a:xfrm>
          <a:prstGeom prst="roundRect">
            <a:avLst>
              <a:gd name="adj" fmla="val 0"/>
            </a:avLst>
          </a:prstGeom>
          <a:gradFill>
            <a:gsLst>
              <a:gs pos="0">
                <a:srgbClr val="CCCC00"/>
              </a:gs>
              <a:gs pos="100000">
                <a:srgbClr val="CCCC00"/>
              </a:gs>
            </a:gsLst>
          </a:gradFill>
          <a:ln w="295275">
            <a:noFill/>
          </a:ln>
          <a:scene3d>
            <a:camera prst="orthographicFront">
              <a:rot lat="0" lon="0" rev="0"/>
            </a:camera>
            <a:lightRig rig="twoPt" dir="tr"/>
          </a:scene3d>
          <a:sp3d contourW="14605" prstMaterial="metal">
            <a:bevelT w="165100" h="95250" prst="softRound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0" name="Zástupný symbol pro obsah 2"/>
          <p:cNvSpPr>
            <a:spLocks noGrp="1"/>
          </p:cNvSpPr>
          <p:nvPr/>
        </p:nvSpPr>
        <p:spPr>
          <a:xfrm>
            <a:off x="-9826" y="2408296"/>
            <a:ext cx="9353017" cy="590684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rebuchet MS" pitchFamily="34" charset="0"/>
                <a:ea typeface="Cambria Math" pitchFamily="18" charset="0"/>
              </a:rPr>
              <a:t>2) Vypočítejte délku strany kosočtverce, jehož obvod je 25,2 cm.</a:t>
            </a:r>
            <a:endParaRPr lang="cs-CZ" dirty="0">
              <a:solidFill>
                <a:schemeClr val="bg1">
                  <a:lumMod val="95000"/>
                  <a:lumOff val="5000"/>
                </a:schemeClr>
              </a:solidFill>
              <a:latin typeface="Trebuchet MS" pitchFamily="34" charset="0"/>
              <a:ea typeface="Cambria Math" pitchFamily="18" charset="0"/>
            </a:endParaRPr>
          </a:p>
        </p:txBody>
      </p:sp>
      <p:sp>
        <p:nvSpPr>
          <p:cNvPr id="21" name="Zaoblený obdélník 20"/>
          <p:cNvSpPr/>
          <p:nvPr/>
        </p:nvSpPr>
        <p:spPr>
          <a:xfrm>
            <a:off x="19611" y="3485056"/>
            <a:ext cx="9089111" cy="1057132"/>
          </a:xfrm>
          <a:prstGeom prst="roundRect">
            <a:avLst>
              <a:gd name="adj" fmla="val 0"/>
            </a:avLst>
          </a:prstGeom>
          <a:gradFill>
            <a:gsLst>
              <a:gs pos="0">
                <a:srgbClr val="CCCC00"/>
              </a:gs>
              <a:gs pos="100000">
                <a:srgbClr val="CCCC00"/>
              </a:gs>
            </a:gsLst>
          </a:gradFill>
          <a:ln w="295275">
            <a:noFill/>
          </a:ln>
          <a:scene3d>
            <a:camera prst="orthographicFront">
              <a:rot lat="0" lon="0" rev="0"/>
            </a:camera>
            <a:lightRig rig="twoPt" dir="tr"/>
          </a:scene3d>
          <a:sp3d contourW="14605" prstMaterial="metal">
            <a:bevelT w="165100" h="95250" prst="softRound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Zástupný symbol pro obsah 2"/>
              <p:cNvSpPr>
                <a:spLocks noGrp="1"/>
              </p:cNvSpPr>
              <p:nvPr/>
            </p:nvSpPr>
            <p:spPr>
              <a:xfrm>
                <a:off x="134102" y="3624056"/>
                <a:ext cx="8874960" cy="72509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:r>
                  <a:rPr lang="cs-CZ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  <a:latin typeface="Trebuchet MS" pitchFamily="34" charset="0"/>
                    <a:ea typeface="Cambria Math" pitchFamily="18" charset="0"/>
                  </a:rPr>
                  <a:t>3) </a:t>
                </a:r>
                <a:r>
                  <a:rPr lang="cs-CZ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  <a:latin typeface="Arial" pitchFamily="34" charset="0"/>
                    <a:ea typeface="Cambria Math" pitchFamily="18" charset="0"/>
                    <a:cs typeface="Arial" pitchFamily="34" charset="0"/>
                  </a:rPr>
                  <a:t> </a:t>
                </a:r>
                <a:r>
                  <a:rPr lang="cs-CZ" dirty="0">
                    <a:solidFill>
                      <a:schemeClr val="bg1">
                        <a:lumMod val="95000"/>
                        <a:lumOff val="5000"/>
                      </a:schemeClr>
                    </a:solidFill>
                    <a:latin typeface="Arial" pitchFamily="34" charset="0"/>
                    <a:ea typeface="Cambria Math" pitchFamily="18" charset="0"/>
                    <a:cs typeface="Arial" pitchFamily="34" charset="0"/>
                  </a:rPr>
                  <a:t>Sestrojte kosodélník KLMN, </a:t>
                </a:r>
                <a:r>
                  <a:rPr lang="cs-CZ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  <a:latin typeface="Arial" pitchFamily="34" charset="0"/>
                    <a:ea typeface="Cambria Math" pitchFamily="18" charset="0"/>
                    <a:cs typeface="Arial" pitchFamily="34" charset="0"/>
                  </a:rPr>
                  <a:t>jestliže</a:t>
                </a:r>
                <a:r>
                  <a:rPr lang="cs-CZ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  <a:ea typeface="Cambria Math" pitchFamily="18" charset="0"/>
                    <a:cs typeface="Arial" pitchFamily="34" charset="0"/>
                  </a:rPr>
                  <a:t> 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cs-CZ" i="1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  <a:cs typeface="Arial" pitchFamily="34" charset="0"/>
                          </a:rPr>
                        </m:ctrlPr>
                      </m:dPr>
                      <m:e>
                        <m:r>
                          <a:rPr lang="cs-CZ" i="1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  <a:cs typeface="Arial" pitchFamily="34" charset="0"/>
                          </a:rPr>
                          <m:t>𝐾𝐿</m:t>
                        </m:r>
                      </m:e>
                    </m:d>
                    <m:r>
                      <a:rPr lang="cs-CZ" i="1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  <a:cs typeface="Arial" pitchFamily="34" charset="0"/>
                      </a:rPr>
                      <m:t>=</m:t>
                    </m:r>
                    <m:r>
                      <a:rPr lang="cs-CZ" b="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  <a:cs typeface="Arial" pitchFamily="34" charset="0"/>
                      </a:rPr>
                      <m:t>5</m:t>
                    </m:r>
                    <m:r>
                      <a:rPr lang="cs-CZ" i="1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  <a:cs typeface="Arial" pitchFamily="34" charset="0"/>
                      </a:rPr>
                      <m:t> </m:t>
                    </m:r>
                    <m:r>
                      <a:rPr lang="cs-CZ" i="1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  <a:cs typeface="Arial" pitchFamily="34" charset="0"/>
                      </a:rPr>
                      <m:t>𝑐𝑚</m:t>
                    </m:r>
                    <m:r>
                      <a:rPr lang="cs-CZ" i="1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  <a:cs typeface="Arial" pitchFamily="34" charset="0"/>
                      </a:rPr>
                      <m:t>;</m:t>
                    </m:r>
                  </m:oMath>
                </a14:m>
                <a:r>
                  <a:rPr lang="cs-CZ" i="1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  <a:latin typeface="Cambria Math"/>
                    <a:ea typeface="Cambria Math" pitchFamily="18" charset="0"/>
                    <a:cs typeface="Arial" pitchFamily="34" charset="0"/>
                  </a:rPr>
                  <a:t/>
                </a:r>
                <a:br>
                  <a:rPr lang="cs-CZ" i="1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  <a:latin typeface="Cambria Math"/>
                    <a:ea typeface="Cambria Math" pitchFamily="18" charset="0"/>
                    <a:cs typeface="Arial" pitchFamily="34" charset="0"/>
                  </a:rPr>
                </a:b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cs-CZ" i="1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  <a:cs typeface="Arial" pitchFamily="34" charset="0"/>
                          </a:rPr>
                        </m:ctrlPr>
                      </m:dPr>
                      <m:e>
                        <m:r>
                          <a:rPr lang="cs-CZ" i="1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  <a:cs typeface="Arial" pitchFamily="34" charset="0"/>
                          </a:rPr>
                          <m:t>𝐿𝑀</m:t>
                        </m:r>
                      </m:e>
                    </m:d>
                    <m:r>
                      <a:rPr lang="cs-CZ" i="1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  <a:cs typeface="Arial" pitchFamily="34" charset="0"/>
                      </a:rPr>
                      <m:t>=3 </m:t>
                    </m:r>
                    <m:r>
                      <a:rPr lang="cs-CZ" i="1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  <a:cs typeface="Arial" pitchFamily="34" charset="0"/>
                      </a:rPr>
                      <m:t>𝑐𝑚</m:t>
                    </m:r>
                    <m:r>
                      <a:rPr lang="cs-CZ" i="1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  <a:cs typeface="Arial" pitchFamily="34" charset="0"/>
                      </a:rPr>
                      <m:t>;</m:t>
                    </m:r>
                    <m:d>
                      <m:dPr>
                        <m:begChr m:val="|"/>
                        <m:endChr m:val="|"/>
                        <m:ctrlPr>
                          <a:rPr lang="cs-CZ" i="1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  <a:cs typeface="Arial" pitchFamily="34" charset="0"/>
                          </a:rPr>
                        </m:ctrlPr>
                      </m:dPr>
                      <m:e>
                        <m:r>
                          <a:rPr lang="cs-CZ" i="1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/>
                            <a:cs typeface="Arial" pitchFamily="34" charset="0"/>
                          </a:rPr>
                          <m:t>∢</m:t>
                        </m:r>
                        <m:r>
                          <a:rPr lang="cs-CZ" i="1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  <a:cs typeface="Arial" pitchFamily="34" charset="0"/>
                          </a:rPr>
                          <m:t>𝐾</m:t>
                        </m:r>
                        <m:r>
                          <a:rPr lang="cs-CZ" b="0" i="1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  <a:cs typeface="Arial" pitchFamily="34" charset="0"/>
                          </a:rPr>
                          <m:t>𝐿</m:t>
                        </m:r>
                        <m:r>
                          <a:rPr lang="cs-CZ" i="1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ea typeface="Cambria Math" pitchFamily="18" charset="0"/>
                            <a:cs typeface="Arial" pitchFamily="34" charset="0"/>
                          </a:rPr>
                          <m:t>𝑀</m:t>
                        </m:r>
                      </m:e>
                    </m:d>
                    <m:r>
                      <a:rPr lang="cs-CZ" i="1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  <a:cs typeface="Arial" pitchFamily="34" charset="0"/>
                      </a:rPr>
                      <m:t>=</m:t>
                    </m:r>
                    <m:r>
                      <a:rPr lang="cs-CZ" b="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 pitchFamily="18" charset="0"/>
                        <a:cs typeface="Arial" pitchFamily="34" charset="0"/>
                      </a:rPr>
                      <m:t>75°</m:t>
                    </m:r>
                  </m:oMath>
                </a14:m>
                <a:r>
                  <a:rPr lang="cs-CZ" dirty="0">
                    <a:solidFill>
                      <a:schemeClr val="bg1">
                        <a:lumMod val="95000"/>
                        <a:lumOff val="5000"/>
                      </a:schemeClr>
                    </a:solidFill>
                    <a:latin typeface="Arial" pitchFamily="34" charset="0"/>
                    <a:ea typeface="Cambria Math" pitchFamily="18" charset="0"/>
                    <a:cs typeface="Arial" pitchFamily="34" charset="0"/>
                  </a:rPr>
                  <a:t>.</a:t>
                </a:r>
              </a:p>
            </p:txBody>
          </p:sp>
        </mc:Choice>
        <mc:Fallback xmlns="">
          <p:sp>
            <p:nvSpPr>
              <p:cNvPr id="22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4102" y="3624056"/>
                <a:ext cx="8874960" cy="725096"/>
              </a:xfrm>
              <a:prstGeom prst="rect">
                <a:avLst/>
              </a:prstGeom>
              <a:blipFill rotWithShape="1">
                <a:blip r:embed="rId6"/>
                <a:stretch>
                  <a:fillRect l="-1099" t="-8403" b="-3361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3" name="Zástupný symbol pro obsah 2"/>
              <p:cNvSpPr>
                <a:spLocks noGrp="1"/>
              </p:cNvSpPr>
              <p:nvPr/>
            </p:nvSpPr>
            <p:spPr>
              <a:xfrm>
                <a:off x="17131" y="1887472"/>
                <a:ext cx="9035198" cy="432048"/>
              </a:xfrm>
              <a:prstGeom prst="rect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1" spc="-120" dirty="0" smtClean="0">
                          <a:solidFill>
                            <a:srgbClr val="FFFF00"/>
                          </a:solidFill>
                          <a:latin typeface="Cambria Math"/>
                          <a:ea typeface="Cambria Math"/>
                        </a:rPr>
                        <m:t>𝑜</m:t>
                      </m:r>
                      <m:r>
                        <a:rPr lang="cs-CZ" b="0" i="1" spc="-120" dirty="0" smtClean="0">
                          <a:solidFill>
                            <a:srgbClr val="FFFF00"/>
                          </a:solidFill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cs-CZ" b="0" i="1" spc="-120" dirty="0" smtClean="0">
                          <a:solidFill>
                            <a:srgbClr val="FFFF00"/>
                          </a:solidFill>
                          <a:latin typeface="Cambria Math"/>
                          <a:ea typeface="Cambria Math"/>
                        </a:rPr>
                        <m:t>2</m:t>
                      </m:r>
                      <m:r>
                        <a:rPr lang="cs-CZ" b="0" i="1" spc="-120" dirty="0" smtClean="0">
                          <a:solidFill>
                            <a:srgbClr val="FFFF00"/>
                          </a:solidFill>
                          <a:latin typeface="Cambria Math"/>
                          <a:ea typeface="Cambria Math"/>
                        </a:rPr>
                        <m:t>,75 </m:t>
                      </m:r>
                      <m:r>
                        <a:rPr lang="cs-CZ" b="0" i="1" spc="-120" dirty="0" smtClean="0">
                          <a:solidFill>
                            <a:srgbClr val="FFFF00"/>
                          </a:solidFill>
                          <a:latin typeface="Cambria Math"/>
                          <a:ea typeface="Cambria Math" pitchFamily="18" charset="0"/>
                        </a:rPr>
                        <m:t>𝑚</m:t>
                      </m:r>
                    </m:oMath>
                  </m:oMathPara>
                </a14:m>
                <a:endParaRPr lang="cs-CZ" spc="-120" dirty="0">
                  <a:solidFill>
                    <a:srgbClr val="FFFF00"/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>
          <p:sp>
            <p:nvSpPr>
              <p:cNvPr id="2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131" y="1887472"/>
                <a:ext cx="9035198" cy="432048"/>
              </a:xfrm>
              <a:prstGeom prst="rect">
                <a:avLst/>
              </a:prstGeom>
              <a:blipFill rotWithShape="1">
                <a:blip r:embed="rId7"/>
                <a:stretch>
                  <a:fillRect b="-411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Zástupný symbol pro obsah 2"/>
              <p:cNvSpPr>
                <a:spLocks noGrp="1"/>
              </p:cNvSpPr>
              <p:nvPr/>
            </p:nvSpPr>
            <p:spPr>
              <a:xfrm>
                <a:off x="0" y="3027556"/>
                <a:ext cx="9022250" cy="432048"/>
              </a:xfrm>
              <a:prstGeom prst="rect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i="1" spc="-120" dirty="0" smtClean="0">
                          <a:solidFill>
                            <a:srgbClr val="FFFF00"/>
                          </a:solidFill>
                          <a:latin typeface="Cambria Math"/>
                          <a:ea typeface="Cambria Math"/>
                        </a:rPr>
                        <m:t>𝑎</m:t>
                      </m:r>
                      <m:r>
                        <a:rPr lang="cs-CZ" i="1" spc="-120" dirty="0">
                          <a:solidFill>
                            <a:srgbClr val="FFFF00"/>
                          </a:solidFill>
                          <a:latin typeface="Cambria Math"/>
                          <a:ea typeface="Cambria Math" pitchFamily="18" charset="0"/>
                        </a:rPr>
                        <m:t>=</m:t>
                      </m:r>
                      <m:r>
                        <a:rPr lang="cs-CZ" b="0" i="1" spc="-120" dirty="0" smtClean="0">
                          <a:solidFill>
                            <a:srgbClr val="FFFF00"/>
                          </a:solidFill>
                          <a:latin typeface="Cambria Math"/>
                          <a:ea typeface="Cambria Math" pitchFamily="18" charset="0"/>
                        </a:rPr>
                        <m:t>6,3 </m:t>
                      </m:r>
                      <m:r>
                        <a:rPr lang="cs-CZ" b="0" i="1" spc="-120" dirty="0" smtClean="0">
                          <a:solidFill>
                            <a:srgbClr val="FFFF00"/>
                          </a:solidFill>
                          <a:latin typeface="Cambria Math"/>
                          <a:ea typeface="Cambria Math" pitchFamily="18" charset="0"/>
                        </a:rPr>
                        <m:t>𝑐𝑚</m:t>
                      </m:r>
                    </m:oMath>
                  </m:oMathPara>
                </a14:m>
                <a:endParaRPr lang="cs-CZ" spc="-120" dirty="0">
                  <a:solidFill>
                    <a:srgbClr val="FFFF00"/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24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3027556"/>
                <a:ext cx="9022250" cy="432048"/>
              </a:xfrm>
              <a:prstGeom prst="rect">
                <a:avLst/>
              </a:prstGeom>
              <a:blipFill rotWithShape="1">
                <a:blip r:embed="rId8"/>
                <a:stretch>
                  <a:fillRect b="-135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3398307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2" grpId="0"/>
      <p:bldP spid="18" grpId="0"/>
      <p:bldP spid="14" grpId="0"/>
      <p:bldP spid="20" grpId="0"/>
      <p:bldP spid="22" grpId="0"/>
      <p:bldP spid="23" grpId="0" animBg="1"/>
      <p:bldP spid="2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281448" y="620688"/>
            <a:ext cx="8609307" cy="6120680"/>
          </a:xfrm>
          <a:prstGeom prst="roundRect">
            <a:avLst>
              <a:gd name="adj" fmla="val 3035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3" name="Obdélník 2">
            <a:hlinkClick r:id="rId2"/>
          </p:cNvPr>
          <p:cNvSpPr/>
          <p:nvPr/>
        </p:nvSpPr>
        <p:spPr>
          <a:xfrm>
            <a:off x="427794" y="3320988"/>
            <a:ext cx="8167115" cy="64807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bg1"/>
                </a:solidFill>
              </a:rPr>
              <a:t>ZŠ Dobřichovice – pracovní listy</a:t>
            </a:r>
            <a:endParaRPr lang="cs-CZ" sz="2800" b="1" dirty="0">
              <a:solidFill>
                <a:schemeClr val="bg1"/>
              </a:solidFill>
            </a:endParaRPr>
          </a:p>
        </p:txBody>
      </p:sp>
      <p:sp>
        <p:nvSpPr>
          <p:cNvPr id="4" name="Obdélník 3">
            <a:hlinkClick r:id="rId3"/>
          </p:cNvPr>
          <p:cNvSpPr/>
          <p:nvPr/>
        </p:nvSpPr>
        <p:spPr>
          <a:xfrm>
            <a:off x="427794" y="4149080"/>
            <a:ext cx="8167115" cy="648000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>
                <a:solidFill>
                  <a:schemeClr val="bg1"/>
                </a:solidFill>
              </a:rPr>
              <a:t>Matematika pro každého</a:t>
            </a:r>
          </a:p>
        </p:txBody>
      </p:sp>
      <p:sp>
        <p:nvSpPr>
          <p:cNvPr id="5" name="Obdélník 4">
            <a:hlinkClick r:id="rId4"/>
          </p:cNvPr>
          <p:cNvSpPr/>
          <p:nvPr/>
        </p:nvSpPr>
        <p:spPr>
          <a:xfrm>
            <a:off x="427794" y="866676"/>
            <a:ext cx="8167115" cy="64807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bg1"/>
                </a:solidFill>
              </a:rPr>
              <a:t>Matematické hry</a:t>
            </a:r>
            <a:endParaRPr lang="cs-CZ" sz="2800" b="1" dirty="0">
              <a:solidFill>
                <a:schemeClr val="bg1"/>
              </a:solidFill>
            </a:endParaRPr>
          </a:p>
        </p:txBody>
      </p:sp>
      <p:sp>
        <p:nvSpPr>
          <p:cNvPr id="6" name="Obdélník 5">
            <a:hlinkClick r:id="rId5"/>
          </p:cNvPr>
          <p:cNvSpPr/>
          <p:nvPr/>
        </p:nvSpPr>
        <p:spPr>
          <a:xfrm>
            <a:off x="427794" y="2528900"/>
            <a:ext cx="8167114" cy="64807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bg1"/>
                </a:solidFill>
              </a:rPr>
              <a:t>Moje škola – matematika B</a:t>
            </a:r>
            <a:endParaRPr lang="cs-CZ" sz="2800" b="1" dirty="0">
              <a:solidFill>
                <a:schemeClr val="bg1"/>
              </a:solidFill>
            </a:endParaRPr>
          </a:p>
        </p:txBody>
      </p:sp>
      <p:sp>
        <p:nvSpPr>
          <p:cNvPr id="7" name="Obdélník 6">
            <a:hlinkClick r:id="rId6"/>
          </p:cNvPr>
          <p:cNvSpPr/>
          <p:nvPr/>
        </p:nvSpPr>
        <p:spPr>
          <a:xfrm>
            <a:off x="427794" y="1693528"/>
            <a:ext cx="8167114" cy="64807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bg1"/>
                </a:solidFill>
              </a:rPr>
              <a:t>Moje škola – matematika A</a:t>
            </a:r>
            <a:endParaRPr lang="cs-CZ" sz="2800" b="1" dirty="0">
              <a:solidFill>
                <a:schemeClr val="bg1"/>
              </a:solidFill>
            </a:endParaRPr>
          </a:p>
        </p:txBody>
      </p:sp>
      <p:sp>
        <p:nvSpPr>
          <p:cNvPr id="8" name="Obdélník 7">
            <a:hlinkClick r:id="rId3"/>
          </p:cNvPr>
          <p:cNvSpPr/>
          <p:nvPr/>
        </p:nvSpPr>
        <p:spPr>
          <a:xfrm>
            <a:off x="427794" y="5013176"/>
            <a:ext cx="8167115" cy="648000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>
                <a:solidFill>
                  <a:schemeClr val="bg1"/>
                </a:solidFill>
              </a:rPr>
              <a:t>Matematika pro základní školy</a:t>
            </a:r>
          </a:p>
        </p:txBody>
      </p:sp>
      <p:sp>
        <p:nvSpPr>
          <p:cNvPr id="9" name="Obdélník 8">
            <a:hlinkClick r:id="rId7"/>
          </p:cNvPr>
          <p:cNvSpPr/>
          <p:nvPr/>
        </p:nvSpPr>
        <p:spPr>
          <a:xfrm>
            <a:off x="427793" y="5805264"/>
            <a:ext cx="8167115" cy="648000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>
                <a:solidFill>
                  <a:schemeClr val="bg1"/>
                </a:solidFill>
              </a:rPr>
              <a:t>Fyzikální, matematické a chemické tabulky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2330213" y="53132"/>
            <a:ext cx="62646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Hypertextové odkazy</a:t>
            </a:r>
            <a:endParaRPr lang="cs-CZ" sz="2800" dirty="0"/>
          </a:p>
        </p:txBody>
      </p:sp>
      <p:pic>
        <p:nvPicPr>
          <p:cNvPr id="11" name="Picture 3" descr="C:\Users\spravce\AppData\Local\Microsoft\Windows\Temporary Internet Files\Content.IE5\BL96J1IA\MC900440428[2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5330" y="186680"/>
            <a:ext cx="1261203" cy="13280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46662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50370" y="1228110"/>
            <a:ext cx="780600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cs-CZ" sz="1100" dirty="0"/>
              <a:t>MOLNÁR, Josef; LEPÍK, Libor; LIŠKOVÁ, Hana a kol. </a:t>
            </a:r>
            <a:r>
              <a:rPr lang="cs-CZ" sz="1100" i="1" dirty="0"/>
              <a:t>Matematika 7</a:t>
            </a:r>
            <a:r>
              <a:rPr lang="cs-CZ" sz="1100" dirty="0"/>
              <a:t>. Olomouc: </a:t>
            </a:r>
            <a:r>
              <a:rPr lang="cs-CZ" sz="1100" dirty="0" err="1"/>
              <a:t>Prodos</a:t>
            </a:r>
            <a:r>
              <a:rPr lang="cs-CZ" sz="1100" dirty="0"/>
              <a:t>, 1999, ISBN 80-7230-032-6. 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cs-CZ" sz="1100" dirty="0"/>
              <a:t>MULLEROVÁ, Jana; BRANT, Jiří; TAIŠL, Jan a kol. </a:t>
            </a:r>
            <a:r>
              <a:rPr lang="cs-CZ" sz="1100" i="1" dirty="0"/>
              <a:t>Matematika pro 7. ročník</a:t>
            </a:r>
            <a:r>
              <a:rPr lang="cs-CZ" sz="1100" dirty="0"/>
              <a:t>. Praha: Kvarta, 1999, ISBN 80-85510-85-8.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cs-CZ" sz="1100" dirty="0"/>
              <a:t>DYTRYCH, Martin; DOBIASOVÁ, Irena; LIVŇANSKÁ, Libuše. Sbírka úloh z matematiky –početní úlohy. Pohořelice: Fortuna, 2001, ISBN 80-7168-766-9.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cs-CZ" sz="1100" dirty="0"/>
              <a:t>Galerie klipart MS Office 2010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cs-CZ" sz="1100" dirty="0"/>
              <a:t>Vlastní tvorba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2555776" y="215062"/>
            <a:ext cx="26348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Použité zdroje: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874985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ošky">
  <a:themeElements>
    <a:clrScheme name="Došky">
      <a:dk1>
        <a:sysClr val="windowText" lastClr="000000"/>
      </a:dk1>
      <a:lt1>
        <a:sysClr val="window" lastClr="FFFFFF"/>
      </a:lt1>
      <a:dk2>
        <a:srgbClr val="1D3641"/>
      </a:dk2>
      <a:lt2>
        <a:srgbClr val="DFE6D0"/>
      </a:lt2>
      <a:accent1>
        <a:srgbClr val="759AA5"/>
      </a:accent1>
      <a:accent2>
        <a:srgbClr val="CFC60D"/>
      </a:accent2>
      <a:accent3>
        <a:srgbClr val="99987F"/>
      </a:accent3>
      <a:accent4>
        <a:srgbClr val="90AC97"/>
      </a:accent4>
      <a:accent5>
        <a:srgbClr val="FFAD1C"/>
      </a:accent5>
      <a:accent6>
        <a:srgbClr val="B9AB6F"/>
      </a:accent6>
      <a:hlink>
        <a:srgbClr val="66AACD"/>
      </a:hlink>
      <a:folHlink>
        <a:srgbClr val="809DB3"/>
      </a:folHlink>
    </a:clrScheme>
    <a:fontScheme name="Medián">
      <a:maj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ošky">
      <a:fillStyleLst>
        <a:solidFill>
          <a:schemeClr val="phClr"/>
        </a:solidFill>
        <a:gradFill rotWithShape="1">
          <a:gsLst>
            <a:gs pos="0">
              <a:schemeClr val="phClr">
                <a:tint val="79000"/>
                <a:satMod val="180000"/>
              </a:schemeClr>
            </a:gs>
            <a:gs pos="65000">
              <a:schemeClr val="phClr">
                <a:tint val="52000"/>
                <a:satMod val="250000"/>
              </a:schemeClr>
            </a:gs>
            <a:gs pos="100000">
              <a:schemeClr val="phClr">
                <a:tint val="29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8700000"/>
            </a:lightRig>
          </a:scene3d>
          <a:sp3d contourW="12700" prstMaterial="dkEdge">
            <a:bevelT w="0" h="0" prst="relaxedInset"/>
            <a:contourClr>
              <a:schemeClr val="phClr">
                <a:shade val="65000"/>
                <a:satMod val="15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13200000"/>
            </a:lightRig>
          </a:scene3d>
          <a:sp3d prstMaterial="dkEdge">
            <a:bevelT w="63500" h="50800" prst="relaxedIns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hade val="95000"/>
                <a:satMod val="200000"/>
              </a:schemeClr>
            </a:gs>
            <a:gs pos="53000">
              <a:schemeClr val="phClr">
                <a:shade val="60000"/>
                <a:satMod val="220000"/>
              </a:schemeClr>
            </a:gs>
            <a:gs pos="100000">
              <a:schemeClr val="phClr">
                <a:shade val="45000"/>
                <a:satMod val="22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3000"/>
                <a:shade val="97000"/>
                <a:satMod val="230000"/>
              </a:schemeClr>
            </a:gs>
            <a:gs pos="100000">
              <a:schemeClr val="phClr">
                <a:shade val="35000"/>
                <a:satMod val="250000"/>
              </a:schemeClr>
            </a:gs>
          </a:gsLst>
          <a:path path="circle">
            <a:fillToRect l="15000" t="50000" r="85000" b="6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Thatch</Template>
  <TotalTime>3949</TotalTime>
  <Words>1107</Words>
  <Application>Microsoft Office PowerPoint</Application>
  <PresentationFormat>Předvádění na obrazovce (4:3)</PresentationFormat>
  <Paragraphs>235</Paragraphs>
  <Slides>19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19</vt:i4>
      </vt:variant>
    </vt:vector>
  </HeadingPairs>
  <TitlesOfParts>
    <vt:vector size="20" baseType="lpstr">
      <vt:lpstr>Došky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ZŠ Libina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ZŠ Libina</dc:creator>
  <cp:lastModifiedBy>ZŠ Libina</cp:lastModifiedBy>
  <cp:revision>607</cp:revision>
  <dcterms:created xsi:type="dcterms:W3CDTF">2012-04-23T18:25:05Z</dcterms:created>
  <dcterms:modified xsi:type="dcterms:W3CDTF">2013-04-05T19:47:40Z</dcterms:modified>
</cp:coreProperties>
</file>