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74" r:id="rId2"/>
    <p:sldId id="269" r:id="rId3"/>
    <p:sldId id="393" r:id="rId4"/>
    <p:sldId id="465" r:id="rId5"/>
    <p:sldId id="479" r:id="rId6"/>
    <p:sldId id="466" r:id="rId7"/>
    <p:sldId id="467" r:id="rId8"/>
    <p:sldId id="477" r:id="rId9"/>
    <p:sldId id="478" r:id="rId10"/>
    <p:sldId id="470" r:id="rId11"/>
    <p:sldId id="471" r:id="rId12"/>
    <p:sldId id="473" r:id="rId13"/>
    <p:sldId id="474" r:id="rId14"/>
    <p:sldId id="475" r:id="rId15"/>
    <p:sldId id="476" r:id="rId16"/>
    <p:sldId id="416" r:id="rId17"/>
    <p:sldId id="439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CCFF33"/>
    <a:srgbClr val="FFFF66"/>
    <a:srgbClr val="99FF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5378" autoAdjust="0"/>
  </p:normalViewPr>
  <p:slideViewPr>
    <p:cSldViewPr>
      <p:cViewPr>
        <p:scale>
          <a:sx n="60" d="100"/>
          <a:sy n="60" d="100"/>
        </p:scale>
        <p:origin x="-780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3.wm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4.wmf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0.png"/><Relationship Id="rId3" Type="http://schemas.openxmlformats.org/officeDocument/2006/relationships/image" Target="../media/image300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17" Type="http://schemas.openxmlformats.org/officeDocument/2006/relationships/image" Target="../media/image42.png"/><Relationship Id="rId2" Type="http://schemas.openxmlformats.org/officeDocument/2006/relationships/image" Target="../media/image35.png"/><Relationship Id="rId16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0.png"/><Relationship Id="rId11" Type="http://schemas.openxmlformats.org/officeDocument/2006/relationships/image" Target="../media/image38.png"/><Relationship Id="rId5" Type="http://schemas.openxmlformats.org/officeDocument/2006/relationships/image" Target="../media/image320.png"/><Relationship Id="rId15" Type="http://schemas.openxmlformats.org/officeDocument/2006/relationships/image" Target="../media/image4.wmf"/><Relationship Id="rId10" Type="http://schemas.openxmlformats.org/officeDocument/2006/relationships/image" Target="../media/image37.png"/><Relationship Id="rId4" Type="http://schemas.openxmlformats.org/officeDocument/2006/relationships/image" Target="../media/image140.png"/><Relationship Id="rId9" Type="http://schemas.openxmlformats.org/officeDocument/2006/relationships/image" Target="../media/image36.png"/><Relationship Id="rId14" Type="http://schemas.openxmlformats.org/officeDocument/2006/relationships/image" Target="../media/image4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1.png"/><Relationship Id="rId13" Type="http://schemas.openxmlformats.org/officeDocument/2006/relationships/image" Target="../media/image55.png"/><Relationship Id="rId18" Type="http://schemas.openxmlformats.org/officeDocument/2006/relationships/image" Target="../media/image6.wmf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4.png"/><Relationship Id="rId17" Type="http://schemas.openxmlformats.org/officeDocument/2006/relationships/image" Target="../media/image53.png"/><Relationship Id="rId2" Type="http://schemas.openxmlformats.org/officeDocument/2006/relationships/image" Target="../media/image44.png"/><Relationship Id="rId16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15" Type="http://schemas.openxmlformats.org/officeDocument/2006/relationships/image" Target="../media/image43.png"/><Relationship Id="rId10" Type="http://schemas.openxmlformats.org/officeDocument/2006/relationships/image" Target="../media/image52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Relationship Id="rId14" Type="http://schemas.openxmlformats.org/officeDocument/2006/relationships/image" Target="../media/image3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13" Type="http://schemas.openxmlformats.org/officeDocument/2006/relationships/image" Target="../media/image67.png"/><Relationship Id="rId18" Type="http://schemas.openxmlformats.org/officeDocument/2006/relationships/image" Target="../media/image72.png"/><Relationship Id="rId3" Type="http://schemas.openxmlformats.org/officeDocument/2006/relationships/image" Target="../media/image57.png"/><Relationship Id="rId21" Type="http://schemas.openxmlformats.org/officeDocument/2006/relationships/image" Target="../media/image75.png"/><Relationship Id="rId7" Type="http://schemas.openxmlformats.org/officeDocument/2006/relationships/image" Target="../media/image61.png"/><Relationship Id="rId12" Type="http://schemas.openxmlformats.org/officeDocument/2006/relationships/image" Target="../media/image66.png"/><Relationship Id="rId17" Type="http://schemas.openxmlformats.org/officeDocument/2006/relationships/image" Target="../media/image71.png"/><Relationship Id="rId2" Type="http://schemas.openxmlformats.org/officeDocument/2006/relationships/image" Target="../media/image56.png"/><Relationship Id="rId16" Type="http://schemas.openxmlformats.org/officeDocument/2006/relationships/image" Target="../media/image70.png"/><Relationship Id="rId20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1" Type="http://schemas.openxmlformats.org/officeDocument/2006/relationships/image" Target="../media/image65.png"/><Relationship Id="rId5" Type="http://schemas.openxmlformats.org/officeDocument/2006/relationships/image" Target="../media/image59.png"/><Relationship Id="rId15" Type="http://schemas.openxmlformats.org/officeDocument/2006/relationships/image" Target="../media/image69.png"/><Relationship Id="rId23" Type="http://schemas.openxmlformats.org/officeDocument/2006/relationships/image" Target="../media/image6.wmf"/><Relationship Id="rId10" Type="http://schemas.openxmlformats.org/officeDocument/2006/relationships/image" Target="../media/image64.png"/><Relationship Id="rId19" Type="http://schemas.openxmlformats.org/officeDocument/2006/relationships/image" Target="../media/image73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Relationship Id="rId14" Type="http://schemas.openxmlformats.org/officeDocument/2006/relationships/image" Target="../media/image68.png"/><Relationship Id="rId22" Type="http://schemas.openxmlformats.org/officeDocument/2006/relationships/image" Target="../media/image7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image" Target="../media/image7.wmf"/><Relationship Id="rId7" Type="http://schemas.openxmlformats.org/officeDocument/2006/relationships/image" Target="../media/image82.png"/><Relationship Id="rId12" Type="http://schemas.openxmlformats.org/officeDocument/2006/relationships/image" Target="../media/image87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png"/><Relationship Id="rId11" Type="http://schemas.openxmlformats.org/officeDocument/2006/relationships/image" Target="../media/image86.png"/><Relationship Id="rId5" Type="http://schemas.openxmlformats.org/officeDocument/2006/relationships/image" Target="../media/image80.png"/><Relationship Id="rId10" Type="http://schemas.openxmlformats.org/officeDocument/2006/relationships/image" Target="../media/image85.png"/><Relationship Id="rId4" Type="http://schemas.openxmlformats.org/officeDocument/2006/relationships/image" Target="../media/image79.png"/><Relationship Id="rId9" Type="http://schemas.openxmlformats.org/officeDocument/2006/relationships/image" Target="../media/image8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0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0.png"/><Relationship Id="rId5" Type="http://schemas.openxmlformats.org/officeDocument/2006/relationships/image" Target="../media/image630.png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0.png"/><Relationship Id="rId7" Type="http://schemas.openxmlformats.org/officeDocument/2006/relationships/image" Target="../media/image670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0.png"/><Relationship Id="rId5" Type="http://schemas.openxmlformats.org/officeDocument/2006/relationships/image" Target="../media/image630.png"/><Relationship Id="rId4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0.png"/><Relationship Id="rId3" Type="http://schemas.openxmlformats.org/officeDocument/2006/relationships/image" Target="../media/image90.png"/><Relationship Id="rId7" Type="http://schemas.openxmlformats.org/officeDocument/2006/relationships/image" Target="../media/image67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0.png"/><Relationship Id="rId5" Type="http://schemas.openxmlformats.org/officeDocument/2006/relationships/image" Target="../media/image630.png"/><Relationship Id="rId4" Type="http://schemas.openxmlformats.org/officeDocument/2006/relationships/image" Target="../media/image7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0.png"/><Relationship Id="rId3" Type="http://schemas.openxmlformats.org/officeDocument/2006/relationships/image" Target="../media/image710.png"/><Relationship Id="rId7" Type="http://schemas.openxmlformats.org/officeDocument/2006/relationships/image" Target="../media/image67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0.png"/><Relationship Id="rId5" Type="http://schemas.openxmlformats.org/officeDocument/2006/relationships/image" Target="../media/image630.png"/><Relationship Id="rId4" Type="http://schemas.openxmlformats.org/officeDocument/2006/relationships/image" Target="../media/image7.wmf"/><Relationship Id="rId9" Type="http://schemas.openxmlformats.org/officeDocument/2006/relationships/image" Target="../media/image72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0.png"/><Relationship Id="rId3" Type="http://schemas.openxmlformats.org/officeDocument/2006/relationships/image" Target="../media/image78.png"/><Relationship Id="rId7" Type="http://schemas.openxmlformats.org/officeDocument/2006/relationships/image" Target="../media/image67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0.png"/><Relationship Id="rId5" Type="http://schemas.openxmlformats.org/officeDocument/2006/relationships/image" Target="../media/image630.png"/><Relationship Id="rId10" Type="http://schemas.openxmlformats.org/officeDocument/2006/relationships/image" Target="../media/image91.png"/><Relationship Id="rId4" Type="http://schemas.openxmlformats.org/officeDocument/2006/relationships/image" Target="../media/image7.wmf"/><Relationship Id="rId9" Type="http://schemas.openxmlformats.org/officeDocument/2006/relationships/image" Target="../media/image72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png"/><Relationship Id="rId3" Type="http://schemas.openxmlformats.org/officeDocument/2006/relationships/image" Target="../media/image750.png"/><Relationship Id="rId7" Type="http://schemas.openxmlformats.org/officeDocument/2006/relationships/image" Target="../media/image6.wmf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0.png"/><Relationship Id="rId5" Type="http://schemas.openxmlformats.org/officeDocument/2006/relationships/image" Target="../media/image660.png"/><Relationship Id="rId4" Type="http://schemas.openxmlformats.org/officeDocument/2006/relationships/image" Target="../media/image6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wmf"/><Relationship Id="rId7" Type="http://schemas.openxmlformats.org/officeDocument/2006/relationships/image" Target="../media/image94.png"/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0.png"/><Relationship Id="rId5" Type="http://schemas.openxmlformats.org/officeDocument/2006/relationships/image" Target="../media/image430.png"/><Relationship Id="rId4" Type="http://schemas.openxmlformats.org/officeDocument/2006/relationships/image" Target="../media/image31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69091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VY_32_INOVACE_06_14_M7_Hanak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34371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Čtyřúhelníky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Lichoběžník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32476" y="202265"/>
            <a:ext cx="8527119" cy="994487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88041" y="1382068"/>
            <a:ext cx="8415988" cy="5184576"/>
          </a:xfrm>
          <a:prstGeom prst="roundRect">
            <a:avLst>
              <a:gd name="adj" fmla="val 628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75501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61694" y="1556792"/>
            <a:ext cx="8048937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V této hodině si ukážeme vlastnosti lichoběžníků. Ukážeme si také konstrukci těchto obrazců a výpočet obsahu. Na začátku jsou řešené příklady a na konci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příklady na samostatné procvičení, které prověří zda žáci pochopili danou látku. </a:t>
            </a:r>
            <a:endParaRPr lang="cs-CZ" sz="1800" dirty="0" smtClean="0">
              <a:solidFill>
                <a:schemeClr val="tx2">
                  <a:lumMod val="10000"/>
                </a:schemeClr>
              </a:solidFill>
            </a:endParaRPr>
          </a:p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970"/>
            <a:ext cx="9144000" cy="674136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34481" y="1242642"/>
            <a:ext cx="8741343" cy="553969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483510" y="4556238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6963524" y="4394925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5764900" y="1263403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2476805" y="1310368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99100" y="155852"/>
            <a:ext cx="8697710" cy="95376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351492" y="153587"/>
            <a:ext cx="4856772" cy="6233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Obecný lichoběžník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4124681" y="4610690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4681" y="4610690"/>
                <a:ext cx="675698" cy="40720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6102749" y="2615488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2749" y="2615488"/>
                <a:ext cx="675698" cy="4072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1550013" y="2697201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0013" y="2697201"/>
                <a:ext cx="675698" cy="40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3898651" y="1242642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651" y="1242642"/>
                <a:ext cx="675698" cy="4072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Zaoblený obdélník 59"/>
          <p:cNvSpPr/>
          <p:nvPr/>
        </p:nvSpPr>
        <p:spPr>
          <a:xfrm>
            <a:off x="431504" y="5128261"/>
            <a:ext cx="8232903" cy="149802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967267" y="1670603"/>
            <a:ext cx="5956300" cy="2997200"/>
          </a:xfrm>
          <a:custGeom>
            <a:avLst/>
            <a:gdLst>
              <a:gd name="connsiteX0" fmla="*/ 0 w 5956300"/>
              <a:gd name="connsiteY0" fmla="*/ 2997200 h 2997200"/>
              <a:gd name="connsiteX1" fmla="*/ 5956300 w 5956300"/>
              <a:gd name="connsiteY1" fmla="*/ 2997200 h 2997200"/>
              <a:gd name="connsiteX2" fmla="*/ 4749800 w 5956300"/>
              <a:gd name="connsiteY2" fmla="*/ 12700 h 2997200"/>
              <a:gd name="connsiteX3" fmla="*/ 2019300 w 5956300"/>
              <a:gd name="connsiteY3" fmla="*/ 0 h 2997200"/>
              <a:gd name="connsiteX4" fmla="*/ 0 w 5956300"/>
              <a:gd name="connsiteY4" fmla="*/ 2997200 h 299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6300" h="2997200">
                <a:moveTo>
                  <a:pt x="0" y="2997200"/>
                </a:moveTo>
                <a:lnTo>
                  <a:pt x="5956300" y="2997200"/>
                </a:lnTo>
                <a:lnTo>
                  <a:pt x="4749800" y="12700"/>
                </a:lnTo>
                <a:lnTo>
                  <a:pt x="2019300" y="0"/>
                </a:lnTo>
                <a:lnTo>
                  <a:pt x="0" y="2997200"/>
                </a:lnTo>
                <a:close/>
              </a:path>
            </a:pathLst>
          </a:cu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3269719" y="2747736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9719" y="2747736"/>
                <a:ext cx="675698" cy="4072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643856" y="5131456"/>
                <a:ext cx="2931397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. . .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𝑧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á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𝑘𝑙𝑎𝑑𝑛𝑦</m:t>
                      </m:r>
                    </m:oMath>
                  </m:oMathPara>
                </a14:m>
                <a:endParaRPr lang="cs-CZ" sz="2800" i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856" y="5131456"/>
                <a:ext cx="2931397" cy="4972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612999" y="5628666"/>
                <a:ext cx="2931397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. . .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𝑟𝑎𝑚𝑒𝑛𝑎</m:t>
                      </m:r>
                    </m:oMath>
                  </m:oMathPara>
                </a14:m>
                <a:endParaRPr lang="cs-CZ" sz="2800" i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999" y="5628666"/>
                <a:ext cx="2931397" cy="4972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643856" y="6034422"/>
                <a:ext cx="5801080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. . .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ýš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𝑘𝑎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(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𝑣𝑧𝑑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á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𝑙𝑒𝑛𝑜𝑠𝑡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𝑧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á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𝑘𝑙𝑎𝑑𝑒𝑛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)</m:t>
                      </m:r>
                    </m:oMath>
                  </m:oMathPara>
                </a14:m>
                <a:endParaRPr lang="cs-CZ" sz="2800" i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856" y="6034422"/>
                <a:ext cx="5801080" cy="49721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9" name="Přímá spojnice 48"/>
          <p:cNvCxnSpPr/>
          <p:nvPr/>
        </p:nvCxnSpPr>
        <p:spPr>
          <a:xfrm flipV="1">
            <a:off x="3495831" y="1655883"/>
            <a:ext cx="0" cy="299810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Zástupný symbol pro obsah 2"/>
          <p:cNvSpPr>
            <a:spLocks noGrp="1"/>
          </p:cNvSpPr>
          <p:nvPr/>
        </p:nvSpPr>
        <p:spPr>
          <a:xfrm>
            <a:off x="3547391" y="3979393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4" name="Oblouk 53"/>
          <p:cNvSpPr/>
          <p:nvPr/>
        </p:nvSpPr>
        <p:spPr>
          <a:xfrm>
            <a:off x="2885203" y="4047402"/>
            <a:ext cx="1240802" cy="1240802"/>
          </a:xfrm>
          <a:prstGeom prst="arc">
            <a:avLst>
              <a:gd name="adj1" fmla="val 16175291"/>
              <a:gd name="adj2" fmla="val 2159730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 rot="1132697">
                <a:off x="5069139" y="1457291"/>
                <a:ext cx="442972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132697">
                <a:off x="5069139" y="1457291"/>
                <a:ext cx="442972" cy="4972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 rot="1132697">
                <a:off x="5359150" y="4405385"/>
                <a:ext cx="442972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132697">
                <a:off x="5359150" y="4405385"/>
                <a:ext cx="442972" cy="49721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74438" y="1310368"/>
                <a:ext cx="159561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𝐴𝐵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𝐶𝐷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438" y="1310368"/>
                <a:ext cx="1595616" cy="49721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D1R1SU0N\MC900432483[6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941" y="1157953"/>
            <a:ext cx="2019786" cy="220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ástupný symbol pro obsah 2"/>
          <p:cNvSpPr>
            <a:spLocks noGrp="1"/>
          </p:cNvSpPr>
          <p:nvPr/>
        </p:nvSpPr>
        <p:spPr>
          <a:xfrm>
            <a:off x="349738" y="538470"/>
            <a:ext cx="7879652" cy="4972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má právě jednu dvojici rovnoběžných stran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766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2" grpId="0"/>
      <p:bldP spid="23" grpId="0"/>
      <p:bldP spid="24" grpId="0"/>
      <p:bldP spid="21" grpId="0"/>
      <p:bldP spid="39" grpId="0"/>
      <p:bldP spid="40" grpId="0"/>
      <p:bldP spid="41" grpId="0"/>
      <p:bldP spid="42" grpId="0"/>
      <p:bldP spid="6" grpId="0" animBg="1"/>
      <p:bldP spid="51" grpId="0"/>
      <p:bldP spid="52" grpId="0"/>
      <p:bldP spid="53" grpId="0"/>
      <p:bldP spid="38" grpId="0"/>
      <p:bldP spid="55" grpId="0"/>
      <p:bldP spid="54" grpId="0" animBg="1"/>
      <p:bldP spid="45" grpId="0"/>
      <p:bldP spid="44" grpId="0"/>
      <p:bldP spid="33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970"/>
            <a:ext cx="9144000" cy="674136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481" y="260648"/>
            <a:ext cx="8741343" cy="633309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606142" y="2659676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419872" y="3417563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035321" y="264056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119298" y="473923"/>
            <a:ext cx="3701721" cy="264360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143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211039" y="1359568"/>
                <a:ext cx="2393409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𝐴𝐷</m:t>
                          </m:r>
                        </m:e>
                      </m:d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𝐵𝐶</m:t>
                          </m:r>
                        </m:e>
                      </m:d>
                    </m:oMath>
                  </m:oMathPara>
                </a14:m>
                <a:endParaRPr lang="cs-CZ" sz="2800" i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1039" y="1359568"/>
                <a:ext cx="2393409" cy="49721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281840" y="509009"/>
                <a:ext cx="2931397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Lichob</m:t>
                      </m:r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ěž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n</m:t>
                      </m:r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k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1840" y="509009"/>
                <a:ext cx="2931397" cy="49721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27"/>
          <p:cNvCxnSpPr/>
          <p:nvPr/>
        </p:nvCxnSpPr>
        <p:spPr>
          <a:xfrm>
            <a:off x="325388" y="3332863"/>
            <a:ext cx="844169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Lichoběžník 28"/>
          <p:cNvSpPr/>
          <p:nvPr/>
        </p:nvSpPr>
        <p:spPr>
          <a:xfrm>
            <a:off x="669492" y="600118"/>
            <a:ext cx="3973618" cy="2243573"/>
          </a:xfrm>
          <a:prstGeom prst="trapezoid">
            <a:avLst>
              <a:gd name="adj" fmla="val 38261"/>
            </a:avLst>
          </a:prstGeom>
          <a:solidFill>
            <a:srgbClr val="92D050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680704" y="3722336"/>
            <a:ext cx="4107320" cy="2407824"/>
          </a:xfrm>
          <a:custGeom>
            <a:avLst/>
            <a:gdLst>
              <a:gd name="connsiteX0" fmla="*/ 0 w 4572000"/>
              <a:gd name="connsiteY0" fmla="*/ 0 h 2222500"/>
              <a:gd name="connsiteX1" fmla="*/ 0 w 4572000"/>
              <a:gd name="connsiteY1" fmla="*/ 2222500 h 2222500"/>
              <a:gd name="connsiteX2" fmla="*/ 4572000 w 4572000"/>
              <a:gd name="connsiteY2" fmla="*/ 2222500 h 2222500"/>
              <a:gd name="connsiteX3" fmla="*/ 2959100 w 4572000"/>
              <a:gd name="connsiteY3" fmla="*/ 12700 h 2222500"/>
              <a:gd name="connsiteX4" fmla="*/ 0 w 4572000"/>
              <a:gd name="connsiteY4" fmla="*/ 0 h 2222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72000" h="2222500">
                <a:moveTo>
                  <a:pt x="0" y="0"/>
                </a:moveTo>
                <a:lnTo>
                  <a:pt x="0" y="2222500"/>
                </a:lnTo>
                <a:lnTo>
                  <a:pt x="4572000" y="2222500"/>
                </a:lnTo>
                <a:lnTo>
                  <a:pt x="2959100" y="12700"/>
                </a:lnTo>
                <a:lnTo>
                  <a:pt x="0" y="0"/>
                </a:lnTo>
                <a:close/>
              </a:path>
            </a:pathLst>
          </a:custGeom>
          <a:solidFill>
            <a:srgbClr val="00B0F0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331643" y="6021288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4788024" y="6016948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3870536" y="260648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1" name="Oblouk 40"/>
          <p:cNvSpPr/>
          <p:nvPr/>
        </p:nvSpPr>
        <p:spPr>
          <a:xfrm>
            <a:off x="69858" y="5508615"/>
            <a:ext cx="1240802" cy="1240802"/>
          </a:xfrm>
          <a:prstGeom prst="arc">
            <a:avLst>
              <a:gd name="adj1" fmla="val 16175291"/>
              <a:gd name="adj2" fmla="val 21597305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31643" y="2659676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" name="Oblouk 21"/>
          <p:cNvSpPr/>
          <p:nvPr/>
        </p:nvSpPr>
        <p:spPr>
          <a:xfrm>
            <a:off x="3229852" y="-20283"/>
            <a:ext cx="1240802" cy="1240802"/>
          </a:xfrm>
          <a:prstGeom prst="arc">
            <a:avLst>
              <a:gd name="adj1" fmla="val 4397466"/>
              <a:gd name="adj2" fmla="val 10677778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331643" y="3345687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8" name="Oblouk 37"/>
          <p:cNvSpPr/>
          <p:nvPr/>
        </p:nvSpPr>
        <p:spPr>
          <a:xfrm>
            <a:off x="3870536" y="2242875"/>
            <a:ext cx="1240802" cy="1240802"/>
          </a:xfrm>
          <a:prstGeom prst="arc">
            <a:avLst>
              <a:gd name="adj1" fmla="val 10859149"/>
              <a:gd name="adj2" fmla="val 15713245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>
            <a:off x="259888" y="2242875"/>
            <a:ext cx="1240802" cy="1240802"/>
          </a:xfrm>
          <a:prstGeom prst="arc">
            <a:avLst>
              <a:gd name="adj1" fmla="val 16386233"/>
              <a:gd name="adj2" fmla="val 21597305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louk 39"/>
          <p:cNvSpPr/>
          <p:nvPr/>
        </p:nvSpPr>
        <p:spPr>
          <a:xfrm>
            <a:off x="104388" y="3107849"/>
            <a:ext cx="1240802" cy="1240802"/>
          </a:xfrm>
          <a:prstGeom prst="arc">
            <a:avLst>
              <a:gd name="adj1" fmla="val 20940"/>
              <a:gd name="adj2" fmla="val 548069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724789" y="3567975"/>
            <a:ext cx="675698" cy="67366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669492" y="5506026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2" name="Oblouk 41"/>
          <p:cNvSpPr/>
          <p:nvPr/>
        </p:nvSpPr>
        <p:spPr>
          <a:xfrm>
            <a:off x="871578" y="0"/>
            <a:ext cx="1240802" cy="1240802"/>
          </a:xfrm>
          <a:prstGeom prst="arc">
            <a:avLst>
              <a:gd name="adj1" fmla="val 21463795"/>
              <a:gd name="adj2" fmla="val 6391243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787034" y="2292277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7034" y="2292277"/>
                <a:ext cx="675698" cy="40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916870" y="2312182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6870" y="2312182"/>
                <a:ext cx="675698" cy="407200"/>
              </a:xfrm>
              <a:prstGeom prst="rect">
                <a:avLst/>
              </a:prstGeom>
              <a:blipFill rotWithShape="1">
                <a:blip r:embed="rId5"/>
                <a:stretch>
                  <a:fillRect b="-149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379264" y="658758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𝛿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9264" y="658758"/>
                <a:ext cx="675698" cy="4072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263264" y="599019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3264" y="599019"/>
                <a:ext cx="675698" cy="407200"/>
              </a:xfrm>
              <a:prstGeom prst="rect">
                <a:avLst/>
              </a:prstGeom>
              <a:blipFill rotWithShape="1">
                <a:blip r:embed="rId7"/>
                <a:stretch>
                  <a:fillRect b="-149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Zaoblený obdélník 44"/>
          <p:cNvSpPr/>
          <p:nvPr/>
        </p:nvSpPr>
        <p:spPr>
          <a:xfrm>
            <a:off x="5111337" y="3599640"/>
            <a:ext cx="3709681" cy="221250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143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5966663" y="4125030"/>
                <a:ext cx="2493769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pravo</m:t>
                      </m:r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ú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hl</m:t>
                      </m:r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ý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6663" y="4125030"/>
                <a:ext cx="2493769" cy="4972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5889622" y="862358"/>
                <a:ext cx="2931397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rovnoramenn</m:t>
                      </m:r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ý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9622" y="862358"/>
                <a:ext cx="2931397" cy="49721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5248552" y="3710891"/>
                <a:ext cx="2931397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Lichob</m:t>
                      </m:r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ěž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n</m:t>
                      </m:r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k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8552" y="3710891"/>
                <a:ext cx="2931397" cy="4972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6211039" y="1870146"/>
                <a:ext cx="1457305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i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1039" y="1870146"/>
                <a:ext cx="1457305" cy="49721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6211040" y="2404834"/>
                <a:ext cx="183169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𝛿</m:t>
                      </m:r>
                    </m:oMath>
                  </m:oMathPara>
                </a14:m>
                <a:endParaRPr lang="cs-CZ" sz="2800" i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1040" y="2404834"/>
                <a:ext cx="1831696" cy="49721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6327527" y="4622240"/>
                <a:ext cx="1457305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=90°</m:t>
                      </m:r>
                    </m:oMath>
                  </m:oMathPara>
                </a14:m>
                <a:endParaRPr lang="cs-CZ" sz="2800" i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7527" y="4622240"/>
                <a:ext cx="1457305" cy="49721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6327528" y="5156928"/>
                <a:ext cx="183169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=90°</m:t>
                      </m:r>
                    </m:oMath>
                  </m:oMathPara>
                </a14:m>
                <a:endParaRPr lang="cs-CZ" sz="2800" i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7528" y="5156928"/>
                <a:ext cx="1831696" cy="49721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40450CAT0XXYC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547" y="1962876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97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7" grpId="0"/>
      <p:bldP spid="18" grpId="0"/>
      <p:bldP spid="29" grpId="0" animBg="1"/>
      <p:bldP spid="32" grpId="0" animBg="1"/>
      <p:bldP spid="33" grpId="0"/>
      <p:bldP spid="34" grpId="0"/>
      <p:bldP spid="35" grpId="0"/>
      <p:bldP spid="41" grpId="0" animBg="1"/>
      <p:bldP spid="4" grpId="0"/>
      <p:bldP spid="22" grpId="0" animBg="1"/>
      <p:bldP spid="36" grpId="0"/>
      <p:bldP spid="38" grpId="0" animBg="1"/>
      <p:bldP spid="39" grpId="0" animBg="1"/>
      <p:bldP spid="40" grpId="0" animBg="1"/>
      <p:bldP spid="21" grpId="0"/>
      <p:bldP spid="37" grpId="0"/>
      <p:bldP spid="42" grpId="0" animBg="1"/>
      <p:bldP spid="10" grpId="0"/>
      <p:bldP spid="11" grpId="0"/>
      <p:bldP spid="12" grpId="0"/>
      <p:bldP spid="16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970"/>
            <a:ext cx="9144000" cy="674136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170842" y="130953"/>
            <a:ext cx="8774178" cy="653840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889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3026" y="245349"/>
            <a:ext cx="8462331" cy="263939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996508" y="2386151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587699" y="2312390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465774" y="201177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810271" y="201177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063843" y="3755677"/>
            <a:ext cx="2937594" cy="95376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889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782717" y="2402500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2717" y="2402500"/>
                <a:ext cx="675698" cy="40720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5803623" y="1016966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3623" y="1016966"/>
                <a:ext cx="675698" cy="4072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018183" y="929215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8183" y="929215"/>
                <a:ext cx="675698" cy="40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3894987" y="130953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4987" y="130953"/>
                <a:ext cx="675698" cy="4072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aoblený obdélník 13"/>
          <p:cNvSpPr/>
          <p:nvPr/>
        </p:nvSpPr>
        <p:spPr>
          <a:xfrm>
            <a:off x="333026" y="2887452"/>
            <a:ext cx="8462331" cy="84661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889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1467497" y="577648"/>
            <a:ext cx="5135482" cy="1920067"/>
          </a:xfrm>
          <a:custGeom>
            <a:avLst/>
            <a:gdLst>
              <a:gd name="connsiteX0" fmla="*/ 0 w 5956300"/>
              <a:gd name="connsiteY0" fmla="*/ 2997200 h 2997200"/>
              <a:gd name="connsiteX1" fmla="*/ 5956300 w 5956300"/>
              <a:gd name="connsiteY1" fmla="*/ 2997200 h 2997200"/>
              <a:gd name="connsiteX2" fmla="*/ 4749800 w 5956300"/>
              <a:gd name="connsiteY2" fmla="*/ 12700 h 2997200"/>
              <a:gd name="connsiteX3" fmla="*/ 2019300 w 5956300"/>
              <a:gd name="connsiteY3" fmla="*/ 0 h 2997200"/>
              <a:gd name="connsiteX4" fmla="*/ 0 w 5956300"/>
              <a:gd name="connsiteY4" fmla="*/ 2997200 h 299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56300" h="2997200">
                <a:moveTo>
                  <a:pt x="0" y="2997200"/>
                </a:moveTo>
                <a:lnTo>
                  <a:pt x="5956300" y="2997200"/>
                </a:lnTo>
                <a:lnTo>
                  <a:pt x="4749800" y="12700"/>
                </a:lnTo>
                <a:lnTo>
                  <a:pt x="2019300" y="0"/>
                </a:lnTo>
                <a:lnTo>
                  <a:pt x="0" y="2997200"/>
                </a:lnTo>
                <a:close/>
              </a:path>
            </a:pathLst>
          </a:custGeom>
          <a:solidFill>
            <a:srgbClr val="66FF33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782717" y="914013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2717" y="914013"/>
                <a:ext cx="675698" cy="4072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ástupný symbol pro obsah 2"/>
          <p:cNvSpPr>
            <a:spLocks noGrp="1"/>
          </p:cNvSpPr>
          <p:nvPr/>
        </p:nvSpPr>
        <p:spPr>
          <a:xfrm>
            <a:off x="295213" y="2821098"/>
            <a:ext cx="8500144" cy="91296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Obsah</a:t>
            </a:r>
            <a:r>
              <a:rPr lang="cs-CZ" sz="28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 lichoběžníku vypočítáme, vynásobíme-li součet délek jeho základen výškou a výsledek vydělíme dvěma.</a:t>
            </a:r>
            <a:endParaRPr lang="cs-CZ" sz="2800" i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4008829" y="577649"/>
            <a:ext cx="0" cy="190625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4060389" y="1809306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" name="Oblouk 21"/>
          <p:cNvSpPr/>
          <p:nvPr/>
        </p:nvSpPr>
        <p:spPr>
          <a:xfrm>
            <a:off x="3398201" y="1877315"/>
            <a:ext cx="1240802" cy="1240802"/>
          </a:xfrm>
          <a:prstGeom prst="arc">
            <a:avLst>
              <a:gd name="adj1" fmla="val 16175291"/>
              <a:gd name="adj2" fmla="val 2159730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295213" y="4828578"/>
            <a:ext cx="8588184" cy="92778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889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333026" y="4828578"/>
            <a:ext cx="8550372" cy="91296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Obvod</a:t>
            </a:r>
            <a:r>
              <a:rPr lang="cs-CZ" sz="28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 lichoběžníku vypočítáme tak, že sečteme délky všech jeho stran.</a:t>
            </a:r>
            <a:endParaRPr lang="cs-CZ" sz="2800" i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3158491" y="3755677"/>
                <a:ext cx="2748297" cy="9129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𝑎</m:t>
                              </m:r>
                              <m: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+</m:t>
                              </m:r>
                              <m: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𝑐</m:t>
                              </m:r>
                            </m:e>
                          </m:d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𝑣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8491" y="3755677"/>
                <a:ext cx="2748297" cy="91296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Zaoblený obdélník 34"/>
          <p:cNvSpPr/>
          <p:nvPr/>
        </p:nvSpPr>
        <p:spPr>
          <a:xfrm>
            <a:off x="2864488" y="5863826"/>
            <a:ext cx="3489703" cy="55670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889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2959137" y="5863827"/>
                <a:ext cx="3307130" cy="5567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𝑜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</m:t>
                      </m:r>
                    </m:oMath>
                  </m:oMathPara>
                </a14:m>
                <a:endParaRPr lang="cs-CZ" sz="2800" i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9137" y="5863827"/>
                <a:ext cx="3307130" cy="55670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440428CA39F15Z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8399" y="5292468"/>
            <a:ext cx="1413371" cy="1488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8243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0" grpId="0"/>
      <p:bldP spid="34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970"/>
            <a:ext cx="9144000" cy="674136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6709" y="1095270"/>
            <a:ext cx="8837500" cy="55214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 50"/>
          <p:cNvSpPr/>
          <p:nvPr/>
        </p:nvSpPr>
        <p:spPr>
          <a:xfrm>
            <a:off x="5358113" y="1294691"/>
            <a:ext cx="3550746" cy="242144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254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1149" y="204186"/>
            <a:ext cx="8697710" cy="74023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31504" y="321057"/>
            <a:ext cx="7668888" cy="6233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Obsah a střední příčka lichoběžníku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04074" y="4495316"/>
            <a:ext cx="8511860" cy="194421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96758" y="4653136"/>
                <a:ext cx="3527170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S</m:t>
                      </m:r>
                      <m:d>
                        <m:dPr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cs-CZ" sz="2800" b="0" i="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lichob</m:t>
                          </m:r>
                          <m:r>
                            <a:rPr lang="cs-CZ" sz="2800" b="0" i="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ěž</m:t>
                          </m:r>
                          <m:r>
                            <m:rPr>
                              <m:sty m:val="p"/>
                            </m:rPr>
                            <a:rPr lang="cs-CZ" sz="2800" b="0" i="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n</m:t>
                          </m:r>
                          <m:r>
                            <a:rPr lang="cs-CZ" sz="2800" b="0" i="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í</m:t>
                          </m:r>
                          <m:r>
                            <m:rPr>
                              <m:sty m:val="p"/>
                            </m:rPr>
                            <a:rPr lang="cs-CZ" sz="2800" b="0" i="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ku</m:t>
                          </m:r>
                          <m:r>
                            <a:rPr lang="cs-CZ" sz="2800" b="0" i="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cs-CZ" sz="2800" b="0" i="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ABCD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758" y="4653136"/>
                <a:ext cx="3527170" cy="49721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349933" y="1319978"/>
                <a:ext cx="3672408" cy="12567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D</a:t>
                </a:r>
                <a:r>
                  <a:rPr lang="cs-CZ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élka střední příčky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S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b</m:t>
                        </m:r>
                      </m:sub>
                    </m:sSub>
                    <m:sSub>
                      <m:sSubPr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S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d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</a:t>
                </a:r>
                <a:b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</a:b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je rovna aritmetickému průměru základen.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9933" y="1319978"/>
                <a:ext cx="3672408" cy="1256735"/>
              </a:xfrm>
              <a:prstGeom prst="rect">
                <a:avLst/>
              </a:prstGeom>
              <a:blipFill rotWithShape="1">
                <a:blip r:embed="rId3"/>
                <a:stretch>
                  <a:fillRect l="-2658" t="-3398" b="-63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Lichoběžník 26"/>
          <p:cNvSpPr/>
          <p:nvPr/>
        </p:nvSpPr>
        <p:spPr>
          <a:xfrm>
            <a:off x="493444" y="1642934"/>
            <a:ext cx="4804481" cy="2215695"/>
          </a:xfrm>
          <a:prstGeom prst="trapezoid">
            <a:avLst>
              <a:gd name="adj" fmla="val 42833"/>
            </a:avLst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166708" y="3716139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5268189" y="3757545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072974" y="1206637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302650" y="1196034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803372" y="3757545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3372" y="3757545"/>
                <a:ext cx="675698" cy="40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712048" y="1206637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2048" y="1206637"/>
                <a:ext cx="675698" cy="4072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2374199" y="3006033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199" y="3006033"/>
                <a:ext cx="675698" cy="4072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V="1">
            <a:off x="2560808" y="1642935"/>
            <a:ext cx="0" cy="2215694"/>
          </a:xfrm>
          <a:prstGeom prst="line">
            <a:avLst/>
          </a:prstGeom>
          <a:ln w="25400">
            <a:solidFill>
              <a:schemeClr val="bg1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964801" y="3303041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" name="Oblouk 21"/>
          <p:cNvSpPr/>
          <p:nvPr/>
        </p:nvSpPr>
        <p:spPr>
          <a:xfrm>
            <a:off x="509736" y="3408767"/>
            <a:ext cx="916463" cy="916463"/>
          </a:xfrm>
          <a:prstGeom prst="arc">
            <a:avLst>
              <a:gd name="adj1" fmla="val 16175291"/>
              <a:gd name="adj2" fmla="val 21597305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>
            <a:stCxn id="27" idx="1"/>
            <a:endCxn id="27" idx="3"/>
          </p:cNvCxnSpPr>
          <p:nvPr/>
        </p:nvCxnSpPr>
        <p:spPr>
          <a:xfrm>
            <a:off x="967968" y="2750782"/>
            <a:ext cx="3855433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Pravoúhlý trojúhelník 35"/>
          <p:cNvSpPr/>
          <p:nvPr/>
        </p:nvSpPr>
        <p:spPr>
          <a:xfrm>
            <a:off x="4823401" y="2773138"/>
            <a:ext cx="474524" cy="1085491"/>
          </a:xfrm>
          <a:prstGeom prst="rt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ravoúhlý trojúhelník 37"/>
          <p:cNvSpPr/>
          <p:nvPr/>
        </p:nvSpPr>
        <p:spPr>
          <a:xfrm rot="10800000">
            <a:off x="4334876" y="1638547"/>
            <a:ext cx="474524" cy="1085491"/>
          </a:xfrm>
          <a:prstGeom prst="rt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ravoúhlý trojúhelník 38"/>
          <p:cNvSpPr/>
          <p:nvPr/>
        </p:nvSpPr>
        <p:spPr>
          <a:xfrm flipH="1">
            <a:off x="493444" y="2781508"/>
            <a:ext cx="474524" cy="1085491"/>
          </a:xfrm>
          <a:prstGeom prst="rt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ravoúhlý trojúhelník 39"/>
          <p:cNvSpPr/>
          <p:nvPr/>
        </p:nvSpPr>
        <p:spPr>
          <a:xfrm rot="10800000" flipH="1">
            <a:off x="976630" y="1632541"/>
            <a:ext cx="474524" cy="1085491"/>
          </a:xfrm>
          <a:prstGeom prst="rt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976630" y="1642935"/>
            <a:ext cx="0" cy="221569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4817823" y="1638546"/>
            <a:ext cx="0" cy="221569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4682415" y="2374308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𝑏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2415" y="2374308"/>
                <a:ext cx="675698" cy="407200"/>
              </a:xfrm>
              <a:prstGeom prst="rect">
                <a:avLst/>
              </a:prstGeom>
              <a:blipFill rotWithShape="1">
                <a:blip r:embed="rId7"/>
                <a:stretch>
                  <a:fillRect b="-164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384057" y="2473653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𝑑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057" y="2473653"/>
                <a:ext cx="675698" cy="407200"/>
              </a:xfrm>
              <a:prstGeom prst="rect">
                <a:avLst/>
              </a:prstGeom>
              <a:blipFill rotWithShape="1">
                <a:blip r:embed="rId8"/>
                <a:stretch>
                  <a:fillRect b="-149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Zástupný symbol pro obsah 2"/>
          <p:cNvSpPr>
            <a:spLocks noGrp="1"/>
          </p:cNvSpPr>
          <p:nvPr/>
        </p:nvSpPr>
        <p:spPr>
          <a:xfrm>
            <a:off x="775456" y="3789330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4" name="Zástupný symbol pro obsah 2"/>
          <p:cNvSpPr>
            <a:spLocks noGrp="1"/>
          </p:cNvSpPr>
          <p:nvPr/>
        </p:nvSpPr>
        <p:spPr>
          <a:xfrm>
            <a:off x="4592491" y="3779558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L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4801442" y="1225341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M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562170" y="1231346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526276" y="5450223"/>
                <a:ext cx="2366767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𝐾𝐿</m:t>
                          </m:r>
                        </m:e>
                      </m:d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·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𝑀𝑁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276" y="5450223"/>
                <a:ext cx="2366767" cy="49721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2712048" y="5450223"/>
                <a:ext cx="2189173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80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S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cs-CZ" sz="280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b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80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S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cs-CZ" sz="280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d</m:t>
                              </m:r>
                            </m:sub>
                          </m:sSub>
                        </m:e>
                      </m:d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2048" y="5450223"/>
                <a:ext cx="2189173" cy="4972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5577562" y="2576713"/>
                <a:ext cx="3091806" cy="8062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sz="28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S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cs-CZ" sz="28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b</m:t>
                          </m:r>
                        </m:sub>
                      </m:sSub>
                      <m:sSub>
                        <m:sSub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sz="28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S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cs-CZ" sz="28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d</m:t>
                          </m:r>
                        </m:sub>
                      </m:sSub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𝑎</m:t>
                              </m:r>
                              <m: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+</m:t>
                              </m:r>
                              <m:r>
                                <a:rPr lang="cs-CZ" sz="28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𝑐</m:t>
                              </m:r>
                            </m:e>
                          </m:d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7562" y="2576713"/>
                <a:ext cx="3091806" cy="806279"/>
              </a:xfrm>
              <a:prstGeom prst="rect">
                <a:avLst/>
              </a:prstGeom>
              <a:blipFill rotWithShape="1">
                <a:blip r:embed="rId11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976630" y="1948345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6630" y="1948345"/>
                <a:ext cx="675698" cy="40720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4120835" y="1948345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0835" y="1948345"/>
                <a:ext cx="675698" cy="40720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L96J1IA\MC900440450[7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300" y="3121849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4592491" y="5247332"/>
                <a:ext cx="2530974" cy="106198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800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𝒂</m:t>
                              </m:r>
                              <m:r>
                                <a:rPr lang="cs-CZ" sz="2800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+</m:t>
                              </m:r>
                              <m:r>
                                <a:rPr lang="cs-CZ" sz="2800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𝒄</m:t>
                              </m:r>
                            </m:e>
                          </m:d>
                        </m:num>
                        <m:den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𝒗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2491" y="5247332"/>
                <a:ext cx="2530974" cy="106198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3891823" y="4653136"/>
                <a:ext cx="3932310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S</m:t>
                    </m:r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(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obd</m:t>
                    </m:r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é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ln</m:t>
                    </m:r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í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ku</m:t>
                    </m:r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KLMN</m:t>
                    </m:r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=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1823" y="4653136"/>
                <a:ext cx="3932310" cy="497210"/>
              </a:xfrm>
              <a:prstGeom prst="rect">
                <a:avLst/>
              </a:prstGeom>
              <a:blipFill rotWithShape="1">
                <a:blip r:embed="rId17"/>
                <a:stretch>
                  <a:fillRect t="-10976" b="-39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75693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7" grpId="0"/>
      <p:bldP spid="18" grpId="0"/>
      <p:bldP spid="27" grpId="0" animBg="1"/>
      <p:bldP spid="4" grpId="0"/>
      <p:bldP spid="5" grpId="0"/>
      <p:bldP spid="6" grpId="0"/>
      <p:bldP spid="7" grpId="0"/>
      <p:bldP spid="10" grpId="0"/>
      <p:bldP spid="13" grpId="0"/>
      <p:bldP spid="16" grpId="0"/>
      <p:bldP spid="21" grpId="0"/>
      <p:bldP spid="22" grpId="0" animBg="1"/>
      <p:bldP spid="36" grpId="0" animBg="1"/>
      <p:bldP spid="38" grpId="0" animBg="1"/>
      <p:bldP spid="39" grpId="0" animBg="1"/>
      <p:bldP spid="40" grpId="0" animBg="1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2" grpId="0"/>
      <p:bldP spid="53" grpId="0"/>
      <p:bldP spid="55" grpId="0"/>
      <p:bldP spid="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847983"/>
            <a:ext cx="9144000" cy="601001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158357" y="3962381"/>
            <a:ext cx="8910088" cy="207392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h="6350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8356" y="1333913"/>
            <a:ext cx="8910088" cy="256385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h="6350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5896" y="1417142"/>
            <a:ext cx="5031471" cy="232383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3885" y="0"/>
            <a:ext cx="9120115" cy="8479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-694" y="22740"/>
            <a:ext cx="9169271" cy="95798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-43313" y="68223"/>
            <a:ext cx="9211890" cy="7941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Př.1) Vypočítejte  obsah průřezu lichoběžníkového příkopu, který má délku základen 105 cm a 65 cm. Hloubka příkopu je 45 cm. 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158356" y="995973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490422" y="3127918"/>
                <a:ext cx="1804320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 ?</m:t>
                      </m:r>
                      <m:sSup>
                        <m:sSup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422" y="3127918"/>
                <a:ext cx="1804320" cy="48155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358250" y="3000033"/>
            <a:ext cx="2532933" cy="0"/>
          </a:xfrm>
          <a:prstGeom prst="line">
            <a:avLst/>
          </a:prstGeom>
          <a:ln w="12700">
            <a:solidFill>
              <a:schemeClr val="bg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877161" y="3237601"/>
            <a:ext cx="450996" cy="378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7469449" y="3177613"/>
            <a:ext cx="312111" cy="378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8147772" y="1641184"/>
            <a:ext cx="624222" cy="378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030130" y="1526777"/>
            <a:ext cx="624222" cy="378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7606504" y="2426698"/>
                <a:ext cx="624222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6504" y="2426698"/>
                <a:ext cx="624222" cy="378374"/>
              </a:xfrm>
              <a:prstGeom prst="rect">
                <a:avLst/>
              </a:prstGeom>
              <a:blipFill rotWithShape="1">
                <a:blip r:embed="rId3"/>
                <a:stretch>
                  <a:fillRect b="-64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5508734" y="3296055"/>
                <a:ext cx="1725796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=65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734" y="3296055"/>
                <a:ext cx="1725796" cy="37837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535658" y="1380188"/>
                <a:ext cx="1717802" cy="376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  <m: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=105 </m:t>
                      </m:r>
                      <m:r>
                        <m:rPr>
                          <m:sty m:val="p"/>
                        </m:rP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cm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5658" y="1380188"/>
                <a:ext cx="1717802" cy="3761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27583" y="1649646"/>
                <a:ext cx="1929997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=65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583" y="1649646"/>
                <a:ext cx="1929997" cy="37837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576940" y="2094647"/>
                <a:ext cx="1717802" cy="376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  <m: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=105 </m:t>
                      </m:r>
                      <m:r>
                        <m:rPr>
                          <m:sty m:val="p"/>
                        </m:rP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cm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940" y="2094647"/>
                <a:ext cx="1717802" cy="3761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266854" y="4018585"/>
                <a:ext cx="2320418" cy="103233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𝑎</m:t>
                              </m:r>
                              <m: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+</m:t>
                              </m:r>
                              <m: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𝑐</m:t>
                              </m:r>
                            </m:e>
                          </m:d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</m:t>
                          </m:r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𝑣</m:t>
                          </m:r>
                        </m:num>
                        <m:den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854" y="4018585"/>
                <a:ext cx="2320418" cy="103233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478437" y="2426698"/>
                <a:ext cx="624222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8437" y="2426698"/>
                <a:ext cx="624222" cy="378374"/>
              </a:xfrm>
              <a:prstGeom prst="rect">
                <a:avLst/>
              </a:prstGeom>
              <a:blipFill rotWithShape="1">
                <a:blip r:embed="rId9"/>
                <a:stretch>
                  <a:fillRect b="-64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aoblený obdélník 28"/>
          <p:cNvSpPr/>
          <p:nvPr/>
        </p:nvSpPr>
        <p:spPr>
          <a:xfrm>
            <a:off x="154185" y="6099526"/>
            <a:ext cx="8914259" cy="66616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h="6350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190153" y="6191832"/>
                <a:ext cx="9228434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i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  <a:ea typeface="Cambria Math" pitchFamily="18" charset="0"/>
                  </a:rPr>
                  <a:t>Obsah průřezu příkopu je </a:t>
                </a:r>
                <a14:m>
                  <m:oMath xmlns:m="http://schemas.openxmlformats.org/officeDocument/2006/math">
                    <m:r>
                      <a:rPr lang="cs-CZ" sz="2800" i="1" spc="-12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3 825 </m:t>
                    </m:r>
                    <m:sSup>
                      <m:sSupPr>
                        <m:ctrlPr>
                          <a:rPr lang="cs-CZ" sz="2800" i="1" spc="-12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i="1" spc="-12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𝑐𝑚</m:t>
                        </m:r>
                      </m:e>
                      <m:sup>
                        <m:r>
                          <a:rPr lang="cs-CZ" sz="2800" i="1" spc="-12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153" y="6191832"/>
                <a:ext cx="9228434" cy="481559"/>
              </a:xfrm>
              <a:prstGeom prst="rect">
                <a:avLst/>
              </a:prstGeom>
              <a:blipFill rotWithShape="1">
                <a:blip r:embed="rId10"/>
                <a:stretch>
                  <a:fillRect l="-1321" t="-13924" b="-430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Lichoběžník 31"/>
          <p:cNvSpPr/>
          <p:nvPr/>
        </p:nvSpPr>
        <p:spPr>
          <a:xfrm rot="10800000">
            <a:off x="4539784" y="1791318"/>
            <a:ext cx="3690942" cy="1575482"/>
          </a:xfrm>
          <a:prstGeom prst="trapezoid">
            <a:avLst>
              <a:gd name="adj" fmla="val 57343"/>
            </a:avLst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5669249" y="1791317"/>
            <a:ext cx="0" cy="1575483"/>
          </a:xfrm>
          <a:prstGeom prst="straightConnector1">
            <a:avLst/>
          </a:prstGeom>
          <a:ln w="15875">
            <a:solidFill>
              <a:schemeClr val="bg1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5521251" y="2251162"/>
                <a:ext cx="1725796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=45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1251" y="2251162"/>
                <a:ext cx="1725796" cy="37837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576939" y="2503982"/>
                <a:ext cx="2095557" cy="376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  <m: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=45 </m:t>
                      </m:r>
                      <m:r>
                        <m:rPr>
                          <m:sty m:val="p"/>
                        </m:rP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cm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939" y="2503982"/>
                <a:ext cx="2095557" cy="37617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293128" y="5027445"/>
                <a:ext cx="2827459" cy="103233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65+105</m:t>
                              </m:r>
                            </m:e>
                          </m:d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·45</m:t>
                          </m:r>
                        </m:num>
                        <m:den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128" y="5027445"/>
                <a:ext cx="2827459" cy="103233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3068233" y="5014804"/>
                <a:ext cx="1869684" cy="103233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170·45</m:t>
                          </m:r>
                        </m:num>
                        <m:den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8233" y="5014804"/>
                <a:ext cx="1869684" cy="103233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4644917" y="5269037"/>
                <a:ext cx="1613165" cy="5161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=85·45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917" y="5269037"/>
                <a:ext cx="1613165" cy="516169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5976169" y="5267282"/>
                <a:ext cx="1613165" cy="5161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=3 825 </m:t>
                      </m:r>
                      <m:sSup>
                        <m:sSup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6169" y="5267282"/>
                <a:ext cx="1613165" cy="516169"/>
              </a:xfrm>
              <a:prstGeom prst="rect">
                <a:avLst/>
              </a:prstGeom>
              <a:blipFill rotWithShape="1">
                <a:blip r:embed="rId17"/>
                <a:stretch>
                  <a:fillRect r="-71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L96J1IA\MC900437791CAO3GOCL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7019" y="3962381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770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8" grpId="0" animBg="1"/>
      <p:bldP spid="9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5" grpId="0"/>
      <p:bldP spid="30" grpId="0"/>
      <p:bldP spid="32" grpId="0" animBg="1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847983"/>
            <a:ext cx="9144000" cy="601001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143921" y="3577669"/>
            <a:ext cx="4825448" cy="243195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h="6350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8356" y="1127449"/>
            <a:ext cx="8910088" cy="235742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h="6350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355975" y="1203286"/>
            <a:ext cx="4531391" cy="224300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3885" y="0"/>
            <a:ext cx="9120115" cy="8479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-694" y="22740"/>
            <a:ext cx="9169271" cy="95798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-43313" y="68223"/>
                <a:ext cx="9461900" cy="794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Př.2) Kolik bude stát natření lichoběžníková desky, která má délky základen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1,5 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𝑚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;9 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𝑑𝑚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a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výška je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30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(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sSup>
                      <m:sSupPr>
                        <m:ctrlPr>
                          <a:rPr lang="cs-CZ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stojí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125 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𝐾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č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)? 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43313" y="68223"/>
                <a:ext cx="9461900" cy="794172"/>
              </a:xfrm>
              <a:prstGeom prst="rect">
                <a:avLst/>
              </a:prstGeom>
              <a:blipFill rotWithShape="1">
                <a:blip r:embed="rId2"/>
                <a:stretch>
                  <a:fillRect l="-1031" t="-6154" b="-21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2"/>
          <p:cNvSpPr>
            <a:spLocks noGrp="1"/>
          </p:cNvSpPr>
          <p:nvPr/>
        </p:nvSpPr>
        <p:spPr>
          <a:xfrm>
            <a:off x="158356" y="995973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77789" y="2862196"/>
                <a:ext cx="1804320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 ?</m:t>
                      </m:r>
                      <m:sSup>
                        <m:sSup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789" y="2862196"/>
                <a:ext cx="1804320" cy="48155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358250" y="2845654"/>
            <a:ext cx="3497931" cy="0"/>
          </a:xfrm>
          <a:prstGeom prst="line">
            <a:avLst/>
          </a:prstGeom>
          <a:ln w="12700">
            <a:solidFill>
              <a:schemeClr val="bg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518373" y="2979694"/>
            <a:ext cx="450996" cy="378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8493359" y="3038148"/>
            <a:ext cx="312111" cy="378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7665858" y="1159235"/>
            <a:ext cx="624222" cy="378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5359683" y="1203286"/>
            <a:ext cx="624222" cy="378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8047620" y="2023732"/>
                <a:ext cx="624222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47620" y="2023732"/>
                <a:ext cx="624222" cy="378374"/>
              </a:xfrm>
              <a:prstGeom prst="rect">
                <a:avLst/>
              </a:prstGeom>
              <a:blipFill rotWithShape="1">
                <a:blip r:embed="rId4"/>
                <a:stretch>
                  <a:fillRect b="-48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5823390" y="3038148"/>
                <a:ext cx="1725796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=1,5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3390" y="3038148"/>
                <a:ext cx="1725796" cy="378374"/>
              </a:xfrm>
              <a:prstGeom prst="rect">
                <a:avLst/>
              </a:prstGeom>
              <a:blipFill rotWithShape="1">
                <a:blip r:embed="rId5"/>
                <a:stretch>
                  <a:fillRect b="-11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5850314" y="1122281"/>
                <a:ext cx="1717802" cy="376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  <m: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=9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𝑑𝑚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0314" y="1122281"/>
                <a:ext cx="1717802" cy="37617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58356" y="1576369"/>
                <a:ext cx="1929997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=1,5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356" y="1576369"/>
                <a:ext cx="1929997" cy="378374"/>
              </a:xfrm>
              <a:prstGeom prst="rect">
                <a:avLst/>
              </a:prstGeom>
              <a:blipFill rotWithShape="1">
                <a:blip r:embed="rId7"/>
                <a:stretch>
                  <a:fillRect b="-96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58250" y="2007433"/>
                <a:ext cx="1717802" cy="376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  <m: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=9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𝑑𝑚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250" y="2007433"/>
                <a:ext cx="1717802" cy="37617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186140" y="3577669"/>
                <a:ext cx="2320418" cy="103233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𝑎</m:t>
                              </m:r>
                              <m: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+</m:t>
                              </m:r>
                              <m: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𝑐</m:t>
                              </m:r>
                            </m:e>
                          </m:d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</m:t>
                          </m:r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𝑣</m:t>
                          </m:r>
                        </m:num>
                        <m:den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140" y="3577669"/>
                <a:ext cx="2320418" cy="103233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4806915" y="2024829"/>
                <a:ext cx="624222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6915" y="2024829"/>
                <a:ext cx="624222" cy="378374"/>
              </a:xfrm>
              <a:prstGeom prst="rect">
                <a:avLst/>
              </a:prstGeom>
              <a:blipFill rotWithShape="1">
                <a:blip r:embed="rId10"/>
                <a:stretch>
                  <a:fillRect b="-64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 21"/>
          <p:cNvSpPr/>
          <p:nvPr/>
        </p:nvSpPr>
        <p:spPr>
          <a:xfrm>
            <a:off x="143921" y="6137852"/>
            <a:ext cx="8993752" cy="66616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h="6350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190153" y="6191832"/>
            <a:ext cx="9228434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Natření desky bude stát 45 Kč.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" name="Lichoběžník 24"/>
          <p:cNvSpPr/>
          <p:nvPr/>
        </p:nvSpPr>
        <p:spPr>
          <a:xfrm>
            <a:off x="4854440" y="1533411"/>
            <a:ext cx="3690942" cy="1575482"/>
          </a:xfrm>
          <a:prstGeom prst="trapezoid">
            <a:avLst>
              <a:gd name="adj" fmla="val 57343"/>
            </a:avLst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5983905" y="1533410"/>
            <a:ext cx="0" cy="1575483"/>
          </a:xfrm>
          <a:prstGeom prst="straightConnector1">
            <a:avLst/>
          </a:prstGeom>
          <a:ln w="15875">
            <a:solidFill>
              <a:schemeClr val="bg1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5835907" y="1993255"/>
                <a:ext cx="1725796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=30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5907" y="1993255"/>
                <a:ext cx="1725796" cy="37837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344803" y="2403203"/>
                <a:ext cx="2095557" cy="376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  <m: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=30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803" y="2403203"/>
                <a:ext cx="2095557" cy="37617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186140" y="4455900"/>
                <a:ext cx="3331516" cy="103233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1,5+0,9</m:t>
                              </m:r>
                            </m:e>
                          </m:d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·0,3</m:t>
                          </m:r>
                        </m:num>
                        <m:den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140" y="4455900"/>
                <a:ext cx="3331516" cy="103233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2945795" y="4459363"/>
                <a:ext cx="2149649" cy="103233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2,4·0,3</m:t>
                          </m:r>
                        </m:num>
                        <m:den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5795" y="4459363"/>
                <a:ext cx="2149649" cy="103233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398884" y="5493457"/>
                <a:ext cx="1613165" cy="5161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=1,2·0,3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884" y="5493457"/>
                <a:ext cx="1613165" cy="51616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1790426" y="5491702"/>
                <a:ext cx="1613165" cy="5161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600" b="1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𝟎</m:t>
                      </m:r>
                      <m:r>
                        <a:rPr lang="cs-CZ" sz="2600" b="1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600" b="1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𝟑𝟔</m:t>
                      </m:r>
                      <m:r>
                        <a:rPr lang="cs-CZ" sz="2600" b="1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sSup>
                        <m:sSupPr>
                          <m:ctrlPr>
                            <a:rPr lang="cs-CZ" sz="2600" b="1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600" b="1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𝒎</m:t>
                          </m:r>
                        </m:e>
                        <m:sup>
                          <m:r>
                            <a:rPr lang="cs-CZ" sz="2600" b="1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600" b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0426" y="5491702"/>
                <a:ext cx="1613165" cy="516169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1824207" y="2047394"/>
                <a:ext cx="1929997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=0,9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4207" y="2047394"/>
                <a:ext cx="1929997" cy="378374"/>
              </a:xfrm>
              <a:prstGeom prst="rect">
                <a:avLst/>
              </a:prstGeom>
              <a:blipFill rotWithShape="1">
                <a:blip r:embed="rId17"/>
                <a:stretch>
                  <a:fillRect b="-96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881309" y="2421915"/>
                <a:ext cx="1929997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=0,3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1309" y="2421915"/>
                <a:ext cx="1929997" cy="378374"/>
              </a:xfrm>
              <a:prstGeom prst="rect">
                <a:avLst/>
              </a:prstGeom>
              <a:blipFill rotWithShape="1">
                <a:blip r:embed="rId18"/>
                <a:stretch>
                  <a:fillRect b="-11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Zaoblený obdélník 36"/>
          <p:cNvSpPr/>
          <p:nvPr/>
        </p:nvSpPr>
        <p:spPr>
          <a:xfrm>
            <a:off x="5073001" y="3589230"/>
            <a:ext cx="3995443" cy="243195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h="6350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5592321" y="3747017"/>
                <a:ext cx="3429342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sSup>
                      <m:sSupPr>
                        <m:ctrlPr>
                          <a:rPr lang="cs-CZ" sz="26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6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26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 . . . . </a:t>
                </a:r>
                <a14:m>
                  <m:oMath xmlns:m="http://schemas.openxmlformats.org/officeDocument/2006/math"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125 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𝐾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č</m:t>
                    </m:r>
                  </m:oMath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2321" y="3747017"/>
                <a:ext cx="3429342" cy="378374"/>
              </a:xfrm>
              <a:prstGeom prst="rect">
                <a:avLst/>
              </a:prstGeom>
              <a:blipFill rotWithShape="1">
                <a:blip r:embed="rId19"/>
                <a:stretch>
                  <a:fillRect t="-14516" b="-693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5297654" y="4219451"/>
                <a:ext cx="3429342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0,36 </m:t>
                    </m:r>
                    <m:sSup>
                      <m:sSupPr>
                        <m:ctrlPr>
                          <a:rPr lang="cs-CZ" sz="26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6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26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 . . . . </a:t>
                </a:r>
                <a14:m>
                  <m:oMath xmlns:m="http://schemas.openxmlformats.org/officeDocument/2006/math"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𝑥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𝐾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č</m:t>
                    </m:r>
                  </m:oMath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7654" y="4219451"/>
                <a:ext cx="3429342" cy="378374"/>
              </a:xfrm>
              <a:prstGeom prst="rect">
                <a:avLst/>
              </a:prstGeom>
              <a:blipFill rotWithShape="1">
                <a:blip r:embed="rId20"/>
                <a:stretch>
                  <a:fillRect t="-14516" b="-693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0" name="Přímá spojnice 39"/>
          <p:cNvCxnSpPr/>
          <p:nvPr/>
        </p:nvCxnSpPr>
        <p:spPr>
          <a:xfrm>
            <a:off x="5241287" y="4793648"/>
            <a:ext cx="3497931" cy="0"/>
          </a:xfrm>
          <a:prstGeom prst="line">
            <a:avLst/>
          </a:prstGeom>
          <a:ln w="12700">
            <a:solidFill>
              <a:schemeClr val="bg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5275581" y="4919460"/>
                <a:ext cx="2810652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𝑥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=0,36·125</m:t>
                      </m:r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5581" y="4919460"/>
                <a:ext cx="2810652" cy="378374"/>
              </a:xfrm>
              <a:prstGeom prst="rect">
                <a:avLst/>
              </a:prstGeom>
              <a:blipFill rotWithShape="1">
                <a:blip r:embed="rId21"/>
                <a:stretch>
                  <a:fillRect b="-96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5259543" y="5456989"/>
                <a:ext cx="2810652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𝑥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600" b="1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𝟒𝟓</m:t>
                      </m:r>
                      <m:r>
                        <a:rPr lang="cs-CZ" sz="2600" b="1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9543" y="5456989"/>
                <a:ext cx="2810652" cy="378374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37791CAO3GOCL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9013" y="52943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7223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8" grpId="0" animBg="1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5" grpId="0" animBg="1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8" grpId="0"/>
      <p:bldP spid="39" grpId="0"/>
      <p:bldP spid="41" grpId="0"/>
      <p:bldP spid="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lichoběžník KLMN, jestliže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=4,5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𝑛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4,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∢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𝑁𝐾𝐿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=75°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98" t="-6061" b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083224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62701" y="1567619"/>
            <a:ext cx="1463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1) Náčrt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107" y="132723"/>
            <a:ext cx="1377848" cy="113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637640" y="478396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7640" y="4783963"/>
                <a:ext cx="812391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472832" y="4767326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2832" y="4767326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V="1">
            <a:off x="2112783" y="4827940"/>
            <a:ext cx="5760000" cy="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026563" y="2852938"/>
            <a:ext cx="3849693" cy="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2112783" y="2852938"/>
            <a:ext cx="913780" cy="1975002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876256" y="2852940"/>
            <a:ext cx="996527" cy="197500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787817" y="242862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7817" y="2428629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411760" y="2394466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1760" y="2394466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937110" y="4919726"/>
                <a:ext cx="17931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=8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7110" y="4919726"/>
                <a:ext cx="1793140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102320" y="2325612"/>
                <a:ext cx="22698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𝑚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=4,5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2320" y="2325612"/>
                <a:ext cx="2269880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 rot="17727300">
                <a:off x="1487615" y="3509071"/>
                <a:ext cx="17931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𝑛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=4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7727300">
                <a:off x="1487615" y="3509071"/>
                <a:ext cx="1793140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louk 27"/>
          <p:cNvSpPr/>
          <p:nvPr/>
        </p:nvSpPr>
        <p:spPr>
          <a:xfrm>
            <a:off x="948403" y="3720761"/>
            <a:ext cx="2300323" cy="2300323"/>
          </a:xfrm>
          <a:prstGeom prst="arc">
            <a:avLst>
              <a:gd name="adj1" fmla="val 17736949"/>
              <a:gd name="adj2" fmla="val 21412464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411760" y="4237811"/>
                <a:ext cx="74931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75°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1760" y="4237811"/>
                <a:ext cx="749314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371944" y="3317220"/>
                <a:ext cx="6718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1944" y="3317220"/>
                <a:ext cx="671891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7639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/>
      <p:bldP spid="10" grpId="0"/>
      <p:bldP spid="12" grpId="0"/>
      <p:bldP spid="23" grpId="0"/>
      <p:bldP spid="24" grpId="0"/>
      <p:bldP spid="25" grpId="0"/>
      <p:bldP spid="26" grpId="0"/>
      <p:bldP spid="27" grpId="0"/>
      <p:bldP spid="28" grpId="0" animBg="1"/>
      <p:bldP spid="29" grpId="0"/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lichoběžník KLMN, jestliže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=4,5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𝑛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4,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∢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𝑁𝐾𝐿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=75°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98" t="-6061" b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083224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320222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1.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𝐾𝐿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  <m:t>𝐾𝐿</m:t>
                        </m:r>
                      </m:e>
                    </m:d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=8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cm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202223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000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152" y="135303"/>
            <a:ext cx="1377848" cy="113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55953" y="492289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5953" y="4922895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rot="5400000">
            <a:off x="1178429" y="4980608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18705" y="4934081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4934081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V="1">
            <a:off x="1331096" y="4966872"/>
            <a:ext cx="5760000" cy="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5400000">
            <a:off x="6950695" y="4980608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1991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/>
      <p:bldP spid="10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lichoběžník KLMN, jestliže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=4,5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𝑛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4,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∢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𝑁𝐾𝐿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=75°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98" t="-6061" r="-761" b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083224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403059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2.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∢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𝐿𝐾𝑋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</a:rPr>
                          <m:t>∢</m:t>
                        </m:r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  <m:t>𝐿𝐾𝑋</m:t>
                        </m:r>
                      </m:e>
                    </m:d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=75°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4030591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177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32723"/>
            <a:ext cx="1377848" cy="113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55953" y="492289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5953" y="4922895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rot="5400000">
            <a:off x="1178429" y="4980608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49942" y="495810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942" y="495810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V="1">
            <a:off x="1331096" y="4966872"/>
            <a:ext cx="5760000" cy="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5400000">
            <a:off x="6950695" y="4980608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331096" y="1695843"/>
            <a:ext cx="858623" cy="3284765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470238" y="151060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0238" y="1510603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1969799" y="1810065"/>
            <a:ext cx="331230" cy="76333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7282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lichoběžník KLMN, jestliže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=4,5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𝑛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4,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∢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𝑁𝐾𝐿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=75°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98" t="-6061" b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083224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489826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3.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𝑁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𝑁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∈⟼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𝐾𝑋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, 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  <m:t>𝐾𝑁</m:t>
                        </m:r>
                      </m:e>
                    </m:d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=4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𝑐𝑚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489826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61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32723"/>
            <a:ext cx="1377848" cy="113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55953" y="492289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5953" y="4922895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rot="5400000">
            <a:off x="1178429" y="4980608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49942" y="495810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942" y="495810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V="1">
            <a:off x="1331096" y="4966872"/>
            <a:ext cx="5760000" cy="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5400000">
            <a:off x="6950695" y="4980608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331096" y="1695843"/>
            <a:ext cx="858623" cy="3284765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470238" y="151060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0238" y="1510603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1969799" y="1810065"/>
            <a:ext cx="331230" cy="76333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876433" y="2173897"/>
            <a:ext cx="331230" cy="76333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395272" y="2173897"/>
                <a:ext cx="74014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5272" y="2173897"/>
                <a:ext cx="74014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13798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lichoběžník KLMN, jestliže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=4,5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𝑛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4,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∢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𝑁𝐾𝐿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=75°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98" t="-6061" b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083224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358495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4.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𝑝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𝑝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∥↔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𝐾𝐿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, 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𝑁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𝑝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584956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571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32723"/>
            <a:ext cx="1377848" cy="113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55953" y="492289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5953" y="4922895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rot="5400000">
            <a:off x="1178429" y="4980608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49942" y="495810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942" y="495810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V="1">
            <a:off x="1331096" y="4966872"/>
            <a:ext cx="5760000" cy="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5400000">
            <a:off x="6950695" y="4980608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331096" y="1695843"/>
            <a:ext cx="858623" cy="3284765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470238" y="151060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0238" y="1510603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1969799" y="1810065"/>
            <a:ext cx="331230" cy="76333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876433" y="2173897"/>
            <a:ext cx="331230" cy="76333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395272" y="217389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5272" y="2173897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V="1">
            <a:off x="1095953" y="2207280"/>
            <a:ext cx="7508495" cy="2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905896" y="214958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5896" y="2149585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6932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lichoběžník KLMN, jestliže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=4,5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𝑛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4,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∢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𝑁𝐾𝐿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=75°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98" t="-6061" b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083224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465082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5.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𝑀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𝑀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𝑃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;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𝑀𝑁</m:t>
                        </m:r>
                      </m:e>
                    </m:d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4,5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𝑐𝑚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4650825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752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32723"/>
            <a:ext cx="1377848" cy="113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55953" y="492289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5953" y="4922895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rot="5400000">
            <a:off x="1178429" y="4980608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49942" y="495810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942" y="495810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V="1">
            <a:off x="1331096" y="4966872"/>
            <a:ext cx="5760000" cy="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5400000">
            <a:off x="6950695" y="4980608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331096" y="1695843"/>
            <a:ext cx="858623" cy="3284765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470238" y="151060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0238" y="1510603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1969799" y="1810065"/>
            <a:ext cx="331230" cy="76333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876433" y="2173897"/>
            <a:ext cx="331230" cy="76333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395272" y="217389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5272" y="2173897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V="1">
            <a:off x="1095953" y="2207280"/>
            <a:ext cx="7508495" cy="2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905896" y="214958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5896" y="2149585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 rot="5400000">
            <a:off x="5171591" y="2186490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436096" y="2165914"/>
                <a:ext cx="6832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2165914"/>
                <a:ext cx="683292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22202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lichoběžník KLMN, jestliže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=4,5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𝑛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4,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∢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𝑁𝐾𝐿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=75°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876" y="189209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98" t="-6061" b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083224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361034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6.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lichob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ěž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n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í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k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KLMN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610347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547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55953" y="492289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5953" y="4922895"/>
                <a:ext cx="812391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49942" y="495810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942" y="4958104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V="1">
            <a:off x="1331096" y="4966872"/>
            <a:ext cx="5760000" cy="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331096" y="2212063"/>
            <a:ext cx="710952" cy="2768546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395272" y="217389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5272" y="2173897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 flipH="1" flipV="1">
            <a:off x="5310814" y="2231676"/>
            <a:ext cx="1780284" cy="2735197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spravce\AppData\Local\Microsoft\Windows\Temporary Internet Files\Content.IE5\0BASIBLT\MC900437791CAZ9LPJV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054559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310814" y="2029283"/>
                <a:ext cx="6832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0814" y="2029283"/>
                <a:ext cx="68329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 flipV="1">
            <a:off x="2070814" y="2231676"/>
            <a:ext cx="3240000" cy="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304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3305"/>
            <a:ext cx="9138303" cy="6814695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49020" y="452168"/>
            <a:ext cx="6628557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39160" y="452168"/>
            <a:ext cx="6448275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4316" y="1464047"/>
            <a:ext cx="9137256" cy="95577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84470" y="1593524"/>
            <a:ext cx="8874960" cy="86409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r>
              <a:rPr lang="cs-CZ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)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Vypočítejte  obsah průřezu lichoběžníkového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náspu,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který má délku základen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8 m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15 m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Výška náspu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je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 m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 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51039" y="5517232"/>
            <a:ext cx="9089111" cy="93904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70570" y="5601320"/>
                <a:ext cx="8874960" cy="85495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4) 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Sestrojte 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pravoúhlý lichoběžník ABCD, jestliže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𝐴𝐵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∥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𝐶𝐷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𝐴𝐷</m:t>
                        </m:r>
                      </m:e>
                    </m:d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3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∢</m:t>
                        </m:r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𝐷𝐴𝐵</m:t>
                        </m:r>
                      </m:e>
                    </m:d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90°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𝐴𝐵</m:t>
                        </m:r>
                      </m:e>
                    </m:d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=5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.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570" y="5601320"/>
                <a:ext cx="8874960" cy="854952"/>
              </a:xfrm>
              <a:prstGeom prst="rect">
                <a:avLst/>
              </a:prstGeom>
              <a:blipFill rotWithShape="1">
                <a:blip r:embed="rId2"/>
                <a:stretch>
                  <a:fillRect l="-1099" t="-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2" descr="C:\Users\spravce\AppData\Local\Microsoft\Windows\Temporary Internet Files\Content.IE5\D1R1SU0N\MC9004343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16632"/>
            <a:ext cx="1224136" cy="109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64257" y="2914634"/>
            <a:ext cx="9109885" cy="83771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74645" y="2947673"/>
                <a:ext cx="9018066" cy="5906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2) Vypočítejte délku střední příčky a obsah lichoběžníku XYZV, když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𝑋𝑌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∥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𝑍𝑉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d>
                      <m:dPr>
                        <m:begChr m:val="|"/>
                        <m:endChr m:val="|"/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𝑋𝑌</m:t>
                        </m:r>
                      </m:e>
                    </m:d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=16 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𝑐𝑚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; </m:t>
                    </m:r>
                    <m:d>
                      <m:dPr>
                        <m:begChr m:val="|"/>
                        <m:endChr m:val="|"/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𝑍𝑉</m:t>
                        </m:r>
                      </m:e>
                    </m:d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=12 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𝑐𝑚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;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𝑣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=9 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𝑐𝑚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45" y="2947673"/>
                <a:ext cx="9018066" cy="590684"/>
              </a:xfrm>
              <a:prstGeom prst="rect">
                <a:avLst/>
              </a:prstGeom>
              <a:blipFill rotWithShape="1">
                <a:blip r:embed="rId4"/>
                <a:stretch>
                  <a:fillRect l="-1014" t="-8333" r="-1014" b="-645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aoblený obdélník 20"/>
          <p:cNvSpPr/>
          <p:nvPr/>
        </p:nvSpPr>
        <p:spPr>
          <a:xfrm>
            <a:off x="26548" y="4303165"/>
            <a:ext cx="9089111" cy="105713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141039" y="4442165"/>
                <a:ext cx="8874960" cy="72509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3) 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Sestrojte 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lichoběžník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KLMN, 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jestliže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𝐾𝐿</m:t>
                        </m:r>
                      </m:e>
                    </m:d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7,5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mbria Math"/>
                    <a:ea typeface="Cambria Math" pitchFamily="18" charset="0"/>
                    <a:cs typeface="Arial" pitchFamily="34" charset="0"/>
                  </a:rPr>
                  <a:t/>
                </a:r>
                <a:br>
                  <a:rPr lang="cs-CZ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mbria Math"/>
                    <a:ea typeface="Cambria Math" pitchFamily="18" charset="0"/>
                    <a:cs typeface="Arial" pitchFamily="34" charset="0"/>
                  </a:rPr>
                </a:b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𝐿𝑀</m:t>
                        </m:r>
                      </m:e>
                    </m:d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=3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,8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𝐾𝑀</m:t>
                        </m:r>
                      </m:e>
                    </m:d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5,6 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</m:t>
                        </m:r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𝑁</m:t>
                        </m:r>
                      </m:e>
                    </m:d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3,5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.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039" y="4442165"/>
                <a:ext cx="8874960" cy="725096"/>
              </a:xfrm>
              <a:prstGeom prst="rect">
                <a:avLst/>
              </a:prstGeom>
              <a:blipFill rotWithShape="1">
                <a:blip r:embed="rId5"/>
                <a:stretch>
                  <a:fillRect l="-1030" t="-8403" b="-319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5786" y="2419825"/>
                <a:ext cx="9138355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𝑆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=34,5 </m:t>
                      </m:r>
                      <m:sSup>
                        <m:sSupPr>
                          <m:ctrlP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86" y="2419825"/>
                <a:ext cx="9138355" cy="432048"/>
              </a:xfrm>
              <a:prstGeom prst="rect">
                <a:avLst/>
              </a:prstGeom>
              <a:blipFill rotWithShape="1">
                <a:blip r:embed="rId6"/>
                <a:stretch>
                  <a:fillRect l="-133" b="-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84470" y="3804991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𝑦</m:t>
                          </m:r>
                        </m:sub>
                      </m:sSub>
                      <m:sSub>
                        <m:sSubPr>
                          <m:ctrlPr>
                            <a:rPr lang="cs-CZ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𝑣</m:t>
                          </m:r>
                        </m:sub>
                      </m:sSub>
                      <m:r>
                        <a:rPr lang="cs-CZ" i="1" spc="-120" dirty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14 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; 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=171</m:t>
                      </m:r>
                      <m:sSup>
                        <m:sSupPr>
                          <m:ctrlPr>
                            <a:rPr lang="cs-CZ" i="1" spc="-120" dirty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i="1" spc="-120" dirty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470" y="3804991"/>
                <a:ext cx="9022250" cy="432048"/>
              </a:xfrm>
              <a:prstGeom prst="rect">
                <a:avLst/>
              </a:prstGeom>
              <a:blipFill rotWithShape="1">
                <a:blip r:embed="rId7"/>
                <a:stretch>
                  <a:fillRect l="-135" b="-175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8" grpId="0"/>
      <p:bldP spid="20" grpId="0"/>
      <p:bldP spid="22" grpId="0"/>
      <p:bldP spid="23" grpId="0" animBg="1"/>
      <p:bldP spid="2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66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78060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4259</TotalTime>
  <Words>1194</Words>
  <Application>Microsoft Office PowerPoint</Application>
  <PresentationFormat>Předvádění na obrazovce (4:3)</PresentationFormat>
  <Paragraphs>228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IVOŠ</cp:lastModifiedBy>
  <cp:revision>651</cp:revision>
  <dcterms:created xsi:type="dcterms:W3CDTF">2012-04-23T18:25:05Z</dcterms:created>
  <dcterms:modified xsi:type="dcterms:W3CDTF">2013-04-25T05:32:53Z</dcterms:modified>
</cp:coreProperties>
</file>