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sldIdLst>
    <p:sldId id="274" r:id="rId2"/>
    <p:sldId id="269" r:id="rId3"/>
    <p:sldId id="393" r:id="rId4"/>
    <p:sldId id="465" r:id="rId5"/>
    <p:sldId id="466" r:id="rId6"/>
    <p:sldId id="467" r:id="rId7"/>
    <p:sldId id="470" r:id="rId8"/>
    <p:sldId id="472" r:id="rId9"/>
    <p:sldId id="468" r:id="rId10"/>
    <p:sldId id="473" r:id="rId11"/>
    <p:sldId id="474" r:id="rId12"/>
    <p:sldId id="475" r:id="rId13"/>
    <p:sldId id="476" r:id="rId14"/>
    <p:sldId id="416" r:id="rId15"/>
    <p:sldId id="439" r:id="rId16"/>
    <p:sldId id="26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33"/>
    <a:srgbClr val="66FF33"/>
    <a:srgbClr val="99FF33"/>
    <a:srgbClr val="FFFF66"/>
    <a:srgbClr val="CC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35" autoAdjust="0"/>
    <p:restoredTop sz="98613" autoAdjust="0"/>
  </p:normalViewPr>
  <p:slideViewPr>
    <p:cSldViewPr>
      <p:cViewPr>
        <p:scale>
          <a:sx n="60" d="100"/>
          <a:sy n="60" d="100"/>
        </p:scale>
        <p:origin x="-1363" y="-16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4.wmf"/><Relationship Id="rId7" Type="http://schemas.openxmlformats.org/officeDocument/2006/relationships/image" Target="../media/image14.png"/><Relationship Id="rId12" Type="http://schemas.openxmlformats.org/officeDocument/2006/relationships/image" Target="../media/image19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11" Type="http://schemas.openxmlformats.org/officeDocument/2006/relationships/image" Target="../media/image5.wmf"/><Relationship Id="rId5" Type="http://schemas.openxmlformats.org/officeDocument/2006/relationships/image" Target="../media/image24.png"/><Relationship Id="rId10" Type="http://schemas.openxmlformats.org/officeDocument/2006/relationships/image" Target="../media/image29.png"/><Relationship Id="rId4" Type="http://schemas.openxmlformats.org/officeDocument/2006/relationships/image" Target="../media/image23.png"/><Relationship Id="rId9" Type="http://schemas.openxmlformats.org/officeDocument/2006/relationships/image" Target="../media/image28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13" Type="http://schemas.openxmlformats.org/officeDocument/2006/relationships/image" Target="../media/image42.pn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12" Type="http://schemas.openxmlformats.org/officeDocument/2006/relationships/image" Target="../media/image41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png"/><Relationship Id="rId11" Type="http://schemas.openxmlformats.org/officeDocument/2006/relationships/image" Target="../media/image40.png"/><Relationship Id="rId5" Type="http://schemas.openxmlformats.org/officeDocument/2006/relationships/image" Target="../media/image34.png"/><Relationship Id="rId10" Type="http://schemas.openxmlformats.org/officeDocument/2006/relationships/image" Target="../media/image39.png"/><Relationship Id="rId4" Type="http://schemas.openxmlformats.org/officeDocument/2006/relationships/image" Target="../media/image33.png"/><Relationship Id="rId9" Type="http://schemas.openxmlformats.org/officeDocument/2006/relationships/image" Target="../media/image38.png"/><Relationship Id="rId14" Type="http://schemas.openxmlformats.org/officeDocument/2006/relationships/image" Target="../media/image4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8.png"/><Relationship Id="rId5" Type="http://schemas.openxmlformats.org/officeDocument/2006/relationships/image" Target="../media/image47.png"/><Relationship Id="rId4" Type="http://schemas.openxmlformats.org/officeDocument/2006/relationships/image" Target="../media/image6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7" Type="http://schemas.openxmlformats.org/officeDocument/2006/relationships/image" Target="../media/image51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8.png"/><Relationship Id="rId5" Type="http://schemas.openxmlformats.org/officeDocument/2006/relationships/image" Target="../media/image50.png"/><Relationship Id="rId4" Type="http://schemas.openxmlformats.org/officeDocument/2006/relationships/image" Target="../media/image6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png"/><Relationship Id="rId3" Type="http://schemas.openxmlformats.org/officeDocument/2006/relationships/image" Target="../media/image52.png"/><Relationship Id="rId7" Type="http://schemas.openxmlformats.org/officeDocument/2006/relationships/image" Target="../media/image51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8.png"/><Relationship Id="rId5" Type="http://schemas.openxmlformats.org/officeDocument/2006/relationships/image" Target="../media/image50.png"/><Relationship Id="rId4" Type="http://schemas.openxmlformats.org/officeDocument/2006/relationships/image" Target="../media/image6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png"/><Relationship Id="rId3" Type="http://schemas.openxmlformats.org/officeDocument/2006/relationships/image" Target="../media/image54.png"/><Relationship Id="rId7" Type="http://schemas.openxmlformats.org/officeDocument/2006/relationships/image" Target="../media/image51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8.png"/><Relationship Id="rId5" Type="http://schemas.openxmlformats.org/officeDocument/2006/relationships/image" Target="../media/image50.png"/><Relationship Id="rId4" Type="http://schemas.openxmlformats.org/officeDocument/2006/relationships/image" Target="../media/image6.wmf"/><Relationship Id="rId9" Type="http://schemas.openxmlformats.org/officeDocument/2006/relationships/image" Target="../media/image55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png"/><Relationship Id="rId3" Type="http://schemas.openxmlformats.org/officeDocument/2006/relationships/image" Target="../media/image56.png"/><Relationship Id="rId7" Type="http://schemas.openxmlformats.org/officeDocument/2006/relationships/image" Target="../media/image51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8.png"/><Relationship Id="rId5" Type="http://schemas.openxmlformats.org/officeDocument/2006/relationships/image" Target="../media/image50.png"/><Relationship Id="rId10" Type="http://schemas.openxmlformats.org/officeDocument/2006/relationships/image" Target="../media/image58.png"/><Relationship Id="rId4" Type="http://schemas.openxmlformats.org/officeDocument/2006/relationships/image" Target="../media/image6.wmf"/><Relationship Id="rId9" Type="http://schemas.openxmlformats.org/officeDocument/2006/relationships/image" Target="../media/image57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png"/><Relationship Id="rId3" Type="http://schemas.openxmlformats.org/officeDocument/2006/relationships/image" Target="../media/image59.png"/><Relationship Id="rId7" Type="http://schemas.openxmlformats.org/officeDocument/2006/relationships/image" Target="../media/image51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8.png"/><Relationship Id="rId11" Type="http://schemas.openxmlformats.org/officeDocument/2006/relationships/image" Target="../media/image60.png"/><Relationship Id="rId5" Type="http://schemas.openxmlformats.org/officeDocument/2006/relationships/image" Target="../media/image50.png"/><Relationship Id="rId10" Type="http://schemas.openxmlformats.org/officeDocument/2006/relationships/image" Target="../media/image58.png"/><Relationship Id="rId4" Type="http://schemas.openxmlformats.org/officeDocument/2006/relationships/image" Target="../media/image6.wmf"/><Relationship Id="rId9" Type="http://schemas.openxmlformats.org/officeDocument/2006/relationships/image" Target="../media/image5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7" Type="http://schemas.openxmlformats.org/officeDocument/2006/relationships/image" Target="../media/image7.wmf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0.png"/><Relationship Id="rId5" Type="http://schemas.openxmlformats.org/officeDocument/2006/relationships/image" Target="../media/image48.png"/><Relationship Id="rId4" Type="http://schemas.openxmlformats.org/officeDocument/2006/relationships/image" Target="../media/image50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9.png"/><Relationship Id="rId3" Type="http://schemas.openxmlformats.org/officeDocument/2006/relationships/image" Target="../media/image64.png"/><Relationship Id="rId7" Type="http://schemas.openxmlformats.org/officeDocument/2006/relationships/image" Target="../media/image68.pn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7.png"/><Relationship Id="rId5" Type="http://schemas.openxmlformats.org/officeDocument/2006/relationships/image" Target="../media/image66.png"/><Relationship Id="rId4" Type="http://schemas.openxmlformats.org/officeDocument/2006/relationships/image" Target="../media/image8.wm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3001" y="2222227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41293" y="230867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0032" y="5305456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79406" y="4586520"/>
            <a:ext cx="68270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79406" y="3020814"/>
            <a:ext cx="690913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NÁZEV</a:t>
            </a:r>
            <a:r>
              <a:rPr lang="cs-CZ" sz="280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800" smtClean="0">
                <a:solidFill>
                  <a:schemeClr val="tx2">
                    <a:lumMod val="10000"/>
                  </a:schemeClr>
                </a:solidFill>
              </a:rPr>
              <a:t>VY_32_INOVACE_06_15_M7_Hanak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05601" y="2534761"/>
            <a:ext cx="425956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703442" y="3544034"/>
            <a:ext cx="341272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600" dirty="0" smtClean="0">
                <a:solidFill>
                  <a:schemeClr val="tx2">
                    <a:lumMod val="10000"/>
                  </a:schemeClr>
                </a:solidFill>
              </a:rPr>
              <a:t>Rovinné obrazce</a:t>
            </a:r>
            <a:endParaRPr lang="cs-CZ" sz="26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5028" y="230867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Název projektu: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Škola hrou</a:t>
            </a: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Vzdělávací oblast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Matematika a </a:t>
            </a:r>
            <a:r>
              <a:rPr lang="cs-CZ" sz="1600" smtClean="0">
                <a:solidFill>
                  <a:schemeClr val="tx2">
                    <a:lumMod val="10000"/>
                  </a:schemeClr>
                </a:solidFill>
              </a:rPr>
              <a:t>její aplikace</a:t>
            </a: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79406" y="4054554"/>
            <a:ext cx="810055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600" dirty="0" smtClean="0">
                <a:solidFill>
                  <a:schemeClr val="tx2">
                    <a:lumMod val="10000"/>
                  </a:schemeClr>
                </a:solidFill>
              </a:rPr>
              <a:t>Obsah a obvod trojúhelníku</a:t>
            </a:r>
            <a:endParaRPr lang="cs-CZ" sz="2600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6502" y="603017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137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32476" y="202265"/>
            <a:ext cx="8527119" cy="994487"/>
          </a:xfrm>
          <a:prstGeom prst="roundRect">
            <a:avLst>
              <a:gd name="adj" fmla="val 242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88041" y="1382068"/>
            <a:ext cx="8415988" cy="5184576"/>
          </a:xfrm>
          <a:prstGeom prst="roundRect">
            <a:avLst>
              <a:gd name="adj" fmla="val 6288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47864" y="175501"/>
            <a:ext cx="201622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561694" y="1556792"/>
            <a:ext cx="8048937" cy="25202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tx2">
                    <a:lumMod val="10000"/>
                  </a:schemeClr>
                </a:solidFill>
              </a:rPr>
              <a:t>V této hodině si ukážeme vlastnosti trojúhelníků. </a:t>
            </a:r>
            <a:r>
              <a:rPr lang="cs-CZ" sz="1800" smtClean="0">
                <a:solidFill>
                  <a:schemeClr val="tx2">
                    <a:lumMod val="10000"/>
                  </a:schemeClr>
                </a:solidFill>
              </a:rPr>
              <a:t>Na </a:t>
            </a:r>
            <a:r>
              <a:rPr lang="cs-CZ" sz="1800" dirty="0" smtClean="0">
                <a:solidFill>
                  <a:schemeClr val="tx2">
                    <a:lumMod val="10000"/>
                  </a:schemeClr>
                </a:solidFill>
              </a:rPr>
              <a:t>začátku jsou řešené příklady a na konci </a:t>
            </a:r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příklady na samostatné procvičení, které prověří zda žáci pochopili danou látku</a:t>
            </a:r>
            <a:r>
              <a:rPr lang="cs-CZ" sz="1800">
                <a:solidFill>
                  <a:schemeClr val="tx2">
                    <a:lumMod val="10000"/>
                  </a:schemeClr>
                </a:solidFill>
              </a:rPr>
              <a:t>. </a:t>
            </a:r>
            <a:endParaRPr lang="cs-CZ" sz="1800" smtClean="0">
              <a:solidFill>
                <a:schemeClr val="tx2">
                  <a:lumMod val="10000"/>
                </a:schemeClr>
              </a:solidFill>
            </a:endParaRPr>
          </a:p>
          <a:p>
            <a:pPr algn="just"/>
            <a:r>
              <a:rPr lang="cs-CZ" sz="1800" smtClean="0">
                <a:solidFill>
                  <a:schemeClr val="tx2">
                    <a:lumMod val="10000"/>
                  </a:schemeClr>
                </a:solidFill>
              </a:rPr>
              <a:t>Inovativnost </a:t>
            </a:r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40970"/>
            <a:ext cx="9144000" cy="6741368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23145" y="1619782"/>
            <a:ext cx="8741343" cy="461753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postup 5"/>
          <p:cNvSpPr/>
          <p:nvPr/>
        </p:nvSpPr>
        <p:spPr>
          <a:xfrm>
            <a:off x="609095" y="2244056"/>
            <a:ext cx="4911965" cy="3007681"/>
          </a:xfrm>
          <a:prstGeom prst="flowChartProcess">
            <a:avLst/>
          </a:prstGeom>
          <a:noFill/>
          <a:ln w="25400"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168984" y="500278"/>
            <a:ext cx="8697710" cy="740230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1" name="Zástupný symbol pro obsah 2"/>
          <p:cNvSpPr>
            <a:spLocks noGrp="1"/>
          </p:cNvSpPr>
          <p:nvPr/>
        </p:nvSpPr>
        <p:spPr>
          <a:xfrm>
            <a:off x="468958" y="617149"/>
            <a:ext cx="6427098" cy="62335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Obsah a obvod pravoúhlého trojúhelníku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pic>
        <p:nvPicPr>
          <p:cNvPr id="5" name="Picture 2" descr="C:\Users\spravce\AppData\Local\Microsoft\Windows\Temporary Internet Files\Content.IE5\0BASIBLT\MC9004404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7924" y="135414"/>
            <a:ext cx="2076076" cy="1567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0" name="Zaoblený obdélník 59"/>
          <p:cNvSpPr/>
          <p:nvPr/>
        </p:nvSpPr>
        <p:spPr>
          <a:xfrm>
            <a:off x="6198907" y="2247360"/>
            <a:ext cx="2608389" cy="1666578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1" name="Zástupný symbol pro obsah 2"/>
          <p:cNvSpPr>
            <a:spLocks noGrp="1"/>
          </p:cNvSpPr>
          <p:nvPr/>
        </p:nvSpPr>
        <p:spPr>
          <a:xfrm>
            <a:off x="6476974" y="2325267"/>
            <a:ext cx="1453809" cy="48155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Obsah: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3" name="Pravoúhlý trojúhelník 2"/>
          <p:cNvSpPr/>
          <p:nvPr/>
        </p:nvSpPr>
        <p:spPr>
          <a:xfrm rot="16200000">
            <a:off x="1563387" y="1295218"/>
            <a:ext cx="3007680" cy="4911964"/>
          </a:xfrm>
          <a:prstGeom prst="rtTriangle">
            <a:avLst/>
          </a:prstGeom>
          <a:solidFill>
            <a:srgbClr val="FFFF00"/>
          </a:solidFill>
          <a:ln w="317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louk 53"/>
          <p:cNvSpPr/>
          <p:nvPr/>
        </p:nvSpPr>
        <p:spPr>
          <a:xfrm>
            <a:off x="4902808" y="4634240"/>
            <a:ext cx="1240802" cy="1240802"/>
          </a:xfrm>
          <a:prstGeom prst="arc">
            <a:avLst>
              <a:gd name="adj1" fmla="val 10929250"/>
              <a:gd name="adj2" fmla="val 16155871"/>
            </a:avLst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ástupný symbol pro obsah 2"/>
          <p:cNvSpPr>
            <a:spLocks noGrp="1"/>
          </p:cNvSpPr>
          <p:nvPr/>
        </p:nvSpPr>
        <p:spPr>
          <a:xfrm>
            <a:off x="5521060" y="1745476"/>
            <a:ext cx="675698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A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2" name="Zástupný symbol pro obsah 2"/>
          <p:cNvSpPr>
            <a:spLocks noGrp="1"/>
          </p:cNvSpPr>
          <p:nvPr/>
        </p:nvSpPr>
        <p:spPr>
          <a:xfrm>
            <a:off x="212968" y="5271848"/>
            <a:ext cx="675698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B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3" name="Zástupný symbol pro obsah 2"/>
          <p:cNvSpPr>
            <a:spLocks noGrp="1"/>
          </p:cNvSpPr>
          <p:nvPr/>
        </p:nvSpPr>
        <p:spPr>
          <a:xfrm>
            <a:off x="5523209" y="5159270"/>
            <a:ext cx="675698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C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9" name="Zástupný symbol pro obsah 2"/>
              <p:cNvSpPr>
                <a:spLocks noGrp="1"/>
              </p:cNvSpPr>
              <p:nvPr/>
            </p:nvSpPr>
            <p:spPr>
              <a:xfrm>
                <a:off x="5467912" y="3408730"/>
                <a:ext cx="675698" cy="4072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𝑏</m:t>
                      </m:r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67912" y="3408730"/>
                <a:ext cx="675698" cy="40720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Zástupný symbol pro obsah 2"/>
              <p:cNvSpPr>
                <a:spLocks noGrp="1"/>
              </p:cNvSpPr>
              <p:nvPr/>
            </p:nvSpPr>
            <p:spPr>
              <a:xfrm>
                <a:off x="2636593" y="5273782"/>
                <a:ext cx="675698" cy="4072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𝑎</m:t>
                      </m:r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36593" y="5273782"/>
                <a:ext cx="675698" cy="40720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Zástupný symbol pro obsah 2"/>
              <p:cNvSpPr>
                <a:spLocks noGrp="1"/>
              </p:cNvSpPr>
              <p:nvPr/>
            </p:nvSpPr>
            <p:spPr>
              <a:xfrm rot="19639931">
                <a:off x="2566626" y="3371824"/>
                <a:ext cx="675698" cy="4072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𝑐</m:t>
                      </m:r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 rot="19639931">
                <a:off x="2566626" y="3371824"/>
                <a:ext cx="675698" cy="40720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5" name="Zástupný symbol pro obsah 2"/>
          <p:cNvSpPr>
            <a:spLocks noGrp="1"/>
          </p:cNvSpPr>
          <p:nvPr/>
        </p:nvSpPr>
        <p:spPr>
          <a:xfrm>
            <a:off x="5115560" y="4596142"/>
            <a:ext cx="675698" cy="61223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·</a:t>
            </a:r>
            <a:endParaRPr lang="cs-CZ" sz="44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6" name="Zástupný symbol pro obsah 2"/>
              <p:cNvSpPr>
                <a:spLocks noGrp="1"/>
              </p:cNvSpPr>
              <p:nvPr/>
            </p:nvSpPr>
            <p:spPr>
              <a:xfrm>
                <a:off x="3429142" y="3913937"/>
                <a:ext cx="675698" cy="4072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𝑺</m:t>
                      </m:r>
                    </m:oMath>
                  </m:oMathPara>
                </a14:m>
                <a:endParaRPr lang="cs-CZ" sz="3200" b="1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29142" y="3913937"/>
                <a:ext cx="675698" cy="407200"/>
              </a:xfrm>
              <a:prstGeom prst="rect">
                <a:avLst/>
              </a:prstGeom>
              <a:blipFill rotWithShape="1">
                <a:blip r:embed="rId6"/>
                <a:stretch>
                  <a:fillRect b="-104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Zástupný symbol pro obsah 2"/>
              <p:cNvSpPr>
                <a:spLocks noGrp="1"/>
              </p:cNvSpPr>
              <p:nvPr/>
            </p:nvSpPr>
            <p:spPr>
              <a:xfrm>
                <a:off x="6443336" y="2842224"/>
                <a:ext cx="1705437" cy="101648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𝑆</m:t>
                      </m:r>
                      <m:r>
                        <a:rPr lang="cs-CZ" sz="28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8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𝑎</m:t>
                          </m:r>
                          <m:r>
                            <a:rPr lang="cs-CZ" sz="28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·</m:t>
                          </m:r>
                          <m:r>
                            <a:rPr lang="cs-CZ" sz="28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𝑏</m:t>
                          </m:r>
                        </m:num>
                        <m:den>
                          <m:r>
                            <a:rPr lang="cs-CZ" sz="28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800" i="1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43336" y="2842224"/>
                <a:ext cx="1705437" cy="101648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1" name="Zaoblený obdélník 50"/>
          <p:cNvSpPr/>
          <p:nvPr/>
        </p:nvSpPr>
        <p:spPr>
          <a:xfrm>
            <a:off x="6198907" y="4328957"/>
            <a:ext cx="2592985" cy="1277617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2" name="Zástupný symbol pro obsah 2"/>
          <p:cNvSpPr>
            <a:spLocks noGrp="1"/>
          </p:cNvSpPr>
          <p:nvPr/>
        </p:nvSpPr>
        <p:spPr>
          <a:xfrm>
            <a:off x="6393138" y="4393460"/>
            <a:ext cx="1453809" cy="48155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Obvod: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3" name="Zástupný symbol pro obsah 2"/>
              <p:cNvSpPr>
                <a:spLocks noGrp="1"/>
              </p:cNvSpPr>
              <p:nvPr/>
            </p:nvSpPr>
            <p:spPr>
              <a:xfrm>
                <a:off x="6393139" y="4852771"/>
                <a:ext cx="2414158" cy="61299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𝑜</m:t>
                      </m:r>
                      <m:r>
                        <a:rPr lang="cs-CZ" sz="28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sz="28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𝑎</m:t>
                      </m:r>
                      <m:r>
                        <a:rPr lang="cs-CZ" sz="28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+</m:t>
                      </m:r>
                      <m:r>
                        <a:rPr lang="cs-CZ" sz="28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𝑏</m:t>
                      </m:r>
                      <m:r>
                        <a:rPr lang="cs-CZ" sz="28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+</m:t>
                      </m:r>
                      <m:r>
                        <a:rPr lang="cs-CZ" sz="28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𝑐</m:t>
                      </m:r>
                    </m:oMath>
                  </m:oMathPara>
                </a14:m>
                <a:endParaRPr lang="cs-CZ" sz="2800" i="1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93139" y="4852771"/>
                <a:ext cx="2414158" cy="612998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97662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50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9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0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21" grpId="0"/>
      <p:bldP spid="61" grpId="0"/>
      <p:bldP spid="3" grpId="0" animBg="1"/>
      <p:bldP spid="54" grpId="0" animBg="1"/>
      <p:bldP spid="19" grpId="0"/>
      <p:bldP spid="22" grpId="0"/>
      <p:bldP spid="23" grpId="0"/>
      <p:bldP spid="39" grpId="0"/>
      <p:bldP spid="40" grpId="0"/>
      <p:bldP spid="42" grpId="0"/>
      <p:bldP spid="55" grpId="0"/>
      <p:bldP spid="56" grpId="0"/>
      <p:bldP spid="28" grpId="0"/>
      <p:bldP spid="52" grpId="0"/>
      <p:bldP spid="5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40970"/>
            <a:ext cx="9144000" cy="6741368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23145" y="1484784"/>
            <a:ext cx="8741343" cy="47525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168984" y="332656"/>
            <a:ext cx="8697710" cy="907852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446474" y="519516"/>
            <a:ext cx="6427098" cy="62335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Obsah ostroúhlého trojúhelníku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904625" y="1801115"/>
            <a:ext cx="2608389" cy="3810649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6012159" y="1898867"/>
            <a:ext cx="1453809" cy="48155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Obsah: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6275266" y="2459763"/>
                <a:ext cx="1705437" cy="86918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𝑆</m:t>
                      </m:r>
                      <m:r>
                        <a:rPr lang="cs-CZ" sz="28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8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𝑎</m:t>
                          </m:r>
                          <m:r>
                            <a:rPr lang="cs-CZ" sz="28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·</m:t>
                          </m:r>
                          <m:sSub>
                            <m:sSubPr>
                              <m:ctrlPr>
                                <a:rPr lang="cs-CZ" sz="2800" b="0" i="1" spc="-120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sSubPr>
                            <m:e>
                              <m:r>
                                <a:rPr lang="cs-CZ" sz="2800" b="0" i="1" spc="-120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𝑣</m:t>
                              </m:r>
                            </m:e>
                            <m:sub>
                              <m:r>
                                <a:rPr lang="cs-CZ" sz="2800" b="0" i="1" spc="-120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𝑎</m:t>
                              </m:r>
                            </m:sub>
                          </m:sSub>
                        </m:num>
                        <m:den>
                          <m:r>
                            <a:rPr lang="cs-CZ" sz="28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800" i="1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75266" y="2459763"/>
                <a:ext cx="1705437" cy="869183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Rovnoramenný trojúhelník 23"/>
          <p:cNvSpPr/>
          <p:nvPr/>
        </p:nvSpPr>
        <p:spPr>
          <a:xfrm>
            <a:off x="899592" y="2022027"/>
            <a:ext cx="4320480" cy="3480540"/>
          </a:xfrm>
          <a:prstGeom prst="triangle">
            <a:avLst/>
          </a:prstGeom>
          <a:solidFill>
            <a:srgbClr val="92D050"/>
          </a:solidFill>
          <a:ln w="317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468958" y="5506227"/>
            <a:ext cx="675698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A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3" name="Zástupný symbol pro obsah 2"/>
          <p:cNvSpPr>
            <a:spLocks noGrp="1"/>
          </p:cNvSpPr>
          <p:nvPr/>
        </p:nvSpPr>
        <p:spPr>
          <a:xfrm>
            <a:off x="5228928" y="5474546"/>
            <a:ext cx="675698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B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2926514" y="1491978"/>
            <a:ext cx="675698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C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1713871" y="2990540"/>
                <a:ext cx="675698" cy="4072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𝑏</m:t>
                      </m:r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13871" y="2990540"/>
                <a:ext cx="675698" cy="40720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3690767" y="2899729"/>
                <a:ext cx="675698" cy="4072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𝑎</m:t>
                      </m:r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90767" y="2899729"/>
                <a:ext cx="675698" cy="40720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3059832" y="5393173"/>
                <a:ext cx="675698" cy="4072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𝑐</m:t>
                      </m:r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59832" y="5393173"/>
                <a:ext cx="675698" cy="40720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2588665" y="4318157"/>
                <a:ext cx="675698" cy="4072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b="0" i="0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V</m:t>
                      </m:r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88665" y="4318157"/>
                <a:ext cx="675698" cy="40720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5" name="Přímá spojnice 24"/>
          <p:cNvCxnSpPr/>
          <p:nvPr/>
        </p:nvCxnSpPr>
        <p:spPr>
          <a:xfrm>
            <a:off x="2051720" y="3638078"/>
            <a:ext cx="3168352" cy="1864489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>
            <a:stCxn id="24" idx="0"/>
          </p:cNvCxnSpPr>
          <p:nvPr/>
        </p:nvCxnSpPr>
        <p:spPr>
          <a:xfrm flipH="1">
            <a:off x="3058964" y="2022027"/>
            <a:ext cx="868" cy="3452519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V="1">
            <a:off x="924248" y="3638078"/>
            <a:ext cx="3143696" cy="1833641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Oblouk 37"/>
          <p:cNvSpPr/>
          <p:nvPr/>
        </p:nvSpPr>
        <p:spPr>
          <a:xfrm>
            <a:off x="2588665" y="5051774"/>
            <a:ext cx="901585" cy="901585"/>
          </a:xfrm>
          <a:prstGeom prst="arc">
            <a:avLst>
              <a:gd name="adj1" fmla="val 10929250"/>
              <a:gd name="adj2" fmla="val 16155871"/>
            </a:avLst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Zástupný symbol pro obsah 2"/>
          <p:cNvSpPr>
            <a:spLocks noGrp="1"/>
          </p:cNvSpPr>
          <p:nvPr/>
        </p:nvSpPr>
        <p:spPr>
          <a:xfrm>
            <a:off x="1912967" y="3485156"/>
            <a:ext cx="675698" cy="61223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·</a:t>
            </a:r>
            <a:endParaRPr lang="cs-CZ" sz="44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40" name="Oblouk 39"/>
          <p:cNvSpPr/>
          <p:nvPr/>
        </p:nvSpPr>
        <p:spPr>
          <a:xfrm>
            <a:off x="1594511" y="3223408"/>
            <a:ext cx="901585" cy="901585"/>
          </a:xfrm>
          <a:prstGeom prst="arc">
            <a:avLst>
              <a:gd name="adj1" fmla="val 1528815"/>
              <a:gd name="adj2" fmla="val 7345349"/>
            </a:avLst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Zástupný symbol pro obsah 2"/>
          <p:cNvSpPr>
            <a:spLocks noGrp="1"/>
          </p:cNvSpPr>
          <p:nvPr/>
        </p:nvSpPr>
        <p:spPr>
          <a:xfrm>
            <a:off x="2700714" y="4933042"/>
            <a:ext cx="675698" cy="61223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·</a:t>
            </a:r>
            <a:endParaRPr lang="cs-CZ" sz="44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42" name="Zástupný symbol pro obsah 2"/>
          <p:cNvSpPr>
            <a:spLocks noGrp="1"/>
          </p:cNvSpPr>
          <p:nvPr/>
        </p:nvSpPr>
        <p:spPr>
          <a:xfrm>
            <a:off x="3842141" y="3507404"/>
            <a:ext cx="675698" cy="61223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·</a:t>
            </a:r>
            <a:endParaRPr lang="cs-CZ" sz="44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43" name="Oblouk 42"/>
          <p:cNvSpPr/>
          <p:nvPr/>
        </p:nvSpPr>
        <p:spPr>
          <a:xfrm>
            <a:off x="3602212" y="3255648"/>
            <a:ext cx="901585" cy="901585"/>
          </a:xfrm>
          <a:prstGeom prst="arc">
            <a:avLst>
              <a:gd name="adj1" fmla="val 3229724"/>
              <a:gd name="adj2" fmla="val 9267680"/>
            </a:avLst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4" name="Zástupný symbol pro obsah 2"/>
              <p:cNvSpPr>
                <a:spLocks noGrp="1"/>
              </p:cNvSpPr>
              <p:nvPr/>
            </p:nvSpPr>
            <p:spPr>
              <a:xfrm>
                <a:off x="3715155" y="4647592"/>
                <a:ext cx="675698" cy="4072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bPr>
                        <m:e>
                          <m: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𝑣</m:t>
                          </m:r>
                        </m:e>
                        <m:sub>
                          <m: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𝑏</m:t>
                          </m:r>
                        </m:sub>
                      </m:sSub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15155" y="4647592"/>
                <a:ext cx="675698" cy="407200"/>
              </a:xfrm>
              <a:prstGeom prst="rect">
                <a:avLst/>
              </a:prstGeom>
              <a:blipFill rotWithShape="1">
                <a:blip r:embed="rId8"/>
                <a:stretch>
                  <a:fillRect b="-164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Zástupný symbol pro obsah 2"/>
              <p:cNvSpPr>
                <a:spLocks noGrp="1"/>
              </p:cNvSpPr>
              <p:nvPr/>
            </p:nvSpPr>
            <p:spPr>
              <a:xfrm>
                <a:off x="2520779" y="2963512"/>
                <a:ext cx="675698" cy="4072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bPr>
                        <m:e>
                          <m: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𝑣</m:t>
                          </m:r>
                        </m:e>
                        <m:sub>
                          <m: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𝑐</m:t>
                          </m:r>
                        </m:sub>
                      </m:sSub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20779" y="2963512"/>
                <a:ext cx="675698" cy="407200"/>
              </a:xfrm>
              <a:prstGeom prst="rect">
                <a:avLst/>
              </a:prstGeom>
              <a:blipFill rotWithShape="1">
                <a:blip r:embed="rId9"/>
                <a:stretch>
                  <a:fillRect b="-164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Zástupný symbol pro obsah 2"/>
              <p:cNvSpPr>
                <a:spLocks noGrp="1"/>
              </p:cNvSpPr>
              <p:nvPr/>
            </p:nvSpPr>
            <p:spPr>
              <a:xfrm>
                <a:off x="1707454" y="4729442"/>
                <a:ext cx="675698" cy="4072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bPr>
                        <m:e>
                          <m: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𝑣</m:t>
                          </m:r>
                        </m:e>
                        <m:sub>
                          <m: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𝑎</m:t>
                          </m:r>
                        </m:sub>
                      </m:sSub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07454" y="4729442"/>
                <a:ext cx="675698" cy="407200"/>
              </a:xfrm>
              <a:prstGeom prst="rect">
                <a:avLst/>
              </a:prstGeom>
              <a:blipFill rotWithShape="1">
                <a:blip r:embed="rId10"/>
                <a:stretch>
                  <a:fillRect b="-149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Zástupný symbol pro obsah 2"/>
              <p:cNvSpPr>
                <a:spLocks noGrp="1"/>
              </p:cNvSpPr>
              <p:nvPr/>
            </p:nvSpPr>
            <p:spPr>
              <a:xfrm>
                <a:off x="6280046" y="3503278"/>
                <a:ext cx="1705437" cy="86918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𝑆</m:t>
                      </m:r>
                      <m:r>
                        <a:rPr lang="cs-CZ" sz="28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8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𝑏</m:t>
                          </m:r>
                          <m:r>
                            <a:rPr lang="cs-CZ" sz="28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·</m:t>
                          </m:r>
                          <m:sSub>
                            <m:sSubPr>
                              <m:ctrlPr>
                                <a:rPr lang="cs-CZ" sz="2800" b="0" i="1" spc="-120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sSubPr>
                            <m:e>
                              <m:r>
                                <a:rPr lang="cs-CZ" sz="2800" b="0" i="1" spc="-120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𝑣</m:t>
                              </m:r>
                            </m:e>
                            <m:sub>
                              <m:r>
                                <a:rPr lang="cs-CZ" sz="2800" b="0" i="1" spc="-120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𝑏</m:t>
                              </m:r>
                            </m:sub>
                          </m:sSub>
                        </m:num>
                        <m:den>
                          <m:r>
                            <a:rPr lang="cs-CZ" sz="28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800" i="1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80046" y="3503278"/>
                <a:ext cx="1705437" cy="869183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8" name="Zástupný symbol pro obsah 2"/>
              <p:cNvSpPr>
                <a:spLocks noGrp="1"/>
              </p:cNvSpPr>
              <p:nvPr/>
            </p:nvSpPr>
            <p:spPr>
              <a:xfrm>
                <a:off x="6280046" y="4603988"/>
                <a:ext cx="1705437" cy="86918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𝑆</m:t>
                      </m:r>
                      <m:r>
                        <a:rPr lang="cs-CZ" sz="28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8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𝑐</m:t>
                          </m:r>
                          <m:r>
                            <a:rPr lang="cs-CZ" sz="28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·</m:t>
                          </m:r>
                          <m:sSub>
                            <m:sSubPr>
                              <m:ctrlPr>
                                <a:rPr lang="cs-CZ" sz="2800" b="0" i="1" spc="-120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sSubPr>
                            <m:e>
                              <m:r>
                                <a:rPr lang="cs-CZ" sz="2800" b="0" i="1" spc="-120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𝑣</m:t>
                              </m:r>
                            </m:e>
                            <m:sub>
                              <m:r>
                                <a:rPr lang="cs-CZ" sz="2800" b="0" i="1" spc="-120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𝑐</m:t>
                              </m:r>
                            </m:sub>
                          </m:sSub>
                        </m:num>
                        <m:den>
                          <m:r>
                            <a:rPr lang="cs-CZ" sz="28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800" i="1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80046" y="4603988"/>
                <a:ext cx="1705437" cy="869183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 descr="C:\Users\spravce\AppData\Local\Microsoft\Windows\Temporary Internet Files\Content.IE5\HGW68T4R\MC900440428CAKDOTZH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5266" y="81319"/>
            <a:ext cx="1726334" cy="1817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869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0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  <p:bldP spid="20" grpId="0"/>
      <p:bldP spid="24" grpId="0" animBg="1"/>
      <p:bldP spid="12" grpId="0"/>
      <p:bldP spid="13" grpId="0"/>
      <p:bldP spid="14" grpId="0"/>
      <p:bldP spid="15" grpId="0"/>
      <p:bldP spid="16" grpId="0"/>
      <p:bldP spid="17" grpId="0"/>
      <p:bldP spid="19" grpId="0"/>
      <p:bldP spid="38" grpId="0" animBg="1"/>
      <p:bldP spid="39" grpId="0"/>
      <p:bldP spid="40" grpId="0" animBg="1"/>
      <p:bldP spid="41" grpId="0"/>
      <p:bldP spid="42" grpId="0"/>
      <p:bldP spid="43" grpId="0" animBg="1"/>
      <p:bldP spid="44" grpId="0"/>
      <p:bldP spid="45" grpId="0"/>
      <p:bldP spid="46" grpId="0"/>
      <p:bldP spid="47" grpId="0"/>
      <p:bldP spid="4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40970"/>
            <a:ext cx="9144000" cy="6741368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23145" y="1484784"/>
            <a:ext cx="8741343" cy="47525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olný tvar 36"/>
          <p:cNvSpPr/>
          <p:nvPr/>
        </p:nvSpPr>
        <p:spPr>
          <a:xfrm>
            <a:off x="436106" y="2229997"/>
            <a:ext cx="5168900" cy="1714500"/>
          </a:xfrm>
          <a:custGeom>
            <a:avLst/>
            <a:gdLst>
              <a:gd name="connsiteX0" fmla="*/ 0 w 5168900"/>
              <a:gd name="connsiteY0" fmla="*/ 1701800 h 1714500"/>
              <a:gd name="connsiteX1" fmla="*/ 3657600 w 5168900"/>
              <a:gd name="connsiteY1" fmla="*/ 1714500 h 1714500"/>
              <a:gd name="connsiteX2" fmla="*/ 5168900 w 5168900"/>
              <a:gd name="connsiteY2" fmla="*/ 0 h 1714500"/>
              <a:gd name="connsiteX3" fmla="*/ 0 w 5168900"/>
              <a:gd name="connsiteY3" fmla="*/ 1701800 h 1714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68900" h="1714500">
                <a:moveTo>
                  <a:pt x="0" y="1701800"/>
                </a:moveTo>
                <a:lnTo>
                  <a:pt x="3657600" y="1714500"/>
                </a:lnTo>
                <a:lnTo>
                  <a:pt x="5168900" y="0"/>
                </a:lnTo>
                <a:lnTo>
                  <a:pt x="0" y="170180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168984" y="332656"/>
            <a:ext cx="8697710" cy="907852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46474" y="519516"/>
            <a:ext cx="6427098" cy="62335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spc="-12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Obsah </a:t>
            </a:r>
            <a:r>
              <a:rPr lang="cs-CZ" sz="2800" b="1" spc="-12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tupo</a:t>
            </a:r>
            <a:r>
              <a:rPr lang="cs-CZ" sz="2800" b="1" spc="-12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úhlého </a:t>
            </a: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trojúhelníku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182176" y="1955723"/>
            <a:ext cx="2608389" cy="3810649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6289710" y="2053475"/>
            <a:ext cx="1453809" cy="48155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Obsah: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6552817" y="2614371"/>
                <a:ext cx="1705437" cy="86918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𝑆</m:t>
                      </m:r>
                      <m:r>
                        <a:rPr lang="cs-CZ" sz="28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8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𝑎</m:t>
                          </m:r>
                          <m:r>
                            <a:rPr lang="cs-CZ" sz="28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·</m:t>
                          </m:r>
                          <m:sSub>
                            <m:sSubPr>
                              <m:ctrlPr>
                                <a:rPr lang="cs-CZ" sz="2800" b="0" i="1" spc="-120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sSubPr>
                            <m:e>
                              <m:r>
                                <a:rPr lang="cs-CZ" sz="2800" b="0" i="1" spc="-120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𝑣</m:t>
                              </m:r>
                            </m:e>
                            <m:sub>
                              <m:r>
                                <a:rPr lang="cs-CZ" sz="2800" b="0" i="1" spc="-120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𝑎</m:t>
                              </m:r>
                            </m:sub>
                          </m:sSub>
                        </m:num>
                        <m:den>
                          <m:r>
                            <a:rPr lang="cs-CZ" sz="28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800" i="1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52817" y="2614371"/>
                <a:ext cx="1705437" cy="869183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Zástupný symbol pro obsah 2"/>
          <p:cNvSpPr>
            <a:spLocks noGrp="1"/>
          </p:cNvSpPr>
          <p:nvPr/>
        </p:nvSpPr>
        <p:spPr>
          <a:xfrm>
            <a:off x="237176" y="3397917"/>
            <a:ext cx="675698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A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3969141" y="3853659"/>
            <a:ext cx="675698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B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3" name="Zástupný symbol pro obsah 2"/>
          <p:cNvSpPr>
            <a:spLocks noGrp="1"/>
          </p:cNvSpPr>
          <p:nvPr/>
        </p:nvSpPr>
        <p:spPr>
          <a:xfrm>
            <a:off x="5276161" y="1767717"/>
            <a:ext cx="675698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C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2381542" y="2703464"/>
                <a:ext cx="675698" cy="4072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𝑏</m:t>
                      </m:r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81542" y="2703464"/>
                <a:ext cx="675698" cy="40720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4546724" y="2937156"/>
                <a:ext cx="675698" cy="4072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𝑎</m:t>
                      </m:r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46724" y="2937156"/>
                <a:ext cx="675698" cy="40720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2043693" y="3820403"/>
                <a:ext cx="675698" cy="4072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𝑐</m:t>
                      </m:r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43693" y="3820403"/>
                <a:ext cx="675698" cy="40720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8" name="Přímá spojnice 17"/>
          <p:cNvCxnSpPr>
            <a:endCxn id="37" idx="1"/>
          </p:cNvCxnSpPr>
          <p:nvPr/>
        </p:nvCxnSpPr>
        <p:spPr>
          <a:xfrm flipV="1">
            <a:off x="2267744" y="3944497"/>
            <a:ext cx="1825962" cy="2082415"/>
          </a:xfrm>
          <a:prstGeom prst="line">
            <a:avLst/>
          </a:prstGeom>
          <a:ln w="1905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H="1">
            <a:off x="5603270" y="2256329"/>
            <a:ext cx="868" cy="1688168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3718615" y="2880033"/>
            <a:ext cx="375091" cy="1064464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blouk 20"/>
          <p:cNvSpPr/>
          <p:nvPr/>
        </p:nvSpPr>
        <p:spPr>
          <a:xfrm>
            <a:off x="5100093" y="3493704"/>
            <a:ext cx="901585" cy="901585"/>
          </a:xfrm>
          <a:prstGeom prst="arc">
            <a:avLst>
              <a:gd name="adj1" fmla="val 10929250"/>
              <a:gd name="adj2" fmla="val 16446022"/>
            </a:avLst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Zástupný symbol pro obsah 2"/>
          <p:cNvSpPr>
            <a:spLocks noGrp="1"/>
          </p:cNvSpPr>
          <p:nvPr/>
        </p:nvSpPr>
        <p:spPr>
          <a:xfrm>
            <a:off x="3380766" y="2679803"/>
            <a:ext cx="675698" cy="61223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·</a:t>
            </a:r>
            <a:endParaRPr lang="cs-CZ" sz="44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3" name="Oblouk 22"/>
          <p:cNvSpPr/>
          <p:nvPr/>
        </p:nvSpPr>
        <p:spPr>
          <a:xfrm>
            <a:off x="3209230" y="2402237"/>
            <a:ext cx="901585" cy="901585"/>
          </a:xfrm>
          <a:prstGeom prst="arc">
            <a:avLst>
              <a:gd name="adj1" fmla="val 3985478"/>
              <a:gd name="adj2" fmla="val 9451360"/>
            </a:avLst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ástupný symbol pro obsah 2"/>
          <p:cNvSpPr>
            <a:spLocks noGrp="1"/>
          </p:cNvSpPr>
          <p:nvPr/>
        </p:nvSpPr>
        <p:spPr>
          <a:xfrm>
            <a:off x="5213036" y="3344356"/>
            <a:ext cx="675698" cy="61223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·</a:t>
            </a:r>
            <a:endParaRPr lang="cs-CZ" sz="44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5" name="Zástupný symbol pro obsah 2"/>
          <p:cNvSpPr>
            <a:spLocks noGrp="1"/>
          </p:cNvSpPr>
          <p:nvPr/>
        </p:nvSpPr>
        <p:spPr>
          <a:xfrm>
            <a:off x="2269580" y="5068502"/>
            <a:ext cx="675698" cy="61223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·</a:t>
            </a:r>
            <a:endParaRPr lang="cs-CZ" sz="44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6" name="Oblouk 25"/>
          <p:cNvSpPr/>
          <p:nvPr/>
        </p:nvSpPr>
        <p:spPr>
          <a:xfrm>
            <a:off x="2043693" y="5232407"/>
            <a:ext cx="901585" cy="901585"/>
          </a:xfrm>
          <a:prstGeom prst="arc">
            <a:avLst>
              <a:gd name="adj1" fmla="val 13015815"/>
              <a:gd name="adj2" fmla="val 19138050"/>
            </a:avLst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Zástupný symbol pro obsah 2"/>
              <p:cNvSpPr>
                <a:spLocks noGrp="1"/>
              </p:cNvSpPr>
              <p:nvPr/>
            </p:nvSpPr>
            <p:spPr>
              <a:xfrm>
                <a:off x="3772966" y="3140756"/>
                <a:ext cx="675698" cy="4072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bPr>
                        <m:e>
                          <m: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𝑣</m:t>
                          </m:r>
                        </m:e>
                        <m:sub>
                          <m: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𝑏</m:t>
                          </m:r>
                        </m:sub>
                      </m:sSub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72966" y="3140756"/>
                <a:ext cx="675698" cy="407200"/>
              </a:xfrm>
              <a:prstGeom prst="rect">
                <a:avLst/>
              </a:prstGeom>
              <a:blipFill rotWithShape="1">
                <a:blip r:embed="rId6"/>
                <a:stretch>
                  <a:fillRect b="-164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Zástupný symbol pro obsah 2"/>
              <p:cNvSpPr>
                <a:spLocks noGrp="1"/>
              </p:cNvSpPr>
              <p:nvPr/>
            </p:nvSpPr>
            <p:spPr>
              <a:xfrm>
                <a:off x="5458287" y="2876258"/>
                <a:ext cx="675698" cy="4072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bPr>
                        <m:e>
                          <m: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𝑣</m:t>
                          </m:r>
                        </m:e>
                        <m:sub>
                          <m: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𝑐</m:t>
                          </m:r>
                        </m:sub>
                      </m:sSub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58287" y="2876258"/>
                <a:ext cx="675698" cy="407200"/>
              </a:xfrm>
              <a:prstGeom prst="rect">
                <a:avLst/>
              </a:prstGeom>
              <a:blipFill rotWithShape="1">
                <a:blip r:embed="rId7"/>
                <a:stretch>
                  <a:fillRect b="-149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>
                <a:off x="1389093" y="4469359"/>
                <a:ext cx="675698" cy="4072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bPr>
                        <m:e>
                          <m: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𝑣</m:t>
                          </m:r>
                        </m:e>
                        <m:sub>
                          <m: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𝑎</m:t>
                          </m:r>
                        </m:sub>
                      </m:sSub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89093" y="4469359"/>
                <a:ext cx="675698" cy="407200"/>
              </a:xfrm>
              <a:prstGeom prst="rect">
                <a:avLst/>
              </a:prstGeom>
              <a:blipFill rotWithShape="1">
                <a:blip r:embed="rId8"/>
                <a:stretch>
                  <a:fillRect b="-164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Zástupný symbol pro obsah 2"/>
              <p:cNvSpPr>
                <a:spLocks noGrp="1"/>
              </p:cNvSpPr>
              <p:nvPr/>
            </p:nvSpPr>
            <p:spPr>
              <a:xfrm>
                <a:off x="6557597" y="3657886"/>
                <a:ext cx="1705437" cy="86918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𝑆</m:t>
                      </m:r>
                      <m:r>
                        <a:rPr lang="cs-CZ" sz="28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8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𝑏</m:t>
                          </m:r>
                          <m:r>
                            <a:rPr lang="cs-CZ" sz="28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·</m:t>
                          </m:r>
                          <m:sSub>
                            <m:sSubPr>
                              <m:ctrlPr>
                                <a:rPr lang="cs-CZ" sz="2800" b="0" i="1" spc="-120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sSubPr>
                            <m:e>
                              <m:r>
                                <a:rPr lang="cs-CZ" sz="2800" b="0" i="1" spc="-120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𝑣</m:t>
                              </m:r>
                            </m:e>
                            <m:sub>
                              <m:r>
                                <a:rPr lang="cs-CZ" sz="2800" b="0" i="1" spc="-120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𝑏</m:t>
                              </m:r>
                            </m:sub>
                          </m:sSub>
                        </m:num>
                        <m:den>
                          <m:r>
                            <a:rPr lang="cs-CZ" sz="28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800" i="1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57597" y="3657886"/>
                <a:ext cx="1705437" cy="869183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Zástupný symbol pro obsah 2"/>
              <p:cNvSpPr>
                <a:spLocks noGrp="1"/>
              </p:cNvSpPr>
              <p:nvPr/>
            </p:nvSpPr>
            <p:spPr>
              <a:xfrm>
                <a:off x="6557597" y="4758596"/>
                <a:ext cx="1705437" cy="86918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𝑆</m:t>
                      </m:r>
                      <m:r>
                        <a:rPr lang="cs-CZ" sz="28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8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𝑐</m:t>
                          </m:r>
                          <m:r>
                            <a:rPr lang="cs-CZ" sz="28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·</m:t>
                          </m:r>
                          <m:sSub>
                            <m:sSubPr>
                              <m:ctrlPr>
                                <a:rPr lang="cs-CZ" sz="2800" b="0" i="1" spc="-120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sSubPr>
                            <m:e>
                              <m:r>
                                <a:rPr lang="cs-CZ" sz="2800" b="0" i="1" spc="-120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𝑣</m:t>
                              </m:r>
                            </m:e>
                            <m:sub>
                              <m:r>
                                <a:rPr lang="cs-CZ" sz="2800" b="0" i="1" spc="-120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𝑐</m:t>
                              </m:r>
                            </m:sub>
                          </m:sSub>
                        </m:num>
                        <m:den>
                          <m:r>
                            <a:rPr lang="cs-CZ" sz="28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800" i="1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57597" y="4758596"/>
                <a:ext cx="1705437" cy="869183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9" name="Přímá spojnice 48"/>
          <p:cNvCxnSpPr>
            <a:stCxn id="37" idx="0"/>
          </p:cNvCxnSpPr>
          <p:nvPr/>
        </p:nvCxnSpPr>
        <p:spPr>
          <a:xfrm>
            <a:off x="436106" y="3931797"/>
            <a:ext cx="2063688" cy="1840897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>
            <a:stCxn id="37" idx="1"/>
          </p:cNvCxnSpPr>
          <p:nvPr/>
        </p:nvCxnSpPr>
        <p:spPr>
          <a:xfrm>
            <a:off x="4093706" y="3944497"/>
            <a:ext cx="1702430" cy="0"/>
          </a:xfrm>
          <a:prstGeom prst="line">
            <a:avLst/>
          </a:prstGeom>
          <a:ln w="1905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1" name="Picture 3" descr="C:\Users\spravce\AppData\Local\Microsoft\Windows\Temporary Internet Files\Content.IE5\BL96J1IA\MC90044043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0630" y="40970"/>
            <a:ext cx="2029809" cy="1726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8815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3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 animBg="1"/>
      <p:bldP spid="5" grpId="0"/>
      <p:bldP spid="8" grpId="0"/>
      <p:bldP spid="9" grpId="0"/>
      <p:bldP spid="11" grpId="0"/>
      <p:bldP spid="12" grpId="0"/>
      <p:bldP spid="13" grpId="0"/>
      <p:bldP spid="14" grpId="0"/>
      <p:bldP spid="15" grpId="0"/>
      <p:bldP spid="16" grpId="0"/>
      <p:bldP spid="21" grpId="0" animBg="1"/>
      <p:bldP spid="22" grpId="0"/>
      <p:bldP spid="23" grpId="0" animBg="1"/>
      <p:bldP spid="24" grpId="0"/>
      <p:bldP spid="25" grpId="0"/>
      <p:bldP spid="26" grpId="0" animBg="1"/>
      <p:bldP spid="27" grpId="0"/>
      <p:bldP spid="28" grpId="0"/>
      <p:bldP spid="29" grpId="0"/>
      <p:bldP spid="30" grpId="0"/>
      <p:bldP spid="3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847983"/>
            <a:ext cx="9144000" cy="6010017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-694" y="1906235"/>
            <a:ext cx="5436096" cy="3491084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h="6350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547802" y="1416114"/>
            <a:ext cx="3419286" cy="3934402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23885" y="0"/>
            <a:ext cx="9120115" cy="847984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-694" y="22739"/>
            <a:ext cx="9169271" cy="1311173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shade val="15000"/>
                  <a:satMod val="180000"/>
                </a:schemeClr>
              </a:gs>
              <a:gs pos="2000">
                <a:srgbClr val="FFFF00"/>
              </a:gs>
              <a:gs pos="84000">
                <a:srgbClr val="FFC000"/>
              </a:gs>
              <a:gs pos="100000">
                <a:srgbClr val="66FF33"/>
              </a:gs>
            </a:gsLst>
          </a:gradFill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158356" y="22740"/>
                <a:ext cx="8729011" cy="79417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6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Př.1) Vypočítejte  obsah a obvod trojúhelníku rovnoramenného trojúhelníku  ABC, jestliže základna 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600" b="0" i="0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c</m:t>
                    </m:r>
                    <m:r>
                      <a:rPr lang="cs-CZ" sz="260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=</m:t>
                    </m:r>
                    <m:r>
                      <a:rPr lang="cs-CZ" sz="2600" b="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5,4 </m:t>
                    </m:r>
                    <m:r>
                      <a:rPr lang="cs-CZ" sz="2600" b="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𝑐𝑚</m:t>
                    </m:r>
                    <m:r>
                      <a:rPr lang="cs-CZ" sz="2600" b="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, </m:t>
                    </m:r>
                    <m:sSub>
                      <m:sSubPr>
                        <m:ctrlPr>
                          <a:rPr lang="cs-CZ" sz="2600" b="0" i="1" spc="-120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bPr>
                      <m:e>
                        <m:r>
                          <a:rPr lang="cs-CZ" sz="2600" b="0" i="1" spc="-120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𝑣</m:t>
                        </m:r>
                      </m:e>
                      <m:sub>
                        <m:r>
                          <a:rPr lang="cs-CZ" sz="2600" b="0" i="1" spc="-120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𝑐</m:t>
                        </m:r>
                      </m:sub>
                    </m:sSub>
                    <m:r>
                      <a:rPr lang="cs-CZ" sz="2600" b="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=3,9 </m:t>
                    </m:r>
                    <m:r>
                      <a:rPr lang="cs-CZ" sz="2600" b="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𝑐𝑚</m:t>
                    </m:r>
                    <m:r>
                      <a:rPr lang="cs-CZ" sz="2600" b="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,</m:t>
                    </m:r>
                  </m:oMath>
                </a14:m>
                <a:r>
                  <a:rPr lang="cs-CZ" sz="26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  <a:br>
                  <a:rPr lang="cs-CZ" sz="26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</a:br>
                <a:r>
                  <a:rPr lang="cs-CZ" sz="26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délka ramene je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600" b="0" i="0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a</m:t>
                    </m:r>
                    <m:r>
                      <a:rPr lang="cs-CZ" sz="2600" b="0" i="0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=</m:t>
                    </m:r>
                    <m:r>
                      <a:rPr lang="cs-CZ" sz="2600" b="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4</m:t>
                    </m:r>
                    <m:r>
                      <a:rPr lang="cs-CZ" sz="260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,</m:t>
                    </m:r>
                    <m:r>
                      <a:rPr lang="cs-CZ" sz="2600" b="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8</m:t>
                    </m:r>
                    <m:r>
                      <a:rPr lang="cs-CZ" sz="260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cs-CZ" sz="260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𝑐𝑚</m:t>
                    </m:r>
                  </m:oMath>
                </a14:m>
                <a:r>
                  <a:rPr lang="cs-CZ" sz="26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. </a:t>
                </a:r>
                <a:endParaRPr lang="cs-CZ" sz="26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8356" y="22740"/>
                <a:ext cx="8729011" cy="794171"/>
              </a:xfrm>
              <a:prstGeom prst="rect">
                <a:avLst/>
              </a:prstGeom>
              <a:blipFill rotWithShape="1">
                <a:blip r:embed="rId2"/>
                <a:stretch>
                  <a:fillRect l="-1257" t="-6923" r="-838" b="-807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Zástupný symbol pro obsah 2"/>
          <p:cNvSpPr>
            <a:spLocks noGrp="1"/>
          </p:cNvSpPr>
          <p:nvPr/>
        </p:nvSpPr>
        <p:spPr>
          <a:xfrm>
            <a:off x="0" y="1320386"/>
            <a:ext cx="1440160" cy="530804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0" i="0" spc="-120" dirty="0" smtClean="0">
                <a:solidFill>
                  <a:srgbClr val="FFFF00"/>
                </a:solidFill>
                <a:latin typeface="+mj-lt"/>
                <a:ea typeface="Cambria Math" pitchFamily="18" charset="0"/>
              </a:rPr>
              <a:t>Řešení:</a:t>
            </a:r>
            <a:endParaRPr lang="cs-CZ" sz="2800" spc="-120" dirty="0">
              <a:solidFill>
                <a:srgbClr val="FFFF00"/>
              </a:solidFill>
              <a:latin typeface="Trebuchet MS" pitchFamily="34" charset="0"/>
              <a:ea typeface="Cambria Math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190153" y="3897589"/>
                <a:ext cx="2584086" cy="48155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𝑜</m:t>
                      </m:r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𝑎</m:t>
                      </m:r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+</m:t>
                      </m:r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𝑏</m:t>
                      </m:r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+</m:t>
                      </m:r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𝑐</m:t>
                      </m:r>
                    </m:oMath>
                  </m:oMathPara>
                </a14:m>
                <a:endParaRPr lang="cs-CZ" sz="26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0153" y="3897589"/>
                <a:ext cx="2584086" cy="481559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0" name="Přímá spojnice 9"/>
          <p:cNvCxnSpPr/>
          <p:nvPr/>
        </p:nvCxnSpPr>
        <p:spPr>
          <a:xfrm>
            <a:off x="190153" y="3788438"/>
            <a:ext cx="4885903" cy="0"/>
          </a:xfrm>
          <a:prstGeom prst="line">
            <a:avLst/>
          </a:prstGeom>
          <a:ln w="12700">
            <a:solidFill>
              <a:schemeClr val="bg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141936" y="2064415"/>
                <a:ext cx="2106206" cy="9071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𝑆</m:t>
                      </m:r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6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6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𝑐</m:t>
                          </m:r>
                          <m:r>
                            <a:rPr lang="cs-CZ" sz="26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·</m:t>
                          </m:r>
                          <m:sSub>
                            <m:sSubPr>
                              <m:ctrlPr>
                                <a:rPr lang="cs-CZ" sz="2600" b="0" i="1" spc="-120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sSubPr>
                            <m:e>
                              <m:r>
                                <a:rPr lang="cs-CZ" sz="2600" b="0" i="1" spc="-120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𝑣</m:t>
                              </m:r>
                            </m:e>
                            <m:sub>
                              <m:r>
                                <a:rPr lang="cs-CZ" sz="2600" b="0" i="1" spc="-120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𝑐</m:t>
                              </m:r>
                            </m:sub>
                          </m:sSub>
                        </m:num>
                        <m:den>
                          <m:r>
                            <a:rPr lang="cs-CZ" sz="26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6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1936" y="2064415"/>
                <a:ext cx="2106206" cy="907151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9" name="Zaoblený obdélník 28"/>
          <p:cNvSpPr/>
          <p:nvPr/>
        </p:nvSpPr>
        <p:spPr>
          <a:xfrm>
            <a:off x="37231" y="5591834"/>
            <a:ext cx="9131346" cy="850773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h="6350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Zástupný symbol pro obsah 2"/>
              <p:cNvSpPr>
                <a:spLocks noGrp="1"/>
              </p:cNvSpPr>
              <p:nvPr/>
            </p:nvSpPr>
            <p:spPr>
              <a:xfrm>
                <a:off x="190153" y="5776440"/>
                <a:ext cx="9228434" cy="48155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i="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+mj-lt"/>
                    <a:ea typeface="Cambria Math" pitchFamily="18" charset="0"/>
                  </a:rPr>
                  <a:t>Obsah </a:t>
                </a:r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+mj-lt"/>
                    <a:ea typeface="Cambria Math" pitchFamily="18" charset="0"/>
                  </a:rPr>
                  <a:t>trojúhelníku je </a:t>
                </a:r>
                <a14:m>
                  <m:oMath xmlns:m="http://schemas.openxmlformats.org/officeDocument/2006/math">
                    <m:r>
                      <a:rPr lang="cs-CZ" sz="280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10,53</m:t>
                    </m:r>
                    <m:sSup>
                      <m:sSupPr>
                        <m:ctrlPr>
                          <a:rPr lang="cs-CZ" sz="2800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8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 </m:t>
                        </m:r>
                        <m:r>
                          <a:rPr lang="cs-CZ" sz="28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𝑐𝑚</m:t>
                        </m:r>
                      </m:e>
                      <m:sup>
                        <m:r>
                          <a:rPr lang="cs-CZ" sz="28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+mj-lt"/>
                    <a:ea typeface="Cambria Math" pitchFamily="18" charset="0"/>
                  </a:rPr>
                  <a:t> a obvod je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15 </m:t>
                    </m:r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𝑐𝑚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+mj-lt"/>
                    <a:ea typeface="Cambria Math" pitchFamily="18" charset="0"/>
                  </a:rPr>
                  <a:t>.</a:t>
                </a: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+mj-lt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0153" y="5776440"/>
                <a:ext cx="9228434" cy="481559"/>
              </a:xfrm>
              <a:prstGeom prst="rect">
                <a:avLst/>
              </a:prstGeom>
              <a:blipFill rotWithShape="1">
                <a:blip r:embed="rId5"/>
                <a:stretch>
                  <a:fillRect l="-1321" t="-10127" b="-455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2" name="Rovnoramenný trojúhelník 31"/>
          <p:cNvSpPr/>
          <p:nvPr/>
        </p:nvSpPr>
        <p:spPr>
          <a:xfrm>
            <a:off x="5859913" y="1809032"/>
            <a:ext cx="2795063" cy="3111624"/>
          </a:xfrm>
          <a:prstGeom prst="triangle">
            <a:avLst/>
          </a:prstGeom>
          <a:solidFill>
            <a:schemeClr val="bg2">
              <a:lumMod val="25000"/>
              <a:lumOff val="75000"/>
            </a:schemeClr>
          </a:solidFill>
          <a:ln w="254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8654977" y="4798038"/>
            <a:ext cx="312111" cy="37837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B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3" name="Zástupný symbol pro obsah 2"/>
          <p:cNvSpPr>
            <a:spLocks noGrp="1"/>
          </p:cNvSpPr>
          <p:nvPr/>
        </p:nvSpPr>
        <p:spPr>
          <a:xfrm>
            <a:off x="6910094" y="1407524"/>
            <a:ext cx="624222" cy="37837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C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7273681" y="3599251"/>
                <a:ext cx="624222" cy="37837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bPr>
                        <m:e>
                          <m:r>
                            <a:rPr lang="cs-CZ" sz="28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𝑣</m:t>
                          </m:r>
                        </m:e>
                        <m:sub>
                          <m:r>
                            <a:rPr lang="cs-CZ" sz="28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𝑐</m:t>
                          </m:r>
                        </m:sub>
                      </m:sSub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73681" y="3599251"/>
                <a:ext cx="624222" cy="378374"/>
              </a:xfrm>
              <a:prstGeom prst="rect">
                <a:avLst/>
              </a:prstGeom>
              <a:blipFill rotWithShape="1">
                <a:blip r:embed="rId6"/>
                <a:stretch>
                  <a:fillRect b="-2580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6357344" y="4845112"/>
                <a:ext cx="1800200" cy="37837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𝑐</m:t>
                      </m:r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=5,4 </m:t>
                      </m:r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𝑐𝑚</m:t>
                      </m:r>
                    </m:oMath>
                  </m:oMathPara>
                </a14:m>
                <a:endParaRPr lang="cs-CZ" sz="26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57344" y="4845112"/>
                <a:ext cx="1800200" cy="378374"/>
              </a:xfrm>
              <a:prstGeom prst="rect">
                <a:avLst/>
              </a:prstGeom>
              <a:blipFill rotWithShape="1">
                <a:blip r:embed="rId7"/>
                <a:stretch>
                  <a:fillRect b="-967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 rot="3944380">
                <a:off x="7443699" y="3190235"/>
                <a:ext cx="1717802" cy="3761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𝑎</m:t>
                      </m:r>
                      <m:r>
                        <a:rPr lang="cs-CZ" sz="2600" b="0" i="0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=4,8</m:t>
                      </m:r>
                      <m:r>
                        <m:rPr>
                          <m:sty m:val="p"/>
                        </m:rPr>
                        <a:rPr lang="cs-CZ" sz="2600" b="0" i="0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c</m:t>
                      </m:r>
                      <m:r>
                        <a:rPr lang="cs-CZ" sz="2600" b="0" i="0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sz="2600" b="0" i="0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m</m:t>
                      </m:r>
                    </m:oMath>
                  </m:oMathPara>
                </a14:m>
                <a:endParaRPr lang="cs-CZ" sz="26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 rot="3944380">
                <a:off x="7443699" y="3190235"/>
                <a:ext cx="1717802" cy="376179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3" name="Přímá spojnice 32"/>
          <p:cNvCxnSpPr>
            <a:stCxn id="32" idx="0"/>
          </p:cNvCxnSpPr>
          <p:nvPr/>
        </p:nvCxnSpPr>
        <p:spPr>
          <a:xfrm flipH="1">
            <a:off x="7257444" y="1809032"/>
            <a:ext cx="1" cy="3100324"/>
          </a:xfrm>
          <a:prstGeom prst="line">
            <a:avLst/>
          </a:prstGeom>
          <a:ln w="15875">
            <a:solidFill>
              <a:schemeClr val="bg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Oblouk 33"/>
          <p:cNvSpPr/>
          <p:nvPr/>
        </p:nvSpPr>
        <p:spPr>
          <a:xfrm>
            <a:off x="6810244" y="4439091"/>
            <a:ext cx="901585" cy="901585"/>
          </a:xfrm>
          <a:prstGeom prst="arc">
            <a:avLst>
              <a:gd name="adj1" fmla="val 10549165"/>
              <a:gd name="adj2" fmla="val 16155871"/>
            </a:avLst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Zástupný symbol pro obsah 2"/>
          <p:cNvSpPr>
            <a:spLocks noGrp="1"/>
          </p:cNvSpPr>
          <p:nvPr/>
        </p:nvSpPr>
        <p:spPr>
          <a:xfrm>
            <a:off x="6910094" y="4351480"/>
            <a:ext cx="675698" cy="61223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·</a:t>
            </a:r>
            <a:endParaRPr lang="cs-CZ" sz="44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7" name="Zástupný symbol pro obsah 2"/>
              <p:cNvSpPr>
                <a:spLocks noGrp="1"/>
              </p:cNvSpPr>
              <p:nvPr/>
            </p:nvSpPr>
            <p:spPr>
              <a:xfrm rot="17614567">
                <a:off x="5364475" y="3230232"/>
                <a:ext cx="1717802" cy="3761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𝑏</m:t>
                      </m:r>
                      <m:r>
                        <a:rPr lang="cs-CZ" sz="2600" b="0" i="0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=4,8</m:t>
                      </m:r>
                      <m:r>
                        <m:rPr>
                          <m:sty m:val="p"/>
                        </m:rPr>
                        <a:rPr lang="cs-CZ" sz="2600" b="0" i="0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c</m:t>
                      </m:r>
                      <m:r>
                        <a:rPr lang="cs-CZ" sz="2600" b="0" i="0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sz="2600" b="0" i="0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m</m:t>
                      </m:r>
                    </m:oMath>
                  </m:oMathPara>
                </a14:m>
                <a:endParaRPr lang="cs-CZ" sz="26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 rot="17614567">
                <a:off x="5364475" y="3230232"/>
                <a:ext cx="1717802" cy="376179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8" name="Zástupný symbol pro obsah 2"/>
          <p:cNvSpPr>
            <a:spLocks noGrp="1"/>
          </p:cNvSpPr>
          <p:nvPr/>
        </p:nvSpPr>
        <p:spPr>
          <a:xfrm>
            <a:off x="5547802" y="4841029"/>
            <a:ext cx="312111" cy="37837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A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1" name="Zástupný symbol pro obsah 2"/>
              <p:cNvSpPr>
                <a:spLocks noGrp="1"/>
              </p:cNvSpPr>
              <p:nvPr/>
            </p:nvSpPr>
            <p:spPr>
              <a:xfrm>
                <a:off x="158356" y="2870612"/>
                <a:ext cx="1965372" cy="9071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𝑆</m:t>
                      </m:r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6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6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5,4·3,9</m:t>
                          </m:r>
                        </m:num>
                        <m:den>
                          <m:r>
                            <a:rPr lang="cs-CZ" sz="26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6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8356" y="2870612"/>
                <a:ext cx="1965372" cy="907151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Zástupný symbol pro obsah 2"/>
              <p:cNvSpPr>
                <a:spLocks noGrp="1"/>
              </p:cNvSpPr>
              <p:nvPr/>
            </p:nvSpPr>
            <p:spPr>
              <a:xfrm>
                <a:off x="1907704" y="2845623"/>
                <a:ext cx="1296144" cy="9071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6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6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21,06</m:t>
                          </m:r>
                        </m:num>
                        <m:den>
                          <m:r>
                            <a:rPr lang="cs-CZ" sz="26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6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07704" y="2845623"/>
                <a:ext cx="1296144" cy="907151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Zástupný symbol pro obsah 2"/>
              <p:cNvSpPr>
                <a:spLocks noGrp="1"/>
              </p:cNvSpPr>
              <p:nvPr/>
            </p:nvSpPr>
            <p:spPr>
              <a:xfrm>
                <a:off x="3135040" y="3025226"/>
                <a:ext cx="1296144" cy="54794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=10,53</m:t>
                      </m:r>
                      <m:sSup>
                        <m:sSupPr>
                          <m:ctrlPr>
                            <a:rPr lang="cs-CZ" sz="26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pPr>
                        <m:e>
                          <m:r>
                            <a:rPr lang="cs-CZ" sz="26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 </m:t>
                          </m:r>
                          <m:r>
                            <a:rPr lang="cs-CZ" sz="26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𝑐𝑚</m:t>
                          </m:r>
                        </m:e>
                        <m:sup>
                          <m:r>
                            <a:rPr lang="cs-CZ" sz="26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6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35040" y="3025226"/>
                <a:ext cx="1296144" cy="547943"/>
              </a:xfrm>
              <a:prstGeom prst="rect">
                <a:avLst/>
              </a:prstGeom>
              <a:blipFill rotWithShape="1">
                <a:blip r:embed="rId12"/>
                <a:stretch>
                  <a:fillRect r="-3286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Zástupný symbol pro obsah 2"/>
              <p:cNvSpPr>
                <a:spLocks noGrp="1"/>
              </p:cNvSpPr>
              <p:nvPr/>
            </p:nvSpPr>
            <p:spPr>
              <a:xfrm>
                <a:off x="158356" y="4484483"/>
                <a:ext cx="2767700" cy="48155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𝑜</m:t>
                      </m:r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=4,8+4,8,+5,4</m:t>
                      </m:r>
                    </m:oMath>
                  </m:oMathPara>
                </a14:m>
                <a:endParaRPr lang="cs-CZ" sz="26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8356" y="4484483"/>
                <a:ext cx="2767700" cy="481559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Zástupný symbol pro obsah 2"/>
              <p:cNvSpPr>
                <a:spLocks noGrp="1"/>
              </p:cNvSpPr>
              <p:nvPr/>
            </p:nvSpPr>
            <p:spPr>
              <a:xfrm>
                <a:off x="2774239" y="4505666"/>
                <a:ext cx="1383850" cy="48155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=15</m:t>
                      </m:r>
                      <m:r>
                        <a:rPr lang="cs-CZ" sz="2600" b="0" i="0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sz="2600" b="0" i="0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cm</m:t>
                      </m:r>
                    </m:oMath>
                  </m:oMathPara>
                </a14:m>
                <a:endParaRPr lang="cs-CZ" sz="26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74239" y="4505666"/>
                <a:ext cx="1383850" cy="481559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39113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/>
      <p:bldP spid="8" grpId="0" animBg="1"/>
      <p:bldP spid="9" grpId="0"/>
      <p:bldP spid="21" grpId="0"/>
      <p:bldP spid="30" grpId="0"/>
      <p:bldP spid="32" grpId="0" animBg="1"/>
      <p:bldP spid="12" grpId="0"/>
      <p:bldP spid="13" grpId="0"/>
      <p:bldP spid="15" grpId="0"/>
      <p:bldP spid="17" grpId="0"/>
      <p:bldP spid="18" grpId="0"/>
      <p:bldP spid="34" grpId="0" animBg="1"/>
      <p:bldP spid="35" grpId="0"/>
      <p:bldP spid="37" grpId="0"/>
      <p:bldP spid="38" grpId="0"/>
      <p:bldP spid="41" grpId="0"/>
      <p:bldP spid="42" grpId="0"/>
      <p:bldP spid="43" grpId="0"/>
      <p:bldP spid="45" grpId="0"/>
      <p:bldP spid="4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1412776"/>
            <a:ext cx="8928992" cy="5256584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07503" y="116632"/>
            <a:ext cx="8928993" cy="1152127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shade val="15000"/>
                  <a:satMod val="180000"/>
                </a:schemeClr>
              </a:gs>
              <a:gs pos="2000">
                <a:srgbClr val="FFFF00"/>
              </a:gs>
              <a:gs pos="84000">
                <a:srgbClr val="FFC000"/>
              </a:gs>
              <a:gs pos="100000">
                <a:srgbClr val="66FF33"/>
              </a:gs>
            </a:gsLst>
          </a:gradFill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518705" y="255322"/>
                <a:ext cx="8013735" cy="10069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Př. 2)  Sestrojte trojúhelník ABC, jestliže </a:t>
                </a:r>
              </a:p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a typeface="Cambria Math" pitchFamily="18" charset="0"/>
                    <a:cs typeface="Arial" pitchFamily="34" charset="0"/>
                  </a:rPr>
                  <a:t> 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=5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𝑐𝑚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, </m:t>
                    </m:r>
                    <m:sSub>
                      <m:sSubPr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  <m:t>𝑣</m:t>
                        </m:r>
                      </m:e>
                      <m:sub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  <m:t>𝑐</m:t>
                        </m:r>
                      </m:sub>
                    </m:sSub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=2,5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𝑐𝑚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,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𝛼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=60°.</m:t>
                    </m:r>
                  </m:oMath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Arial" pitchFamily="34" charset="0"/>
                  <a:ea typeface="Cambria Math" pitchFamily="18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8705" y="255322"/>
                <a:ext cx="8013735" cy="1006972"/>
              </a:xfrm>
              <a:prstGeom prst="rect">
                <a:avLst/>
              </a:prstGeom>
              <a:blipFill rotWithShape="1">
                <a:blip r:embed="rId2"/>
                <a:stretch>
                  <a:fillRect l="-1521" t="-60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Obdélník 4"/>
          <p:cNvSpPr/>
          <p:nvPr/>
        </p:nvSpPr>
        <p:spPr>
          <a:xfrm>
            <a:off x="357436" y="1567619"/>
            <a:ext cx="8429127" cy="479981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postup 5"/>
          <p:cNvSpPr/>
          <p:nvPr/>
        </p:nvSpPr>
        <p:spPr>
          <a:xfrm>
            <a:off x="357436" y="1567619"/>
            <a:ext cx="1509762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57435" y="5674736"/>
            <a:ext cx="8429127" cy="692696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852574" y="5743856"/>
                <a:ext cx="3251596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1. 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𝐴𝐵</m:t>
                    </m:r>
                    <m:r>
                      <a:rPr lang="cs-CZ" sz="280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;</m:t>
                    </m:r>
                  </m:oMath>
                </a14:m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800" b="0" i="1" smtClean="0">
                            <a:solidFill>
                              <a:srgbClr val="FFFF00"/>
                            </a:solidFill>
                            <a:effectLst/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rgbClr val="FFFF00"/>
                            </a:solidFill>
                            <a:effectLst/>
                            <a:latin typeface="Cambria Math"/>
                          </a:rPr>
                          <m:t>𝐴𝐵</m:t>
                        </m:r>
                      </m:e>
                    </m:d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</a:rPr>
                      <m:t>=5</m:t>
                    </m:r>
                    <m:r>
                      <a:rPr lang="cs-CZ" sz="2800" b="0" i="0" smtClean="0">
                        <a:solidFill>
                          <a:srgbClr val="FFFF00"/>
                        </a:solidFill>
                        <a:effectLst/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sz="2800" b="0" i="0" smtClean="0">
                        <a:solidFill>
                          <a:srgbClr val="FFFF00"/>
                        </a:solidFill>
                        <a:effectLst/>
                        <a:latin typeface="Cambria Math"/>
                      </a:rPr>
                      <m:t>cm</m:t>
                    </m:r>
                  </m:oMath>
                </a14:m>
                <a:endParaRPr lang="cs-CZ" sz="2800" dirty="0">
                  <a:solidFill>
                    <a:srgbClr val="FFFF00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52574" y="5743856"/>
                <a:ext cx="3251596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3940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9" name="Picture 2" descr="C:\Users\spravce\AppData\Local\Microsoft\Windows\Temporary Internet Files\Content.IE5\D1R1SU0N\MC900440424CA36SHYI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0754" y="127968"/>
            <a:ext cx="1827213" cy="1506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6372200" y="5056382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𝐵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72200" y="5056382"/>
                <a:ext cx="812391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" name="Přímá spojnice 10"/>
          <p:cNvCxnSpPr/>
          <p:nvPr/>
        </p:nvCxnSpPr>
        <p:spPr>
          <a:xfrm rot="5400000">
            <a:off x="1068865" y="5075577"/>
            <a:ext cx="305334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518705" y="5017864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𝐴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8705" y="5017864"/>
                <a:ext cx="812391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3" name="Přímá spojnice 12"/>
          <p:cNvCxnSpPr/>
          <p:nvPr/>
        </p:nvCxnSpPr>
        <p:spPr>
          <a:xfrm>
            <a:off x="1221532" y="5061841"/>
            <a:ext cx="5400000" cy="0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rot="5400000">
            <a:off x="6468865" y="5061841"/>
            <a:ext cx="305334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00169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animBg="1"/>
      <p:bldP spid="8" grpId="0"/>
      <p:bldP spid="10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1412776"/>
            <a:ext cx="8928992" cy="5256584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07503" y="116632"/>
            <a:ext cx="8928993" cy="1152127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shade val="15000"/>
                  <a:satMod val="180000"/>
                </a:schemeClr>
              </a:gs>
              <a:gs pos="2000">
                <a:srgbClr val="FFFF00"/>
              </a:gs>
              <a:gs pos="84000">
                <a:srgbClr val="FFC000"/>
              </a:gs>
              <a:gs pos="100000">
                <a:srgbClr val="66FF33"/>
              </a:gs>
            </a:gsLst>
          </a:gradFill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518705" y="255322"/>
                <a:ext cx="8013735" cy="10069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Př. 2)  Sestrojte trojúhelník ABC, jestliže </a:t>
                </a:r>
              </a:p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a typeface="Cambria Math" pitchFamily="18" charset="0"/>
                    <a:cs typeface="Arial" pitchFamily="34" charset="0"/>
                  </a:rPr>
                  <a:t> 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=5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𝑐𝑚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, </m:t>
                    </m:r>
                    <m:sSub>
                      <m:sSubPr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  <m:t>𝑣</m:t>
                        </m:r>
                      </m:e>
                      <m:sub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  <m:t>𝑐</m:t>
                        </m:r>
                      </m:sub>
                    </m:sSub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=2,5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𝑐𝑚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,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𝛼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=60°.</m:t>
                    </m:r>
                  </m:oMath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Arial" pitchFamily="34" charset="0"/>
                  <a:ea typeface="Cambria Math" pitchFamily="18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8705" y="255322"/>
                <a:ext cx="8013735" cy="1006972"/>
              </a:xfrm>
              <a:prstGeom prst="rect">
                <a:avLst/>
              </a:prstGeom>
              <a:blipFill rotWithShape="1">
                <a:blip r:embed="rId2"/>
                <a:stretch>
                  <a:fillRect l="-1521" t="-60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Obdélník 4"/>
          <p:cNvSpPr/>
          <p:nvPr/>
        </p:nvSpPr>
        <p:spPr>
          <a:xfrm>
            <a:off x="357436" y="1567619"/>
            <a:ext cx="8429127" cy="479981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postup 5"/>
          <p:cNvSpPr/>
          <p:nvPr/>
        </p:nvSpPr>
        <p:spPr>
          <a:xfrm>
            <a:off x="357436" y="1567619"/>
            <a:ext cx="1509762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57435" y="5674736"/>
            <a:ext cx="8429127" cy="692696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852574" y="5743856"/>
                <a:ext cx="4075475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2. 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∢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𝐵𝐴𝑋</m:t>
                    </m:r>
                    <m:r>
                      <a:rPr lang="cs-CZ" sz="280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;</m:t>
                    </m:r>
                  </m:oMath>
                </a14:m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800" b="0" i="1" smtClean="0">
                            <a:solidFill>
                              <a:srgbClr val="FFFF00"/>
                            </a:solidFill>
                            <a:effectLst/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rgbClr val="FFFF00"/>
                            </a:solidFill>
                            <a:effectLst/>
                            <a:latin typeface="Cambria Math"/>
                            <a:ea typeface="Cambria Math"/>
                          </a:rPr>
                          <m:t>∢</m:t>
                        </m:r>
                        <m:r>
                          <a:rPr lang="cs-CZ" sz="2800" b="0" i="1" smtClean="0">
                            <a:solidFill>
                              <a:srgbClr val="FFFF00"/>
                            </a:solidFill>
                            <a:effectLst/>
                            <a:latin typeface="Cambria Math"/>
                          </a:rPr>
                          <m:t>𝐵𝐴𝑋</m:t>
                        </m:r>
                      </m:e>
                    </m:d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</a:rPr>
                      <m:t>=60°</m:t>
                    </m:r>
                    <m:r>
                      <a:rPr lang="cs-CZ" sz="2800" b="0" i="0" smtClean="0">
                        <a:solidFill>
                          <a:srgbClr val="FFFF00"/>
                        </a:solidFill>
                        <a:effectLst/>
                        <a:latin typeface="Cambria Math"/>
                      </a:rPr>
                      <m:t> </m:t>
                    </m:r>
                  </m:oMath>
                </a14:m>
                <a:endParaRPr lang="cs-CZ" sz="2800" dirty="0">
                  <a:solidFill>
                    <a:srgbClr val="FFFF00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52574" y="5743856"/>
                <a:ext cx="4075475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3144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9" name="Picture 2" descr="C:\Users\spravce\AppData\Local\Microsoft\Windows\Temporary Internet Files\Content.IE5\D1R1SU0N\MC900440424CA36SHYI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0754" y="127968"/>
            <a:ext cx="1827213" cy="1506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6372200" y="5083085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𝐵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72200" y="5083085"/>
                <a:ext cx="812391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" name="Přímá spojnice 10"/>
          <p:cNvCxnSpPr/>
          <p:nvPr/>
        </p:nvCxnSpPr>
        <p:spPr>
          <a:xfrm rot="5400000">
            <a:off x="1068865" y="5075577"/>
            <a:ext cx="305334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518705" y="5017864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𝐴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8705" y="5017864"/>
                <a:ext cx="812391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3" name="Přímá spojnice 12"/>
          <p:cNvCxnSpPr/>
          <p:nvPr/>
        </p:nvCxnSpPr>
        <p:spPr>
          <a:xfrm>
            <a:off x="1221532" y="5061841"/>
            <a:ext cx="5400000" cy="0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rot="5400000">
            <a:off x="6468865" y="5061841"/>
            <a:ext cx="305334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1220912" y="1634506"/>
            <a:ext cx="1982937" cy="3441071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2915817" y="1722117"/>
            <a:ext cx="288032" cy="152667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3059833" y="1567619"/>
                <a:ext cx="66837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𝑋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59833" y="1567619"/>
                <a:ext cx="668375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21951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1412776"/>
            <a:ext cx="8928992" cy="5256584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07503" y="116632"/>
            <a:ext cx="8928993" cy="1152127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shade val="15000"/>
                  <a:satMod val="180000"/>
                </a:schemeClr>
              </a:gs>
              <a:gs pos="2000">
                <a:srgbClr val="FFFF00"/>
              </a:gs>
              <a:gs pos="84000">
                <a:srgbClr val="FFC000"/>
              </a:gs>
              <a:gs pos="100000">
                <a:srgbClr val="66FF33"/>
              </a:gs>
            </a:gsLst>
          </a:gradFill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518705" y="255322"/>
                <a:ext cx="8013735" cy="10069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Př. 2)  Sestrojte trojúhelník ABC, jestliže </a:t>
                </a:r>
              </a:p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a typeface="Cambria Math" pitchFamily="18" charset="0"/>
                    <a:cs typeface="Arial" pitchFamily="34" charset="0"/>
                  </a:rPr>
                  <a:t> 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=5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𝑐𝑚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, </m:t>
                    </m:r>
                    <m:sSub>
                      <m:sSubPr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  <m:t>𝑣</m:t>
                        </m:r>
                      </m:e>
                      <m:sub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  <m:t>𝑐</m:t>
                        </m:r>
                      </m:sub>
                    </m:sSub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=2,5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𝑐𝑚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,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𝛼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=60°.</m:t>
                    </m:r>
                  </m:oMath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Arial" pitchFamily="34" charset="0"/>
                  <a:ea typeface="Cambria Math" pitchFamily="18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8705" y="255322"/>
                <a:ext cx="8013735" cy="1006972"/>
              </a:xfrm>
              <a:prstGeom prst="rect">
                <a:avLst/>
              </a:prstGeom>
              <a:blipFill rotWithShape="1">
                <a:blip r:embed="rId2"/>
                <a:stretch>
                  <a:fillRect l="-1521" t="-60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Obdélník 4"/>
          <p:cNvSpPr/>
          <p:nvPr/>
        </p:nvSpPr>
        <p:spPr>
          <a:xfrm>
            <a:off x="357436" y="1567619"/>
            <a:ext cx="8429127" cy="479981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postup 5"/>
          <p:cNvSpPr/>
          <p:nvPr/>
        </p:nvSpPr>
        <p:spPr>
          <a:xfrm>
            <a:off x="357436" y="1567619"/>
            <a:ext cx="1509762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57435" y="5674736"/>
            <a:ext cx="8429127" cy="692696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852574" y="5743856"/>
                <a:ext cx="3716467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3. 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⟼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𝐵𝑌</m:t>
                    </m:r>
                    <m:r>
                      <a:rPr lang="cs-CZ" sz="280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;</m:t>
                    </m:r>
                    <m:r>
                      <a:rPr lang="cs-CZ" sz="2800" i="1" dirty="0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⟼</m:t>
                    </m:r>
                    <m:r>
                      <a:rPr lang="cs-CZ" sz="2800" i="1" dirty="0">
                        <a:solidFill>
                          <a:srgbClr val="FFFF00"/>
                        </a:solidFill>
                        <a:latin typeface="Cambria Math"/>
                        <a:cs typeface="Arial" pitchFamily="34" charset="0"/>
                      </a:rPr>
                      <m:t>𝐵𝑌</m:t>
                    </m:r>
                    <m:r>
                      <a:rPr lang="cs-CZ" sz="2800" i="1" dirty="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⊥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𝐴𝐵</m:t>
                    </m:r>
                  </m:oMath>
                </a14:m>
                <a:endParaRPr lang="cs-CZ" sz="2800" dirty="0">
                  <a:solidFill>
                    <a:srgbClr val="FFFF00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52574" y="5743856"/>
                <a:ext cx="3716467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3443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9" name="Picture 2" descr="C:\Users\spravce\AppData\Local\Microsoft\Windows\Temporary Internet Files\Content.IE5\D1R1SU0N\MC900440424CA36SHYI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0754" y="127968"/>
            <a:ext cx="1827213" cy="1506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6372200" y="5083085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𝐵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72200" y="5083085"/>
                <a:ext cx="812391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" name="Přímá spojnice 10"/>
          <p:cNvCxnSpPr/>
          <p:nvPr/>
        </p:nvCxnSpPr>
        <p:spPr>
          <a:xfrm rot="5400000">
            <a:off x="1068865" y="5075577"/>
            <a:ext cx="305334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518705" y="5017864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𝐴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8705" y="5017864"/>
                <a:ext cx="812391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3" name="Přímá spojnice 12"/>
          <p:cNvCxnSpPr/>
          <p:nvPr/>
        </p:nvCxnSpPr>
        <p:spPr>
          <a:xfrm>
            <a:off x="1221532" y="5061841"/>
            <a:ext cx="5400000" cy="0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rot="5400000">
            <a:off x="6468865" y="5061841"/>
            <a:ext cx="305334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1220912" y="1634506"/>
            <a:ext cx="1982937" cy="3441071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2915817" y="1722117"/>
            <a:ext cx="288032" cy="152667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3059833" y="1567619"/>
                <a:ext cx="66837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𝑋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59833" y="1567619"/>
                <a:ext cx="668375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2" name="Přímá spojnice 21"/>
          <p:cNvCxnSpPr/>
          <p:nvPr/>
        </p:nvCxnSpPr>
        <p:spPr>
          <a:xfrm>
            <a:off x="6621532" y="1722117"/>
            <a:ext cx="0" cy="3339724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6506368" y="1874784"/>
            <a:ext cx="272027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6621532" y="1634506"/>
                <a:ext cx="66837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𝑌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21532" y="1634506"/>
                <a:ext cx="668375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50922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1412776"/>
            <a:ext cx="8928992" cy="5256584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07503" y="116632"/>
            <a:ext cx="8928993" cy="1152127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shade val="15000"/>
                  <a:satMod val="180000"/>
                </a:schemeClr>
              </a:gs>
              <a:gs pos="2000">
                <a:srgbClr val="FFFF00"/>
              </a:gs>
              <a:gs pos="84000">
                <a:srgbClr val="FFC000"/>
              </a:gs>
              <a:gs pos="100000">
                <a:srgbClr val="66FF33"/>
              </a:gs>
            </a:gsLst>
          </a:gradFill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518705" y="255322"/>
                <a:ext cx="8013735" cy="10069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Př. 2)  Sestrojte trojúhelník ABC, jestliže </a:t>
                </a:r>
              </a:p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a typeface="Cambria Math" pitchFamily="18" charset="0"/>
                    <a:cs typeface="Arial" pitchFamily="34" charset="0"/>
                  </a:rPr>
                  <a:t> 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=5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𝑐𝑚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, </m:t>
                    </m:r>
                    <m:sSub>
                      <m:sSubPr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  <m:t>𝑣</m:t>
                        </m:r>
                      </m:e>
                      <m:sub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  <m:t>𝑐</m:t>
                        </m:r>
                      </m:sub>
                    </m:sSub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=2,5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𝑐𝑚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,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𝛼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=60°.</m:t>
                    </m:r>
                  </m:oMath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Arial" pitchFamily="34" charset="0"/>
                  <a:ea typeface="Cambria Math" pitchFamily="18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8705" y="255322"/>
                <a:ext cx="8013735" cy="1006972"/>
              </a:xfrm>
              <a:prstGeom prst="rect">
                <a:avLst/>
              </a:prstGeom>
              <a:blipFill rotWithShape="1">
                <a:blip r:embed="rId2"/>
                <a:stretch>
                  <a:fillRect l="-1521" t="-60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Obdélník 4"/>
          <p:cNvSpPr/>
          <p:nvPr/>
        </p:nvSpPr>
        <p:spPr>
          <a:xfrm>
            <a:off x="357436" y="1567619"/>
            <a:ext cx="8429127" cy="479981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postup 5"/>
          <p:cNvSpPr/>
          <p:nvPr/>
        </p:nvSpPr>
        <p:spPr>
          <a:xfrm>
            <a:off x="357436" y="1567619"/>
            <a:ext cx="1509762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57435" y="5674736"/>
            <a:ext cx="8429127" cy="692696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852574" y="5743856"/>
                <a:ext cx="2961645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4. 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𝑍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;</m:t>
                    </m:r>
                    <m:d>
                      <m:dPr>
                        <m:begChr m:val="|"/>
                        <m:endChr m:val="|"/>
                        <m:ctrlPr>
                          <a:rPr lang="cs-CZ" sz="2800" b="0" i="1" dirty="0" smtClean="0">
                            <a:solidFill>
                              <a:srgbClr val="FFFF00"/>
                            </a:solidFill>
                            <a:effectLst/>
                            <a:latin typeface="Cambria Math"/>
                            <a:ea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800" b="0" i="1" dirty="0" smtClean="0">
                            <a:solidFill>
                              <a:srgbClr val="FFFF00"/>
                            </a:solidFill>
                            <a:effectLst/>
                            <a:latin typeface="Cambria Math"/>
                            <a:ea typeface="Cambria Math"/>
                            <a:cs typeface="Arial" pitchFamily="34" charset="0"/>
                          </a:rPr>
                          <m:t>𝐵𝑍</m:t>
                        </m:r>
                      </m:e>
                    </m:d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=3 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𝑐𝑚</m:t>
                    </m:r>
                  </m:oMath>
                </a14:m>
                <a:endParaRPr lang="cs-CZ" sz="2800" dirty="0">
                  <a:solidFill>
                    <a:srgbClr val="FFFF00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52574" y="5743856"/>
                <a:ext cx="2961645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4321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9" name="Picture 2" descr="C:\Users\spravce\AppData\Local\Microsoft\Windows\Temporary Internet Files\Content.IE5\D1R1SU0N\MC900440424CA36SHYI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0754" y="127968"/>
            <a:ext cx="1827213" cy="1506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6372200" y="5083085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𝐵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72200" y="5083085"/>
                <a:ext cx="812391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" name="Přímá spojnice 10"/>
          <p:cNvCxnSpPr/>
          <p:nvPr/>
        </p:nvCxnSpPr>
        <p:spPr>
          <a:xfrm rot="5400000">
            <a:off x="1068865" y="5075577"/>
            <a:ext cx="305334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518705" y="5017864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𝐴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8705" y="5017864"/>
                <a:ext cx="812391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3" name="Přímá spojnice 12"/>
          <p:cNvCxnSpPr/>
          <p:nvPr/>
        </p:nvCxnSpPr>
        <p:spPr>
          <a:xfrm>
            <a:off x="1221532" y="5061841"/>
            <a:ext cx="5400000" cy="0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rot="5400000">
            <a:off x="6468865" y="5061841"/>
            <a:ext cx="305334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1220912" y="1634506"/>
            <a:ext cx="1982937" cy="3441071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2915817" y="1722117"/>
            <a:ext cx="288032" cy="152667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3059833" y="1567619"/>
                <a:ext cx="66837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𝑋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59833" y="1567619"/>
                <a:ext cx="668375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9" name="Přímá spojnice 18"/>
          <p:cNvCxnSpPr/>
          <p:nvPr/>
        </p:nvCxnSpPr>
        <p:spPr>
          <a:xfrm>
            <a:off x="6621532" y="1722117"/>
            <a:ext cx="0" cy="3339724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6506368" y="1874784"/>
            <a:ext cx="272027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6621532" y="1634506"/>
                <a:ext cx="66837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𝑌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21532" y="1634506"/>
                <a:ext cx="668375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2" name="Přímá spojnice 21"/>
          <p:cNvCxnSpPr/>
          <p:nvPr/>
        </p:nvCxnSpPr>
        <p:spPr>
          <a:xfrm>
            <a:off x="6506368" y="2383085"/>
            <a:ext cx="272027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6773932" y="2090839"/>
                <a:ext cx="66837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𝑍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73932" y="2090839"/>
                <a:ext cx="668375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91724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1412776"/>
            <a:ext cx="8928992" cy="5256584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07503" y="116632"/>
            <a:ext cx="8928993" cy="1152127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shade val="15000"/>
                  <a:satMod val="180000"/>
                </a:schemeClr>
              </a:gs>
              <a:gs pos="2000">
                <a:srgbClr val="FFFF00"/>
              </a:gs>
              <a:gs pos="84000">
                <a:srgbClr val="FFC000"/>
              </a:gs>
              <a:gs pos="100000">
                <a:srgbClr val="66FF33"/>
              </a:gs>
            </a:gsLst>
          </a:gradFill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518705" y="255322"/>
                <a:ext cx="8013735" cy="10069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Př. 2)  Sestrojte trojúhelník ABC, jestliže </a:t>
                </a:r>
              </a:p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a typeface="Cambria Math" pitchFamily="18" charset="0"/>
                    <a:cs typeface="Arial" pitchFamily="34" charset="0"/>
                  </a:rPr>
                  <a:t> 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=5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𝑐𝑚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, </m:t>
                    </m:r>
                    <m:sSub>
                      <m:sSubPr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  <m:t>𝑣</m:t>
                        </m:r>
                      </m:e>
                      <m:sub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  <m:t>𝑐</m:t>
                        </m:r>
                      </m:sub>
                    </m:sSub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=2,5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𝑐𝑚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,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𝛼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=60°.</m:t>
                    </m:r>
                  </m:oMath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Arial" pitchFamily="34" charset="0"/>
                  <a:ea typeface="Cambria Math" pitchFamily="18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8705" y="255322"/>
                <a:ext cx="8013735" cy="1006972"/>
              </a:xfrm>
              <a:prstGeom prst="rect">
                <a:avLst/>
              </a:prstGeom>
              <a:blipFill rotWithShape="1">
                <a:blip r:embed="rId2"/>
                <a:stretch>
                  <a:fillRect l="-1521" t="-60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Obdélník 4"/>
          <p:cNvSpPr/>
          <p:nvPr/>
        </p:nvSpPr>
        <p:spPr>
          <a:xfrm>
            <a:off x="357436" y="1567619"/>
            <a:ext cx="8429127" cy="479981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postup 5"/>
          <p:cNvSpPr/>
          <p:nvPr/>
        </p:nvSpPr>
        <p:spPr>
          <a:xfrm>
            <a:off x="357436" y="1567619"/>
            <a:ext cx="1509762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57435" y="5674736"/>
            <a:ext cx="8429127" cy="692696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852574" y="5743856"/>
                <a:ext cx="3493649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5. 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𝑝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;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𝑝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∥⟷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𝐴𝐵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, 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𝑍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∈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𝑝</m:t>
                    </m:r>
                  </m:oMath>
                </a14:m>
                <a:endParaRPr lang="cs-CZ" sz="2800" dirty="0">
                  <a:solidFill>
                    <a:srgbClr val="FFFF00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52574" y="5743856"/>
                <a:ext cx="3493649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3665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9" name="Picture 2" descr="C:\Users\spravce\AppData\Local\Microsoft\Windows\Temporary Internet Files\Content.IE5\D1R1SU0N\MC900440424CA36SHYI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0754" y="127968"/>
            <a:ext cx="1827213" cy="1506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6372200" y="5083085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𝐵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72200" y="5083085"/>
                <a:ext cx="812391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" name="Přímá spojnice 10"/>
          <p:cNvCxnSpPr/>
          <p:nvPr/>
        </p:nvCxnSpPr>
        <p:spPr>
          <a:xfrm rot="5400000">
            <a:off x="1068865" y="5075577"/>
            <a:ext cx="305334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518705" y="5017864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𝐴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8705" y="5017864"/>
                <a:ext cx="812391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3" name="Přímá spojnice 12"/>
          <p:cNvCxnSpPr/>
          <p:nvPr/>
        </p:nvCxnSpPr>
        <p:spPr>
          <a:xfrm>
            <a:off x="1221532" y="5061841"/>
            <a:ext cx="5400000" cy="0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rot="5400000">
            <a:off x="6468865" y="5061841"/>
            <a:ext cx="305334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1220912" y="1634506"/>
            <a:ext cx="1982937" cy="3441071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915817" y="1722117"/>
            <a:ext cx="288032" cy="152667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059833" y="1567619"/>
                <a:ext cx="66837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𝑋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59833" y="1567619"/>
                <a:ext cx="668375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8" name="Přímá spojnice 17"/>
          <p:cNvCxnSpPr/>
          <p:nvPr/>
        </p:nvCxnSpPr>
        <p:spPr>
          <a:xfrm>
            <a:off x="6621532" y="1722117"/>
            <a:ext cx="0" cy="3339724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6506368" y="1874784"/>
            <a:ext cx="272027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6621532" y="1634506"/>
                <a:ext cx="66837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𝑌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21532" y="1634506"/>
                <a:ext cx="668375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1" name="Přímá spojnice 20"/>
          <p:cNvCxnSpPr/>
          <p:nvPr/>
        </p:nvCxnSpPr>
        <p:spPr>
          <a:xfrm>
            <a:off x="6506368" y="2383085"/>
            <a:ext cx="272027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6652379" y="2295664"/>
                <a:ext cx="66837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𝑍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52379" y="2295664"/>
                <a:ext cx="668375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3" name="Přímá spojnice 22"/>
          <p:cNvCxnSpPr/>
          <p:nvPr/>
        </p:nvCxnSpPr>
        <p:spPr>
          <a:xfrm>
            <a:off x="1867198" y="2383085"/>
            <a:ext cx="6449218" cy="0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7589316" y="2390593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𝑝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89316" y="2390593"/>
                <a:ext cx="812391" cy="52322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3462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1412776"/>
            <a:ext cx="8928992" cy="5256584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07503" y="116632"/>
            <a:ext cx="8928993" cy="1152127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shade val="15000"/>
                  <a:satMod val="180000"/>
                </a:schemeClr>
              </a:gs>
              <a:gs pos="2000">
                <a:srgbClr val="FFFF00"/>
              </a:gs>
              <a:gs pos="84000">
                <a:srgbClr val="FFC000"/>
              </a:gs>
              <a:gs pos="100000">
                <a:srgbClr val="66FF33"/>
              </a:gs>
            </a:gsLst>
          </a:gradFill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518705" y="255322"/>
                <a:ext cx="8013735" cy="10069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Př. 2)  Sestrojte trojúhelník ABC, jestliže </a:t>
                </a:r>
              </a:p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a typeface="Cambria Math" pitchFamily="18" charset="0"/>
                    <a:cs typeface="Arial" pitchFamily="34" charset="0"/>
                  </a:rPr>
                  <a:t> 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=5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𝑐𝑚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, </m:t>
                    </m:r>
                    <m:sSub>
                      <m:sSubPr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  <m:t>𝑣</m:t>
                        </m:r>
                      </m:e>
                      <m:sub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  <m:t>𝑐</m:t>
                        </m:r>
                      </m:sub>
                    </m:sSub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=2,5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𝑐𝑚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,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𝛼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=60°.</m:t>
                    </m:r>
                  </m:oMath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Arial" pitchFamily="34" charset="0"/>
                  <a:ea typeface="Cambria Math" pitchFamily="18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8705" y="255322"/>
                <a:ext cx="8013735" cy="1006972"/>
              </a:xfrm>
              <a:prstGeom prst="rect">
                <a:avLst/>
              </a:prstGeom>
              <a:blipFill rotWithShape="1">
                <a:blip r:embed="rId2"/>
                <a:stretch>
                  <a:fillRect l="-1521" t="-60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Obdélník 4"/>
          <p:cNvSpPr/>
          <p:nvPr/>
        </p:nvSpPr>
        <p:spPr>
          <a:xfrm>
            <a:off x="357436" y="1567619"/>
            <a:ext cx="8429127" cy="479981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postup 5"/>
          <p:cNvSpPr/>
          <p:nvPr/>
        </p:nvSpPr>
        <p:spPr>
          <a:xfrm>
            <a:off x="357436" y="1567619"/>
            <a:ext cx="1509762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57435" y="5674736"/>
            <a:ext cx="8429127" cy="692696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852574" y="5743856"/>
                <a:ext cx="3242683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6. 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𝐶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;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𝐶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∈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𝑝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∩⟼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𝐴𝑋</m:t>
                    </m:r>
                  </m:oMath>
                </a14:m>
                <a:endParaRPr lang="cs-CZ" sz="2800" dirty="0">
                  <a:solidFill>
                    <a:srgbClr val="FFFF00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52574" y="5743856"/>
                <a:ext cx="3242683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3947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9" name="Picture 2" descr="C:\Users\spravce\AppData\Local\Microsoft\Windows\Temporary Internet Files\Content.IE5\D1R1SU0N\MC900440424CA36SHYI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0754" y="127968"/>
            <a:ext cx="1827213" cy="1506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6372200" y="5083085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𝐵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72200" y="5083085"/>
                <a:ext cx="812391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" name="Přímá spojnice 10"/>
          <p:cNvCxnSpPr/>
          <p:nvPr/>
        </p:nvCxnSpPr>
        <p:spPr>
          <a:xfrm rot="5400000">
            <a:off x="1068865" y="5075577"/>
            <a:ext cx="305334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518705" y="5017864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𝐴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8705" y="5017864"/>
                <a:ext cx="812391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3" name="Přímá spojnice 12"/>
          <p:cNvCxnSpPr/>
          <p:nvPr/>
        </p:nvCxnSpPr>
        <p:spPr>
          <a:xfrm>
            <a:off x="1221532" y="5061841"/>
            <a:ext cx="5400000" cy="0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rot="5400000">
            <a:off x="6468865" y="5061841"/>
            <a:ext cx="305334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1220912" y="1634506"/>
            <a:ext cx="1982937" cy="3441071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915817" y="1722117"/>
            <a:ext cx="288032" cy="152667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059833" y="1567619"/>
                <a:ext cx="66837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𝑋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59833" y="1567619"/>
                <a:ext cx="668375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8" name="Přímá spojnice 17"/>
          <p:cNvCxnSpPr/>
          <p:nvPr/>
        </p:nvCxnSpPr>
        <p:spPr>
          <a:xfrm>
            <a:off x="6621532" y="1722117"/>
            <a:ext cx="0" cy="3339724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6506368" y="1874784"/>
            <a:ext cx="272027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6621532" y="1634506"/>
                <a:ext cx="66837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𝑌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21532" y="1634506"/>
                <a:ext cx="668375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1" name="Přímá spojnice 20"/>
          <p:cNvCxnSpPr/>
          <p:nvPr/>
        </p:nvCxnSpPr>
        <p:spPr>
          <a:xfrm>
            <a:off x="6506368" y="2383085"/>
            <a:ext cx="272027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6652379" y="2295664"/>
                <a:ext cx="66837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𝑍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52379" y="2295664"/>
                <a:ext cx="668375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3" name="Přímá spojnice 22"/>
          <p:cNvCxnSpPr/>
          <p:nvPr/>
        </p:nvCxnSpPr>
        <p:spPr>
          <a:xfrm>
            <a:off x="1867198" y="2383085"/>
            <a:ext cx="6449218" cy="0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7589316" y="2390593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𝑝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89316" y="2390593"/>
                <a:ext cx="812391" cy="52322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2117838" y="1867373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𝐶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17838" y="1867373"/>
                <a:ext cx="812391" cy="52322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90422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1412776"/>
            <a:ext cx="8928992" cy="5256584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07503" y="116632"/>
            <a:ext cx="8928993" cy="1152127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shade val="15000"/>
                  <a:satMod val="180000"/>
                </a:schemeClr>
              </a:gs>
              <a:gs pos="2000">
                <a:srgbClr val="FFFF00"/>
              </a:gs>
              <a:gs pos="84000">
                <a:srgbClr val="FFC000"/>
              </a:gs>
              <a:gs pos="100000">
                <a:srgbClr val="66FF33"/>
              </a:gs>
            </a:gsLst>
          </a:gradFill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518705" y="255322"/>
                <a:ext cx="8013735" cy="10069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Př. 2)  Sestrojte trojúhelník ABC, jestliže </a:t>
                </a:r>
              </a:p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a typeface="Cambria Math" pitchFamily="18" charset="0"/>
                    <a:cs typeface="Arial" pitchFamily="34" charset="0"/>
                  </a:rPr>
                  <a:t> 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=5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𝑐𝑚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, </m:t>
                    </m:r>
                    <m:sSub>
                      <m:sSubPr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  <m:t>𝑣</m:t>
                        </m:r>
                      </m:e>
                      <m:sub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  <m:t>𝑐</m:t>
                        </m:r>
                      </m:sub>
                    </m:sSub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=2,5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𝑐𝑚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,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𝛼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=60°.</m:t>
                    </m:r>
                  </m:oMath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Arial" pitchFamily="34" charset="0"/>
                  <a:ea typeface="Cambria Math" pitchFamily="18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8705" y="255322"/>
                <a:ext cx="8013735" cy="1006972"/>
              </a:xfrm>
              <a:prstGeom prst="rect">
                <a:avLst/>
              </a:prstGeom>
              <a:blipFill rotWithShape="1">
                <a:blip r:embed="rId2"/>
                <a:stretch>
                  <a:fillRect l="-1521" t="-60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Obdélník 4"/>
          <p:cNvSpPr/>
          <p:nvPr/>
        </p:nvSpPr>
        <p:spPr>
          <a:xfrm>
            <a:off x="357436" y="1567619"/>
            <a:ext cx="8429127" cy="479981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postup 5"/>
          <p:cNvSpPr/>
          <p:nvPr/>
        </p:nvSpPr>
        <p:spPr>
          <a:xfrm>
            <a:off x="357436" y="1567619"/>
            <a:ext cx="1509762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57435" y="5674736"/>
            <a:ext cx="8429127" cy="692696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852574" y="5743856"/>
                <a:ext cx="3293530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7. 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800" b="0" i="0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troj</m:t>
                    </m:r>
                    <m:r>
                      <a:rPr lang="cs-CZ" sz="2800" b="0" i="0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ú</m:t>
                    </m:r>
                    <m:r>
                      <m:rPr>
                        <m:sty m:val="p"/>
                      </m:rPr>
                      <a:rPr lang="cs-CZ" sz="2800" b="0" i="0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heln</m:t>
                    </m:r>
                    <m:r>
                      <a:rPr lang="cs-CZ" sz="2800" b="0" i="0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í</m:t>
                    </m:r>
                    <m:r>
                      <m:rPr>
                        <m:sty m:val="p"/>
                      </m:rPr>
                      <a:rPr lang="cs-CZ" sz="2800" b="0" i="0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k</m:t>
                    </m:r>
                    <m:r>
                      <a:rPr lang="cs-CZ" sz="2800" b="0" i="0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 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𝐴𝐵𝐶</m:t>
                    </m:r>
                  </m:oMath>
                </a14:m>
                <a:endParaRPr lang="cs-CZ" sz="2800" dirty="0">
                  <a:solidFill>
                    <a:srgbClr val="FFFF00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52574" y="5743856"/>
                <a:ext cx="3293530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3889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6372200" y="5083085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𝐵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72200" y="5083085"/>
                <a:ext cx="812391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518705" y="5017864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𝐴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8705" y="5017864"/>
                <a:ext cx="812391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3" name="Přímá spojnice 12"/>
          <p:cNvCxnSpPr/>
          <p:nvPr/>
        </p:nvCxnSpPr>
        <p:spPr>
          <a:xfrm>
            <a:off x="1221532" y="5061841"/>
            <a:ext cx="5400000" cy="0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1220912" y="2383085"/>
            <a:ext cx="1550888" cy="2692493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2771800" y="2390593"/>
            <a:ext cx="3849732" cy="2671248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2117838" y="1867373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𝐶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17838" y="1867373"/>
                <a:ext cx="812391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HGW68T4R\MC900437791[1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6775" y="527508"/>
            <a:ext cx="2263569" cy="1855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1024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43305"/>
            <a:ext cx="9138303" cy="6814695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1675" y="188640"/>
            <a:ext cx="6628557" cy="675698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211957" y="288275"/>
            <a:ext cx="6448275" cy="57606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Příklady na samostatné procvičení:</a:t>
            </a:r>
            <a:endParaRPr lang="cs-CZ" sz="2800" dirty="0">
              <a:solidFill>
                <a:schemeClr val="bg1"/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23" y="1305920"/>
            <a:ext cx="9137256" cy="856899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144241" y="1546419"/>
                <a:ext cx="9006108" cy="4375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1</a:t>
                </a:r>
                <a:r>
                  <a:rPr lang="cs-CZ" spc="-12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) Vypočítejte  </a:t>
                </a:r>
                <a:r>
                  <a:rPr lang="cs-CZ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obsah trojúhelníku KLM, jestliže </a:t>
                </a:r>
                <a14:m>
                  <m:oMath xmlns:m="http://schemas.openxmlformats.org/officeDocument/2006/math">
                    <m:r>
                      <a:rPr lang="cs-CZ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𝑘</m:t>
                    </m:r>
                    <m:r>
                      <a:rPr lang="cs-CZ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= 5 </m:t>
                    </m:r>
                    <m:r>
                      <a:rPr lang="cs-CZ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𝑐𝑚</m:t>
                    </m:r>
                    <m:r>
                      <a:rPr lang="cs-CZ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; </m:t>
                    </m:r>
                    <m:sSub>
                      <m:sSubPr>
                        <m:ctrlPr>
                          <a:rPr lang="cs-CZ" i="1" spc="-120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bPr>
                      <m:e>
                        <m:r>
                          <a:rPr lang="cs-CZ" b="0" i="1" spc="-120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𝑣</m:t>
                        </m:r>
                      </m:e>
                      <m:sub>
                        <m:r>
                          <a:rPr lang="cs-CZ" b="0" i="1" spc="-120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𝑘</m:t>
                        </m:r>
                      </m:sub>
                    </m:sSub>
                    <m:r>
                      <a:rPr lang="cs-CZ" b="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=2,4 </m:t>
                    </m:r>
                    <m:r>
                      <a:rPr lang="cs-CZ" b="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𝑐𝑚</m:t>
                    </m:r>
                    <m:r>
                      <a:rPr lang="cs-CZ" b="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.</m:t>
                    </m:r>
                  </m:oMath>
                </a14:m>
                <a:endParaRPr lang="cs-CZ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4241" y="1546419"/>
                <a:ext cx="9006108" cy="437536"/>
              </a:xfrm>
              <a:prstGeom prst="rect">
                <a:avLst/>
              </a:prstGeom>
              <a:blipFill rotWithShape="1">
                <a:blip r:embed="rId2"/>
                <a:stretch>
                  <a:fillRect l="-1083" t="-11268" b="-3802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Zaoblený obdélník 12"/>
          <p:cNvSpPr/>
          <p:nvPr/>
        </p:nvSpPr>
        <p:spPr>
          <a:xfrm>
            <a:off x="31675" y="5296563"/>
            <a:ext cx="9089111" cy="939040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-9923" y="5517232"/>
                <a:ext cx="9237724" cy="85495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4) </a:t>
                </a:r>
                <a:r>
                  <a:rPr lang="cs-CZ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Sestrojte trojúhelník ABC, jestliže </a:t>
                </a:r>
                <a14:m>
                  <m:oMath xmlns:m="http://schemas.openxmlformats.org/officeDocument/2006/math">
                    <m:r>
                      <a:rPr lang="cs-CZ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𝑎</m:t>
                    </m:r>
                    <m:r>
                      <a:rPr lang="cs-CZ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</m:t>
                    </m:r>
                    <m:r>
                      <a:rPr lang="cs-CZ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7</m:t>
                    </m:r>
                    <m:r>
                      <a:rPr lang="cs-CZ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 </m:t>
                    </m:r>
                    <m:r>
                      <a:rPr lang="cs-CZ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𝑐𝑚</m:t>
                    </m:r>
                    <m:r>
                      <a:rPr lang="cs-CZ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, </m:t>
                    </m:r>
                    <m:sSub>
                      <m:sSubPr>
                        <m:ctrlPr>
                          <a:rPr lang="cs-CZ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  <m:t>𝑣</m:t>
                        </m:r>
                      </m:e>
                      <m:sub>
                        <m:r>
                          <a:rPr lang="cs-CZ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  <m:t>𝑎</m:t>
                        </m:r>
                      </m:sub>
                    </m:sSub>
                    <m:r>
                      <a:rPr lang="cs-CZ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</m:t>
                    </m:r>
                    <m:r>
                      <a:rPr lang="cs-CZ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4</m:t>
                    </m:r>
                    <m:r>
                      <a:rPr lang="cs-CZ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 </m:t>
                    </m:r>
                    <m:r>
                      <a:rPr lang="cs-CZ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𝑐𝑚</m:t>
                    </m:r>
                    <m:r>
                      <a:rPr lang="cs-CZ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, </m:t>
                    </m:r>
                    <m:r>
                      <a:rPr lang="cs-CZ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𝛽</m:t>
                    </m:r>
                    <m:r>
                      <a:rPr lang="cs-CZ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=</m:t>
                    </m:r>
                    <m:r>
                      <a:rPr lang="cs-CZ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6</m:t>
                    </m:r>
                    <m:r>
                      <a:rPr lang="cs-CZ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5°.</m:t>
                    </m:r>
                  </m:oMath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Arial" pitchFamily="34" charset="0"/>
                  <a:ea typeface="Cambria Math" pitchFamily="18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9923" y="5517232"/>
                <a:ext cx="9237724" cy="854952"/>
              </a:xfrm>
              <a:prstGeom prst="rect">
                <a:avLst/>
              </a:prstGeom>
              <a:blipFill rotWithShape="1">
                <a:blip r:embed="rId3"/>
                <a:stretch>
                  <a:fillRect l="-989" t="-57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5" name="Picture 2" descr="C:\Users\spravce\AppData\Local\Microsoft\Windows\Temporary Internet Files\Content.IE5\D1R1SU0N\MC90043437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43305"/>
            <a:ext cx="1224136" cy="1099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Zaoblený obdélník 18"/>
          <p:cNvSpPr/>
          <p:nvPr/>
        </p:nvSpPr>
        <p:spPr>
          <a:xfrm>
            <a:off x="-38771" y="2733274"/>
            <a:ext cx="9201557" cy="926419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-26443" y="2780928"/>
                <a:ext cx="9136842" cy="80219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2) Vypočítejte obvod a obsah pravoúhlého trojúhelníku ABC, jestliže délky stran platí: </a:t>
                </a:r>
                <a14:m>
                  <m:oMath xmlns:m="http://schemas.openxmlformats.org/officeDocument/2006/math">
                    <m:r>
                      <a:rPr lang="cs-CZ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𝑎</m:t>
                    </m:r>
                    <m:r>
                      <a:rPr lang="cs-CZ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=3 </m:t>
                    </m:r>
                    <m:r>
                      <a:rPr lang="cs-CZ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𝑐𝑚</m:t>
                    </m:r>
                    <m:r>
                      <a:rPr lang="cs-CZ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; </m:t>
                    </m:r>
                    <m:r>
                      <a:rPr lang="cs-CZ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𝑏</m:t>
                    </m:r>
                    <m:r>
                      <a:rPr lang="cs-CZ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=4 </m:t>
                    </m:r>
                    <m:r>
                      <a:rPr lang="cs-CZ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𝑐𝑚</m:t>
                    </m:r>
                    <m:r>
                      <a:rPr lang="cs-CZ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; </m:t>
                    </m:r>
                    <m:r>
                      <a:rPr lang="cs-CZ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𝑐</m:t>
                    </m:r>
                    <m:r>
                      <a:rPr lang="cs-CZ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= 5 </m:t>
                    </m:r>
                    <m:r>
                      <a:rPr lang="cs-CZ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𝑐𝑚</m:t>
                    </m:r>
                    <m:r>
                      <a:rPr lang="cs-CZ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.</m:t>
                    </m:r>
                  </m:oMath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26443" y="2780928"/>
                <a:ext cx="9136842" cy="802192"/>
              </a:xfrm>
              <a:prstGeom prst="rect">
                <a:avLst/>
              </a:prstGeom>
              <a:blipFill rotWithShape="1">
                <a:blip r:embed="rId5"/>
                <a:stretch>
                  <a:fillRect l="-1068" t="-6061" r="-1068" b="-1969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Zaoblený obdélník 20"/>
          <p:cNvSpPr/>
          <p:nvPr/>
        </p:nvSpPr>
        <p:spPr>
          <a:xfrm>
            <a:off x="50725" y="4203427"/>
            <a:ext cx="9089111" cy="880048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78450" y="4369445"/>
                <a:ext cx="9334442" cy="57001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3)</a:t>
                </a: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 </a:t>
                </a:r>
                <a:r>
                  <a:rPr lang="cs-CZ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Sestrojte trojúhelník ABC, jestliže </a:t>
                </a:r>
                <a14:m>
                  <m:oMath xmlns:m="http://schemas.openxmlformats.org/officeDocument/2006/math">
                    <m:r>
                      <a:rPr lang="cs-CZ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𝑏</m:t>
                    </m:r>
                    <m:r>
                      <a:rPr lang="cs-CZ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</m:t>
                    </m:r>
                    <m:r>
                      <a:rPr lang="cs-CZ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6</m:t>
                    </m:r>
                    <m:r>
                      <a:rPr lang="cs-CZ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 </m:t>
                    </m:r>
                    <m:r>
                      <a:rPr lang="cs-CZ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𝑐𝑚</m:t>
                    </m:r>
                    <m:r>
                      <a:rPr lang="cs-CZ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, </m:t>
                    </m:r>
                    <m:sSub>
                      <m:sSubPr>
                        <m:ctrlPr>
                          <a:rPr lang="cs-CZ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  <m:t>𝑣</m:t>
                        </m:r>
                      </m:e>
                      <m:sub>
                        <m:r>
                          <a:rPr lang="cs-CZ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  <m:t>𝑏</m:t>
                        </m:r>
                      </m:sub>
                    </m:sSub>
                    <m:r>
                      <a:rPr lang="cs-CZ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</m:t>
                    </m:r>
                    <m:r>
                      <a:rPr lang="cs-CZ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3 </m:t>
                    </m:r>
                    <m:r>
                      <a:rPr lang="cs-CZ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𝑐𝑚</m:t>
                    </m:r>
                    <m:r>
                      <a:rPr lang="cs-CZ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, </m:t>
                    </m:r>
                    <m:r>
                      <a:rPr lang="cs-CZ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𝛾</m:t>
                    </m:r>
                    <m:r>
                      <a:rPr lang="cs-CZ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=</m:t>
                    </m:r>
                    <m:r>
                      <a:rPr lang="cs-CZ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55</m:t>
                    </m:r>
                    <m:r>
                      <a:rPr lang="cs-CZ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°.</m:t>
                    </m:r>
                  </m:oMath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Arial" pitchFamily="34" charset="0"/>
                  <a:ea typeface="Cambria Math" pitchFamily="18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450" y="4369445"/>
                <a:ext cx="9334442" cy="570014"/>
              </a:xfrm>
              <a:prstGeom prst="rect">
                <a:avLst/>
              </a:prstGeom>
              <a:blipFill rotWithShape="1">
                <a:blip r:embed="rId6"/>
                <a:stretch>
                  <a:fillRect l="-1045" t="-8602" b="-64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23480" y="2205467"/>
                <a:ext cx="9035198" cy="432048"/>
              </a:xfrm>
              <a:prstGeom prst="rect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𝑆</m:t>
                      </m:r>
                      <m:r>
                        <a:rPr lang="cs-CZ" b="0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=6 </m:t>
                      </m:r>
                      <m:sSup>
                        <m:sSupPr>
                          <m:ctrlPr>
                            <a:rPr lang="cs-CZ" b="0" i="1" spc="-120" dirty="0" smtClean="0">
                              <a:solidFill>
                                <a:srgbClr val="FFFF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pc="-120" dirty="0" smtClean="0">
                              <a:solidFill>
                                <a:srgbClr val="FFFF00"/>
                              </a:solidFill>
                              <a:latin typeface="Cambria Math"/>
                              <a:ea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b="0" i="1" spc="-120" dirty="0" smtClean="0">
                              <a:solidFill>
                                <a:srgbClr val="FFFF00"/>
                              </a:solidFill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pc="-120" dirty="0">
                  <a:solidFill>
                    <a:srgbClr val="FFFF00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480" y="2205467"/>
                <a:ext cx="9035198" cy="432048"/>
              </a:xfrm>
              <a:prstGeom prst="rect">
                <a:avLst/>
              </a:prstGeom>
              <a:blipFill rotWithShape="1">
                <a:blip r:embed="rId7"/>
                <a:stretch>
                  <a:fillRect l="-135" b="-13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>
                <a:off x="19347" y="3659693"/>
                <a:ext cx="9022250" cy="432048"/>
              </a:xfrm>
              <a:prstGeom prst="rect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i="1" spc="-120" dirty="0">
                        <a:solidFill>
                          <a:srgbClr val="FFFF00"/>
                        </a:solidFill>
                        <a:latin typeface="Cambria Math"/>
                        <a:ea typeface="Cambria Math"/>
                      </a:rPr>
                      <m:t>𝑆</m:t>
                    </m:r>
                    <m:r>
                      <a:rPr lang="cs-CZ" i="1" spc="-120" dirty="0">
                        <a:solidFill>
                          <a:srgbClr val="FFFF00"/>
                        </a:solidFill>
                        <a:latin typeface="Cambria Math"/>
                        <a:ea typeface="Cambria Math"/>
                      </a:rPr>
                      <m:t>=6 </m:t>
                    </m:r>
                    <m:sSup>
                      <m:sSupPr>
                        <m:ctrlPr>
                          <a:rPr lang="cs-CZ" i="1" spc="-120" dirty="0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i="1" spc="-120" dirty="0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</a:rPr>
                          <m:t>𝑐𝑚</m:t>
                        </m:r>
                      </m:e>
                      <m:sup>
                        <m:r>
                          <a:rPr lang="cs-CZ" i="1" spc="-120" dirty="0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pc="-120" dirty="0" smtClean="0">
                    <a:solidFill>
                      <a:srgbClr val="FFFF00"/>
                    </a:solidFill>
                    <a:latin typeface="Trebuchet MS" pitchFamily="34" charset="0"/>
                    <a:ea typeface="Cambria Math" pitchFamily="18" charset="0"/>
                  </a:rPr>
                  <a:t>; </a:t>
                </a:r>
                <a14:m>
                  <m:oMath xmlns:m="http://schemas.openxmlformats.org/officeDocument/2006/math">
                    <m:r>
                      <a:rPr lang="cs-CZ" i="1" spc="-120" dirty="0" smtClean="0">
                        <a:solidFill>
                          <a:srgbClr val="FFFF00"/>
                        </a:solidFill>
                        <a:latin typeface="Cambria Math"/>
                        <a:ea typeface="Cambria Math" pitchFamily="18" charset="0"/>
                      </a:rPr>
                      <m:t>𝑜</m:t>
                    </m:r>
                    <m:r>
                      <a:rPr lang="cs-CZ" i="1" spc="-120" dirty="0" smtClean="0">
                        <a:solidFill>
                          <a:srgbClr val="FFFF00"/>
                        </a:solidFill>
                        <a:latin typeface="Cambria Math"/>
                        <a:ea typeface="Cambria Math" pitchFamily="18" charset="0"/>
                      </a:rPr>
                      <m:t>= 12 </m:t>
                    </m:r>
                    <m:r>
                      <a:rPr lang="cs-CZ" i="1" spc="-120" dirty="0" smtClean="0">
                        <a:solidFill>
                          <a:srgbClr val="FFFF00"/>
                        </a:solidFill>
                        <a:latin typeface="Cambria Math"/>
                        <a:ea typeface="Cambria Math" pitchFamily="18" charset="0"/>
                      </a:rPr>
                      <m:t>𝑐𝑚</m:t>
                    </m:r>
                  </m:oMath>
                </a14:m>
                <a:endParaRPr lang="cs-CZ" spc="-120" dirty="0">
                  <a:solidFill>
                    <a:srgbClr val="FFFF00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347" y="3659693"/>
                <a:ext cx="9022250" cy="432048"/>
              </a:xfrm>
              <a:prstGeom prst="rect">
                <a:avLst/>
              </a:prstGeom>
              <a:blipFill rotWithShape="1">
                <a:blip r:embed="rId8"/>
                <a:stretch>
                  <a:fillRect l="-67" t="-9459" b="-3378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39830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2" grpId="0"/>
      <p:bldP spid="18" grpId="0"/>
      <p:bldP spid="20" grpId="0"/>
      <p:bldP spid="22" grpId="0"/>
      <p:bldP spid="23" grpId="0" animBg="1"/>
      <p:bldP spid="2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ZŠ Dobřichovice – pracovní listy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Matematické hry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B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6662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0" y="1228110"/>
            <a:ext cx="780600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LEPÍK, Libor; LIŠKOVÁ, Hana a kol. </a:t>
            </a:r>
            <a:r>
              <a:rPr lang="cs-CZ" sz="1100" i="1" dirty="0"/>
              <a:t>Matematika 7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1999, ISBN 80-7230-032-6.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BRANT, Jiří; TAIŠL, Jan a kol. </a:t>
            </a:r>
            <a:r>
              <a:rPr lang="cs-CZ" sz="1100" i="1" dirty="0"/>
              <a:t>Matematika pro 7. ročník</a:t>
            </a:r>
            <a:r>
              <a:rPr lang="cs-CZ" sz="1100" dirty="0"/>
              <a:t>. Praha: Kvarta, 1999, ISBN 80-85510-85-8.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MS Office 2010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Vlastní tvorba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4127</TotalTime>
  <Words>889</Words>
  <Application>Microsoft Office PowerPoint</Application>
  <PresentationFormat>Předvádění na obrazovce (4:3)</PresentationFormat>
  <Paragraphs>164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Došky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632</cp:revision>
  <dcterms:created xsi:type="dcterms:W3CDTF">2012-04-23T18:25:05Z</dcterms:created>
  <dcterms:modified xsi:type="dcterms:W3CDTF">2013-04-15T13:07:37Z</dcterms:modified>
</cp:coreProperties>
</file>