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477" r:id="rId4"/>
    <p:sldId id="478" r:id="rId5"/>
    <p:sldId id="479" r:id="rId6"/>
    <p:sldId id="480" r:id="rId7"/>
    <p:sldId id="481" r:id="rId8"/>
    <p:sldId id="482" r:id="rId9"/>
    <p:sldId id="483" r:id="rId10"/>
    <p:sldId id="416" r:id="rId11"/>
    <p:sldId id="439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66FF33"/>
    <a:srgbClr val="99FF33"/>
    <a:srgbClr val="FFFF66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8613" autoAdjust="0"/>
  </p:normalViewPr>
  <p:slideViewPr>
    <p:cSldViewPr>
      <p:cViewPr>
        <p:scale>
          <a:sx n="60" d="100"/>
          <a:sy n="60" d="100"/>
        </p:scale>
        <p:origin x="-826" y="-16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42"/>
    </mc:Choice>
    <mc:Fallback>
      <c:style val="42"/>
    </mc:Fallback>
  </mc:AlternateContent>
  <c:chart>
    <c:title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Výsečový graf</c:v>
                </c:pt>
              </c:strCache>
            </c:strRef>
          </c:tx>
          <c:dPt>
            <c:idx val="0"/>
            <c:bubble3D val="0"/>
            <c:spPr/>
          </c:dPt>
          <c:dPt>
            <c:idx val="1"/>
            <c:bubble3D val="0"/>
            <c:spPr/>
          </c:dPt>
          <c:cat>
            <c:numRef>
              <c:f>List1!$A$2:$A$3</c:f>
              <c:numCache>
                <c:formatCode>0%</c:formatCode>
                <c:ptCount val="2"/>
                <c:pt idx="0">
                  <c:v>0.01</c:v>
                </c:pt>
                <c:pt idx="1">
                  <c:v>0.99</c:v>
                </c:pt>
              </c:numCache>
            </c:numRef>
          </c:cat>
          <c:val>
            <c:numRef>
              <c:f>List1!$B$2:$B$3</c:f>
              <c:numCache>
                <c:formatCode>General</c:formatCode>
                <c:ptCount val="2"/>
                <c:pt idx="0">
                  <c:v>1</c:v>
                </c:pt>
                <c:pt idx="1">
                  <c:v>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44"/>
    </mc:Choice>
    <mc:Fallback>
      <c:style val="44"/>
    </mc:Fallback>
  </mc:AlternateContent>
  <c:chart>
    <c:title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Sloupcový graf</c:v>
                </c:pt>
              </c:strCache>
            </c:strRef>
          </c:tx>
          <c:invertIfNegative val="0"/>
          <c:cat>
            <c:numRef>
              <c:f>List1!$A$2:$A$3</c:f>
              <c:numCache>
                <c:formatCode>0%</c:formatCode>
                <c:ptCount val="2"/>
                <c:pt idx="0">
                  <c:v>0.99</c:v>
                </c:pt>
                <c:pt idx="1">
                  <c:v>0.01</c:v>
                </c:pt>
              </c:numCache>
            </c:numRef>
          </c:cat>
          <c:val>
            <c:numRef>
              <c:f>List1!$B$2:$B$3</c:f>
              <c:numCache>
                <c:formatCode>General</c:formatCode>
                <c:ptCount val="2"/>
                <c:pt idx="0">
                  <c:v>99</c:v>
                </c:pt>
                <c:pt idx="1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14049536"/>
        <c:axId val="94824128"/>
      </c:barChart>
      <c:catAx>
        <c:axId val="114049536"/>
        <c:scaling>
          <c:orientation val="minMax"/>
        </c:scaling>
        <c:delete val="0"/>
        <c:axPos val="b"/>
        <c:numFmt formatCode="0%" sourceLinked="1"/>
        <c:majorTickMark val="out"/>
        <c:minorTickMark val="none"/>
        <c:tickLblPos val="nextTo"/>
        <c:crossAx val="94824128"/>
        <c:crosses val="autoZero"/>
        <c:auto val="1"/>
        <c:lblAlgn val="ctr"/>
        <c:lblOffset val="100"/>
        <c:noMultiLvlLbl val="0"/>
      </c:catAx>
      <c:valAx>
        <c:axId val="9482412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4049536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42"/>
    </mc:Choice>
    <mc:Fallback>
      <c:style val="42"/>
    </mc:Fallback>
  </mc:AlternateContent>
  <c:chart>
    <c:title>
      <c:layout/>
      <c:overlay val="0"/>
    </c:title>
    <c:autoTitleDeleted val="0"/>
    <c:plotArea>
      <c:layout>
        <c:manualLayout>
          <c:layoutTarget val="inner"/>
          <c:xMode val="edge"/>
          <c:yMode val="edge"/>
          <c:x val="9.8324181473926062E-2"/>
          <c:y val="0.27566982047039817"/>
          <c:w val="0.49517813623545376"/>
          <c:h val="0.62901006494773859"/>
        </c:manualLayout>
      </c:layout>
      <c:doughnut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Prstencový graf</c:v>
                </c:pt>
              </c:strCache>
            </c:strRef>
          </c:tx>
          <c:dLbls>
            <c:dLbl>
              <c:idx val="1"/>
              <c:layout>
                <c:manualLayout>
                  <c:x val="0.10360248224916062"/>
                  <c:y val="-4.2409859568821963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</c:dLbl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numRef>
              <c:f>List1!$A$2:$A$3</c:f>
              <c:numCache>
                <c:formatCode>0%</c:formatCode>
                <c:ptCount val="2"/>
                <c:pt idx="0">
                  <c:v>0.99</c:v>
                </c:pt>
                <c:pt idx="1">
                  <c:v>0.01</c:v>
                </c:pt>
              </c:numCache>
            </c:numRef>
          </c:cat>
          <c:val>
            <c:numRef>
              <c:f>List1!$B$2:$B$3</c:f>
              <c:numCache>
                <c:formatCode>General</c:formatCode>
                <c:ptCount val="2"/>
                <c:pt idx="0">
                  <c:v>99</c:v>
                </c:pt>
                <c:pt idx="1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50"/>
      </c:doughnut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wmf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15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69091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VY_32_INOVACE_06_16_M7_Hanak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23885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Procenta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Výpočet procentové části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32476" y="202265"/>
            <a:ext cx="8527119" cy="994487"/>
          </a:xfrm>
          <a:prstGeom prst="roundRect">
            <a:avLst>
              <a:gd name="adj" fmla="val 2423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88041" y="1382068"/>
            <a:ext cx="8415988" cy="5184576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75501"/>
            <a:ext cx="331236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61694" y="1556792"/>
            <a:ext cx="8048937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V této hodině si ukážeme </a:t>
            </a:r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výpočet procentové části. </a:t>
            </a:r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Na začátku jsou řešené příklady a na konci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příklady na samostatné procvičení, které prověří zda žáci pochopili danou látku. </a:t>
            </a:r>
            <a:endParaRPr lang="cs-CZ" sz="1800" dirty="0" smtClean="0">
              <a:solidFill>
                <a:schemeClr val="tx2">
                  <a:lumMod val="10000"/>
                </a:schemeClr>
              </a:solidFill>
            </a:endParaRPr>
          </a:p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1124744"/>
            <a:ext cx="8552509" cy="5441900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58554" y="1707307"/>
            <a:ext cx="7848870" cy="1168299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64214" y="161641"/>
            <a:ext cx="8527119" cy="761337"/>
          </a:xfrm>
          <a:prstGeom prst="roundRect">
            <a:avLst>
              <a:gd name="adj" fmla="val 2423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260648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Zapamatujte si !!!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849" y="112730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Procento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30554" y="2029846"/>
            <a:ext cx="2136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</a:t>
            </a:r>
            <a:r>
              <a:rPr lang="en-US" sz="2800" dirty="0" smtClean="0"/>
              <a:t>%</a:t>
            </a:r>
            <a:r>
              <a:rPr lang="cs-CZ" sz="2800" dirty="0" smtClean="0"/>
              <a:t> celku =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2922618" y="1795359"/>
                <a:ext cx="2136080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</a:rPr>
                            <m:t>100</m:t>
                          </m:r>
                        </m:den>
                      </m:f>
                      <m:r>
                        <a:rPr lang="cs-CZ" sz="2800" b="0" i="1" dirty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latin typeface="Cambria Math"/>
                        </a:rPr>
                        <m:t>celku</m:t>
                      </m:r>
                      <m:r>
                        <a:rPr lang="cs-CZ" sz="2800" b="0" i="0" dirty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2618" y="1795359"/>
                <a:ext cx="2136080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5058698" y="2029846"/>
                <a:ext cx="21360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latin typeface="Cambria Math"/>
                        </a:rPr>
                        <m:t>,01 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latin typeface="Cambria Math"/>
                        </a:rPr>
                        <m:t>celku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8698" y="2029846"/>
                <a:ext cx="2136080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517826" y="3163356"/>
            <a:ext cx="7889598" cy="1364676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4849" y="3335010"/>
            <a:ext cx="7594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 procento </a:t>
            </a:r>
            <a:r>
              <a:rPr lang="cs-CZ" sz="2800" dirty="0" smtClean="0"/>
              <a:t>je setina z daného celku.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714849" y="3843288"/>
                <a:ext cx="675379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Celek se nazývá základ (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</a:rPr>
                      <m:t>100 </m:t>
                    </m:r>
                    <m:r>
                      <a:rPr lang="en-US" sz="2800" i="1" dirty="0" smtClean="0">
                        <a:latin typeface="Cambria Math"/>
                      </a:rPr>
                      <m:t>%</m:t>
                    </m:r>
                  </m:oMath>
                </a14:m>
                <a:r>
                  <a:rPr lang="cs-CZ" sz="2800" dirty="0" smtClean="0"/>
                  <a:t>)</a:t>
                </a:r>
                <a:endParaRPr lang="cs-CZ" sz="2800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849" y="3843288"/>
                <a:ext cx="6753798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180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HGW68T4R\MC900440428CAY903RN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960" y="1331851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aoblený obdélník 14"/>
          <p:cNvSpPr/>
          <p:nvPr/>
        </p:nvSpPr>
        <p:spPr>
          <a:xfrm>
            <a:off x="590253" y="4842955"/>
            <a:ext cx="7848871" cy="1292188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2341" y="4977389"/>
            <a:ext cx="76477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Jedno procento z jakéhokoliv čísla vypočteme tak, že dané číslo vydělíme 100.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4105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2" grpId="0"/>
      <p:bldP spid="13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640"/>
            <a:ext cx="8804029" cy="6850360"/>
          </a:xfrm>
          <a:prstGeom prst="roundRect">
            <a:avLst>
              <a:gd name="adj" fmla="val 136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4572124" y="3717032"/>
            <a:ext cx="3672284" cy="2890366"/>
          </a:xfrm>
          <a:prstGeom prst="roundRect">
            <a:avLst>
              <a:gd name="adj" fmla="val 1477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5537" y="3717032"/>
            <a:ext cx="3600400" cy="2890366"/>
          </a:xfrm>
          <a:prstGeom prst="roundRect">
            <a:avLst>
              <a:gd name="adj" fmla="val 1477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4644008" y="589755"/>
            <a:ext cx="3600400" cy="3033183"/>
          </a:xfrm>
          <a:prstGeom prst="roundRect">
            <a:avLst>
              <a:gd name="adj" fmla="val 1477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95537" y="66535"/>
            <a:ext cx="7848871" cy="523220"/>
          </a:xfrm>
          <a:prstGeom prst="roundRect">
            <a:avLst>
              <a:gd name="adj" fmla="val 1980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56524" y="66534"/>
            <a:ext cx="48544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Grafická znázornění 1 </a:t>
            </a:r>
            <a:r>
              <a:rPr lang="en-US" sz="2800" dirty="0" smtClean="0"/>
              <a:t>%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395537" y="589755"/>
            <a:ext cx="3600400" cy="3033183"/>
          </a:xfrm>
          <a:prstGeom prst="roundRect">
            <a:avLst>
              <a:gd name="adj" fmla="val 1477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aphicFrame>
        <p:nvGraphicFramePr>
          <p:cNvPr id="8" name="Graf 7"/>
          <p:cNvGraphicFramePr/>
          <p:nvPr>
            <p:extLst>
              <p:ext uri="{D42A27DB-BD31-4B8C-83A1-F6EECF244321}">
                <p14:modId xmlns:p14="http://schemas.microsoft.com/office/powerpoint/2010/main" val="1792605668"/>
              </p:ext>
            </p:extLst>
          </p:nvPr>
        </p:nvGraphicFramePr>
        <p:xfrm>
          <a:off x="4788024" y="692696"/>
          <a:ext cx="3312368" cy="28336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0" name="Graf 9"/>
          <p:cNvGraphicFramePr/>
          <p:nvPr>
            <p:extLst>
              <p:ext uri="{D42A27DB-BD31-4B8C-83A1-F6EECF244321}">
                <p14:modId xmlns:p14="http://schemas.microsoft.com/office/powerpoint/2010/main" val="1378784815"/>
              </p:ext>
            </p:extLst>
          </p:nvPr>
        </p:nvGraphicFramePr>
        <p:xfrm>
          <a:off x="575705" y="3852000"/>
          <a:ext cx="3276215" cy="26314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3" name="Graf 12"/>
          <p:cNvGraphicFramePr/>
          <p:nvPr>
            <p:extLst>
              <p:ext uri="{D42A27DB-BD31-4B8C-83A1-F6EECF244321}">
                <p14:modId xmlns:p14="http://schemas.microsoft.com/office/powerpoint/2010/main" val="1604341890"/>
              </p:ext>
            </p:extLst>
          </p:nvPr>
        </p:nvGraphicFramePr>
        <p:xfrm>
          <a:off x="4680136" y="3830067"/>
          <a:ext cx="3384376" cy="26642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5" name="Obdélník 14"/>
          <p:cNvSpPr/>
          <p:nvPr/>
        </p:nvSpPr>
        <p:spPr>
          <a:xfrm>
            <a:off x="467544" y="692696"/>
            <a:ext cx="3384376" cy="2825771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1655841319"/>
              </p:ext>
            </p:extLst>
          </p:nvPr>
        </p:nvGraphicFramePr>
        <p:xfrm>
          <a:off x="827584" y="1146820"/>
          <a:ext cx="2448270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827"/>
                <a:gridCol w="244827"/>
                <a:gridCol w="244827"/>
                <a:gridCol w="244827"/>
                <a:gridCol w="244827"/>
                <a:gridCol w="244827"/>
                <a:gridCol w="244827"/>
                <a:gridCol w="244827"/>
                <a:gridCol w="244827"/>
                <a:gridCol w="244827"/>
              </a:tblGrid>
              <a:tr h="216083"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216083"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216083"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216083"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216083"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216083"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216083"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216083"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216083"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216083"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814915" y="692696"/>
            <a:ext cx="22832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Čtvercová síť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229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8" grpId="0">
        <p:bldAsOne/>
      </p:bldGraphic>
      <p:bldGraphic spid="10" grpId="0">
        <p:bldAsOne/>
      </p:bldGraphic>
      <p:bldGraphic spid="13" grpId="0">
        <p:bldAsOne/>
      </p:bldGraphic>
      <p:bldP spid="15" grpId="0" animBg="1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2220" y="198666"/>
            <a:ext cx="8552509" cy="6398686"/>
          </a:xfrm>
          <a:prstGeom prst="roundRect">
            <a:avLst>
              <a:gd name="adj" fmla="val 3112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00547" y="546287"/>
            <a:ext cx="7848870" cy="1267997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6842" y="663674"/>
            <a:ext cx="5486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Základ</a:t>
            </a:r>
            <a:r>
              <a:rPr lang="cs-CZ" sz="2800" dirty="0" smtClean="0"/>
              <a:t> značíme písmen </a:t>
            </a:r>
            <a:r>
              <a:rPr lang="cs-CZ" sz="2800" b="1" i="0" dirty="0" smtClean="0">
                <a:latin typeface="+mj-lt"/>
              </a:rPr>
              <a:t>z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486361" y="2029430"/>
            <a:ext cx="7889598" cy="1364676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1688" y="2188548"/>
            <a:ext cx="73678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Procentovou část </a:t>
            </a:r>
            <a:r>
              <a:rPr lang="cs-CZ" sz="2800" dirty="0" smtClean="0"/>
              <a:t>značíme písmenem </a:t>
            </a:r>
            <a:r>
              <a:rPr lang="cs-CZ" sz="2800" b="1" i="0" dirty="0" smtClean="0">
                <a:latin typeface="+mj-lt"/>
              </a:rPr>
              <a:t>č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pic>
        <p:nvPicPr>
          <p:cNvPr id="11" name="Picture 2" descr="C:\Users\spravce\AppData\Local\Microsoft\Windows\Temporary Internet Files\Content.IE5\HGW68T4R\MC900440428CAY903RN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0062" y="357784"/>
            <a:ext cx="1426513" cy="150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500547" y="3559879"/>
            <a:ext cx="7848871" cy="1741330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134" y="3682753"/>
            <a:ext cx="576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Počet </a:t>
            </a:r>
            <a:r>
              <a:rPr lang="cs-CZ" sz="2800" b="1" dirty="0" smtClean="0"/>
              <a:t>procent</a:t>
            </a:r>
            <a:r>
              <a:rPr lang="cs-CZ" sz="2800" dirty="0" smtClean="0"/>
              <a:t> značíme </a:t>
            </a:r>
            <a:r>
              <a:rPr lang="cs-CZ" sz="2800" b="1" dirty="0" smtClean="0"/>
              <a:t>p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9914" y="1180285"/>
            <a:ext cx="5486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Základ</a:t>
            </a:r>
            <a:r>
              <a:rPr lang="cs-CZ" sz="2800" dirty="0" smtClean="0"/>
              <a:t> je vždy 100 </a:t>
            </a:r>
            <a:r>
              <a:rPr lang="en-US" sz="2800" dirty="0" smtClean="0"/>
              <a:t>%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6550" y="4233120"/>
            <a:ext cx="76428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Počet </a:t>
            </a:r>
            <a:r>
              <a:rPr lang="cs-CZ" sz="2800" b="1" dirty="0" smtClean="0"/>
              <a:t>procent</a:t>
            </a:r>
            <a:r>
              <a:rPr lang="cs-CZ" sz="2800" dirty="0" smtClean="0"/>
              <a:t> udává, kolik setin ze základu tvoří procentová část.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0440" y="2753640"/>
            <a:ext cx="73678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Procentovou část </a:t>
            </a:r>
            <a:r>
              <a:rPr lang="en-US" sz="2800" dirty="0" smtClean="0"/>
              <a:t>je </a:t>
            </a:r>
            <a:r>
              <a:rPr lang="cs-CZ" sz="2800" dirty="0" smtClean="0"/>
              <a:t>část základu.</a:t>
            </a:r>
            <a:endParaRPr lang="cs-CZ" sz="28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6588223" y="5467428"/>
            <a:ext cx="1706017" cy="870665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i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 = p · z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8157" y="5641150"/>
            <a:ext cx="63480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Vzorec na výpočet procentové části: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72103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3" grpId="0"/>
      <p:bldP spid="14" grpId="0"/>
      <p:bldP spid="16" grpId="0"/>
      <p:bldP spid="15" grpId="0"/>
      <p:bldP spid="17" grpId="0" animBg="1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Zaoblený obdélník 29"/>
          <p:cNvSpPr/>
          <p:nvPr/>
        </p:nvSpPr>
        <p:spPr>
          <a:xfrm>
            <a:off x="-694" y="1"/>
            <a:ext cx="9144694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209668" y="1718164"/>
            <a:ext cx="8723970" cy="343902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158356" y="84288"/>
            <a:ext cx="8906749" cy="96844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58356" y="113799"/>
            <a:ext cx="8729011" cy="79417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Př.1) Ve škole je 300 žáků. Z nich je 42 </a:t>
            </a:r>
            <a:r>
              <a:rPr lang="en-US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%</a:t>
            </a:r>
            <a:r>
              <a:rPr lang="cs-CZ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 chlapců. Kolik je ve škole chlapců?</a:t>
            </a:r>
            <a:endParaRPr lang="cs-CZ" sz="280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29903" y="1187360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41845" y="2594249"/>
                <a:ext cx="4574080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00 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300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žáků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845" y="2594249"/>
                <a:ext cx="4574080" cy="648072"/>
              </a:xfrm>
              <a:prstGeom prst="rect">
                <a:avLst/>
              </a:prstGeom>
              <a:blipFill rotWithShape="1">
                <a:blip r:embed="rId2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aoblený obdélník 31"/>
          <p:cNvSpPr/>
          <p:nvPr/>
        </p:nvSpPr>
        <p:spPr>
          <a:xfrm>
            <a:off x="229903" y="5445224"/>
            <a:ext cx="8657464" cy="100688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621002" y="3212976"/>
                <a:ext cx="4221551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300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: 100</a:t>
                </a:r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žáků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002" y="3212976"/>
                <a:ext cx="4221551" cy="648072"/>
              </a:xfrm>
              <a:prstGeom prst="rect">
                <a:avLst/>
              </a:prstGeom>
              <a:blipFill rotWithShape="1">
                <a:blip r:embed="rId3"/>
                <a:stretch>
                  <a:fillRect t="-8491" r="-434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Zástupný symbol pro obsah 2"/>
          <p:cNvSpPr>
            <a:spLocks noGrp="1"/>
          </p:cNvSpPr>
          <p:nvPr/>
        </p:nvSpPr>
        <p:spPr>
          <a:xfrm>
            <a:off x="4765701" y="3209404"/>
            <a:ext cx="139069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= 3</a:t>
            </a:r>
            <a:r>
              <a:rPr lang="en-US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žáci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36" name="Přímá spojnice 35"/>
          <p:cNvCxnSpPr/>
          <p:nvPr/>
        </p:nvCxnSpPr>
        <p:spPr>
          <a:xfrm>
            <a:off x="478049" y="3861048"/>
            <a:ext cx="5678348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669795" y="4013448"/>
                <a:ext cx="321378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4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2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3 · 42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795" y="4013448"/>
                <a:ext cx="3213786" cy="648072"/>
              </a:xfrm>
              <a:prstGeom prst="rect">
                <a:avLst/>
              </a:prstGeom>
              <a:blipFill rotWithShape="1">
                <a:blip r:embed="rId4"/>
                <a:stretch>
                  <a:fillRect t="-8411" b="-6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Zástupný symbol pro obsah 2"/>
          <p:cNvSpPr>
            <a:spLocks noGrp="1"/>
          </p:cNvSpPr>
          <p:nvPr/>
        </p:nvSpPr>
        <p:spPr>
          <a:xfrm>
            <a:off x="3557245" y="4013448"/>
            <a:ext cx="284661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= 126 chlapců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2053" name="Picture 5" descr="C:\Users\spravce\AppData\Local\Microsoft\Windows\Temporary Internet Files\Content.IE5\BL96J1IA\MC9003433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425" y="2293331"/>
            <a:ext cx="2390719" cy="248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Zástupný symbol pro obsah 2"/>
          <p:cNvSpPr>
            <a:spLocks noGrp="1"/>
          </p:cNvSpPr>
          <p:nvPr/>
        </p:nvSpPr>
        <p:spPr>
          <a:xfrm>
            <a:off x="349281" y="5624631"/>
            <a:ext cx="8013405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Ve škole je 126 chlapců.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7" name="Zástupný symbol pro obsah 2"/>
          <p:cNvSpPr>
            <a:spLocks noGrp="1"/>
          </p:cNvSpPr>
          <p:nvPr/>
        </p:nvSpPr>
        <p:spPr>
          <a:xfrm>
            <a:off x="269781" y="1720092"/>
            <a:ext cx="4519460" cy="3764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1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1. způsob 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(pomocí 1 </a:t>
            </a:r>
            <a:r>
              <a:rPr lang="en-US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%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)</a:t>
            </a:r>
            <a:endParaRPr lang="cs-CZ" sz="2800" b="1" i="1" spc="-120" dirty="0">
              <a:solidFill>
                <a:schemeClr val="tx1"/>
              </a:solidFill>
              <a:latin typeface="Times New Roman" pitchFamily="18" charset="0"/>
              <a:ea typeface="Cambria Math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2911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11" grpId="0"/>
      <p:bldP spid="33" grpId="0"/>
      <p:bldP spid="34" grpId="0"/>
      <p:bldP spid="37" grpId="0"/>
      <p:bldP spid="38" grpId="0"/>
      <p:bldP spid="46" grpId="0"/>
      <p:bldP spid="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694" y="1"/>
            <a:ext cx="9144694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9668" y="1718164"/>
            <a:ext cx="8723970" cy="394308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158356" y="84288"/>
            <a:ext cx="8906749" cy="96844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58356" y="113799"/>
            <a:ext cx="8729011" cy="79417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Př.1) Ve škole je 300 žáků. Z nich je 42 </a:t>
            </a:r>
            <a:r>
              <a:rPr lang="en-US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%</a:t>
            </a:r>
            <a:r>
              <a:rPr lang="cs-CZ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 chlapců. Kolik je ve škole chlapců?</a:t>
            </a:r>
            <a:endParaRPr lang="cs-CZ" sz="280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29903" y="1187360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669795" y="2431176"/>
                <a:ext cx="4574080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𝑧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= </m:t>
                    </m:r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300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žáků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795" y="2431176"/>
                <a:ext cx="4574080" cy="648072"/>
              </a:xfrm>
              <a:prstGeom prst="rect">
                <a:avLst/>
              </a:prstGeom>
              <a:blipFill rotWithShape="1">
                <a:blip r:embed="rId2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242921" y="5782959"/>
            <a:ext cx="8657464" cy="71885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654578" y="2884928"/>
                <a:ext cx="165568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𝑝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=42 </m:t>
                      </m:r>
                      <m:r>
                        <a:rPr lang="en-US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%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578" y="2884928"/>
                <a:ext cx="1655686" cy="6480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192569" y="2888940"/>
                <a:ext cx="139069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0,4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2</m:t>
                    </m:r>
                  </m:oMath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2569" y="2888940"/>
                <a:ext cx="1390696" cy="648072"/>
              </a:xfrm>
              <a:prstGeom prst="rect">
                <a:avLst/>
              </a:prstGeom>
              <a:blipFill rotWithShape="1">
                <a:blip r:embed="rId4"/>
                <a:stretch>
                  <a:fillRect l="-9211"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478049" y="3861048"/>
            <a:ext cx="4453991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646257" y="3335908"/>
                <a:ext cx="1165901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č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 ?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257" y="3335908"/>
                <a:ext cx="1165901" cy="6480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ástupný symbol pro obsah 2"/>
          <p:cNvSpPr>
            <a:spLocks noGrp="1"/>
          </p:cNvSpPr>
          <p:nvPr/>
        </p:nvSpPr>
        <p:spPr>
          <a:xfrm>
            <a:off x="646257" y="3850940"/>
            <a:ext cx="284661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č = z · p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49281" y="5853742"/>
            <a:ext cx="8013405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Ve škole je 126 chlapců.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42921" y="1740414"/>
            <a:ext cx="4199769" cy="3764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1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2. způsob 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(pomocí vzorce)</a:t>
            </a:r>
            <a:endParaRPr lang="cs-CZ" sz="2800" b="1" i="1" spc="-120" dirty="0">
              <a:solidFill>
                <a:schemeClr val="tx1"/>
              </a:solidFill>
              <a:latin typeface="Times New Roman" pitchFamily="18" charset="0"/>
              <a:ea typeface="Cambria Math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spravce\AppData\Local\Microsoft\Windows\Temporary Internet Files\Content.IE5\0BASIBLT\MC90034335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1313" y="2079205"/>
            <a:ext cx="2662722" cy="257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Zástupný symbol pro obsah 2"/>
          <p:cNvSpPr>
            <a:spLocks noGrp="1"/>
          </p:cNvSpPr>
          <p:nvPr/>
        </p:nvSpPr>
        <p:spPr>
          <a:xfrm>
            <a:off x="646257" y="4330588"/>
            <a:ext cx="284661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č = 300 · 0,42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646242" y="4832312"/>
            <a:ext cx="284661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č = 126 chlapců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97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2" grpId="0"/>
      <p:bldP spid="13" grpId="0"/>
      <p:bldP spid="15" grpId="0"/>
      <p:bldP spid="16" grpId="0"/>
      <p:bldP spid="18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694" y="1"/>
            <a:ext cx="9144694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9668" y="1718164"/>
            <a:ext cx="8723970" cy="343902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158356" y="84288"/>
            <a:ext cx="8906749" cy="96844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58356" y="113799"/>
            <a:ext cx="9454204" cy="79417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Př.2) Cena vázy byla zvýšena na 120 </a:t>
            </a:r>
            <a:r>
              <a:rPr lang="en-US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%</a:t>
            </a:r>
            <a:r>
              <a:rPr lang="cs-CZ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 původní ceny. Původní cena byla 780 Kč. Kolik stojí nyní?</a:t>
            </a:r>
            <a:endParaRPr lang="cs-CZ" sz="280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29903" y="1187360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341845" y="2594249"/>
                <a:ext cx="4574080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00 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780</a:t>
                </a:r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Kč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845" y="2594249"/>
                <a:ext cx="4574080" cy="648072"/>
              </a:xfrm>
              <a:prstGeom prst="rect">
                <a:avLst/>
              </a:prstGeom>
              <a:blipFill rotWithShape="1">
                <a:blip r:embed="rId2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229903" y="5445224"/>
            <a:ext cx="8657464" cy="100688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621002" y="3212976"/>
                <a:ext cx="4221551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780 : 100</a:t>
                </a:r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Kč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002" y="3212976"/>
                <a:ext cx="4221551" cy="648072"/>
              </a:xfrm>
              <a:prstGeom prst="rect">
                <a:avLst/>
              </a:prstGeom>
              <a:blipFill rotWithShape="1">
                <a:blip r:embed="rId3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ástupný symbol pro obsah 2"/>
          <p:cNvSpPr>
            <a:spLocks noGrp="1"/>
          </p:cNvSpPr>
          <p:nvPr/>
        </p:nvSpPr>
        <p:spPr>
          <a:xfrm>
            <a:off x="4285205" y="3209404"/>
            <a:ext cx="1871192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= 7,80 Kč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478049" y="3861048"/>
            <a:ext cx="5678348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374140" y="4013448"/>
                <a:ext cx="4237589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20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7,8· 120 Kč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140" y="4013448"/>
                <a:ext cx="4237589" cy="648072"/>
              </a:xfrm>
              <a:prstGeom prst="rect">
                <a:avLst/>
              </a:prstGeom>
              <a:blipFill rotWithShape="1">
                <a:blip r:embed="rId4"/>
                <a:stretch>
                  <a:fillRect t="-8411" b="-6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ástupný symbol pro obsah 2"/>
          <p:cNvSpPr>
            <a:spLocks noGrp="1"/>
          </p:cNvSpPr>
          <p:nvPr/>
        </p:nvSpPr>
        <p:spPr>
          <a:xfrm>
            <a:off x="4318195" y="4014192"/>
            <a:ext cx="284661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= 936 Kč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49281" y="5624631"/>
            <a:ext cx="8013405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latin typeface="Trebuchet MS" pitchFamily="34" charset="0"/>
                <a:ea typeface="Cambria Math" pitchFamily="18" charset="0"/>
              </a:rPr>
              <a:t>Současná cena vázy je 936 Kč.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69781" y="1720092"/>
            <a:ext cx="4519460" cy="3764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1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1. způsob 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(pomocí 1 </a:t>
            </a:r>
            <a:r>
              <a:rPr lang="en-US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%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)</a:t>
            </a:r>
            <a:endParaRPr lang="cs-CZ" sz="2800" b="1" i="1" spc="-120" dirty="0">
              <a:solidFill>
                <a:schemeClr val="tx1"/>
              </a:solidFill>
              <a:latin typeface="Times New Roman" pitchFamily="18" charset="0"/>
              <a:ea typeface="Cambria Math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Users\spravce\AppData\Local\Microsoft\Windows\Temporary Internet Files\Content.IE5\BL96J1IA\MC9000848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942441"/>
            <a:ext cx="1215139" cy="297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2439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  <p:bldP spid="9" grpId="0"/>
      <p:bldP spid="10" grpId="0"/>
      <p:bldP spid="12" grpId="0"/>
      <p:bldP spid="13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694" y="1"/>
            <a:ext cx="9144694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9668" y="1718164"/>
            <a:ext cx="8723970" cy="376222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158356" y="84288"/>
            <a:ext cx="8906749" cy="96844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58356" y="113799"/>
            <a:ext cx="9454204" cy="79417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Př.2) Cena vázy byla zvýšena na 120 </a:t>
            </a:r>
            <a:r>
              <a:rPr lang="en-US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%</a:t>
            </a:r>
            <a:r>
              <a:rPr lang="cs-CZ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 původní ceny. Původní cena byla 780 Kč. Kolik stojí nyní?</a:t>
            </a:r>
            <a:endParaRPr lang="cs-CZ" sz="280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29903" y="1187360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29903" y="5733256"/>
            <a:ext cx="8657464" cy="71885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669795" y="2431176"/>
                <a:ext cx="4574080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𝑧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=780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Kč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795" y="2431176"/>
                <a:ext cx="4574080" cy="648072"/>
              </a:xfrm>
              <a:prstGeom prst="rect">
                <a:avLst/>
              </a:prstGeom>
              <a:blipFill rotWithShape="1">
                <a:blip r:embed="rId2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654578" y="2884928"/>
                <a:ext cx="1901198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𝑝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=120 </m:t>
                      </m:r>
                      <m:r>
                        <a:rPr lang="en-US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%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578" y="2884928"/>
                <a:ext cx="1901198" cy="6480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342805" y="2890968"/>
                <a:ext cx="139069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cs-CZ" sz="2800" i="0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0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,2</m:t>
                    </m:r>
                  </m:oMath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2805" y="2890968"/>
                <a:ext cx="1390696" cy="648072"/>
              </a:xfrm>
              <a:prstGeom prst="rect">
                <a:avLst/>
              </a:prstGeom>
              <a:blipFill rotWithShape="1">
                <a:blip r:embed="rId4"/>
                <a:stretch>
                  <a:fillRect l="-8772" t="-8411" b="-6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478049" y="3861048"/>
            <a:ext cx="4453991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46257" y="3335908"/>
                <a:ext cx="1165901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č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 ?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257" y="3335908"/>
                <a:ext cx="1165901" cy="6480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ástupný symbol pro obsah 2"/>
          <p:cNvSpPr>
            <a:spLocks noGrp="1"/>
          </p:cNvSpPr>
          <p:nvPr/>
        </p:nvSpPr>
        <p:spPr>
          <a:xfrm>
            <a:off x="646257" y="3850940"/>
            <a:ext cx="284661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č = z · p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242921" y="1740414"/>
            <a:ext cx="4199769" cy="3764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1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2. způsob 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(pomocí vzorce)</a:t>
            </a:r>
            <a:endParaRPr lang="cs-CZ" sz="2800" b="1" i="1" spc="-120" dirty="0">
              <a:solidFill>
                <a:schemeClr val="tx1"/>
              </a:solidFill>
              <a:latin typeface="Times New Roman" pitchFamily="18" charset="0"/>
              <a:ea typeface="Cambria Math" pitchFamily="18" charset="0"/>
              <a:cs typeface="Times New Roman" pitchFamily="18" charset="0"/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646257" y="4330588"/>
            <a:ext cx="284661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č = 780 · 1,2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646242" y="4832312"/>
            <a:ext cx="284661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č = 936 chlapců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332017" y="5804039"/>
            <a:ext cx="8013405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latin typeface="Trebuchet MS" pitchFamily="34" charset="0"/>
                <a:ea typeface="Cambria Math" pitchFamily="18" charset="0"/>
              </a:rPr>
              <a:t>Současná cena vázy je 936 Kč.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5123" name="Picture 3" descr="C:\Users\spravce\AppData\Local\Microsoft\Windows\Temporary Internet Files\Content.IE5\HGW68T4R\MC9002073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24061"/>
            <a:ext cx="1944216" cy="3429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728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3305"/>
            <a:ext cx="9138303" cy="6814695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1675" y="188640"/>
            <a:ext cx="6628557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11957" y="288275"/>
            <a:ext cx="6448275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23" y="1127056"/>
            <a:ext cx="9137256" cy="85689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18503" y="1177860"/>
            <a:ext cx="9006108" cy="4375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1</a:t>
            </a:r>
            <a:r>
              <a:rPr lang="cs-CZ" dirty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) </a:t>
            </a: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Slunečnicová semena ve slupkách obsahují 28 </a:t>
            </a:r>
            <a:r>
              <a:rPr lang="en-US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%</a:t>
            </a: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 oleje. Kolik kilogramů oleje je ve 100 kg oleje?</a:t>
            </a:r>
            <a:endParaRPr lang="cs-CZ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2745" y="5106071"/>
            <a:ext cx="9089111" cy="93904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85109" y="5148115"/>
            <a:ext cx="9237724" cy="8549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4)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 lese měli vysázet 4 850 stromků. Svůj úkol splnili na 106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 %.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 Kolik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ea typeface="Cambria Math" pitchFamily="18" charset="0"/>
                <a:cs typeface="Arial" pitchFamily="34" charset="0"/>
              </a:rPr>
              <a:t>stromků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 bylo vysázeno?</a:t>
            </a:r>
            <a:endParaRPr lang="cs-CZ" dirty="0">
              <a:solidFill>
                <a:schemeClr val="tx1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p:pic>
        <p:nvPicPr>
          <p:cNvPr id="15" name="Picture 2" descr="C:\Users\spravce\AppData\Local\Microsoft\Windows\Temporary Internet Files\Content.IE5\D1R1SU0N\MC900434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3305"/>
            <a:ext cx="1224136" cy="1099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-38771" y="2420428"/>
            <a:ext cx="9201557" cy="92641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-26443" y="2468082"/>
            <a:ext cx="9136842" cy="8021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2) Ve škole je 650 žáků. Z nich 78 </a:t>
            </a:r>
            <a:r>
              <a:rPr lang="en-US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%</a:t>
            </a: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 dovede plavat, ostatní plavat nedovedou. Kolik je plavců a kolik neplavců?</a:t>
            </a:r>
            <a:endParaRPr lang="cs-CZ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-14084" y="3774404"/>
            <a:ext cx="9089111" cy="88004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-11609" y="3795017"/>
            <a:ext cx="9334442" cy="5700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3)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 závodě měli vyrobit 230 motorů. Úkol překročili o 14 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%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. </a:t>
            </a:r>
            <a:r>
              <a:rPr lang="cs-CZ" dirty="0" smtClean="0">
                <a:latin typeface="Arial" pitchFamily="34" charset="0"/>
                <a:ea typeface="Cambria Math" pitchFamily="18" charset="0"/>
                <a:cs typeface="Arial" pitchFamily="34" charset="0"/>
              </a:rPr>
              <a:t>Kolik motorů vyrobili navíc a kolik celkem?</a:t>
            </a:r>
            <a:endParaRPr lang="cs-CZ" dirty="0">
              <a:solidFill>
                <a:schemeClr val="tx1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8943" y="2036034"/>
                <a:ext cx="9035198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28 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𝑘𝑔</m:t>
                      </m:r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43" y="2036034"/>
                <a:ext cx="9035198" cy="432048"/>
              </a:xfrm>
              <a:prstGeom prst="rect">
                <a:avLst/>
              </a:prstGeom>
              <a:blipFill rotWithShape="1">
                <a:blip r:embed="rId3"/>
                <a:stretch>
                  <a:fillRect b="-223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19347" y="3346847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507 </m:t>
                    </m:r>
                    <m:r>
                      <m:rPr>
                        <m:sty m:val="p"/>
                      </m:rPr>
                      <a:rPr lang="cs-CZ" b="0" i="0" spc="-120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plavc</m:t>
                    </m:r>
                    <m:r>
                      <a:rPr lang="cs-CZ" b="0" i="0" spc="-120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ů</m:t>
                    </m:r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 ;143</m:t>
                    </m:r>
                  </m:oMath>
                </a14:m>
                <a:r>
                  <a:rPr lang="cs-CZ" spc="-120" dirty="0" smtClean="0">
                    <a:solidFill>
                      <a:srgbClr val="FFFF00"/>
                    </a:solidFill>
                    <a:latin typeface="Trebuchet MS" pitchFamily="34" charset="0"/>
                    <a:ea typeface="Cambria Math" pitchFamily="18" charset="0"/>
                  </a:rPr>
                  <a:t> neplavců</a:t>
                </a:r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47" y="3346847"/>
                <a:ext cx="9022250" cy="432048"/>
              </a:xfrm>
              <a:prstGeom prst="rect">
                <a:avLst/>
              </a:prstGeom>
              <a:blipFill rotWithShape="1">
                <a:blip r:embed="rId4"/>
                <a:stretch>
                  <a:fillRect l="-67" t="-7895" b="-3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8943" y="4654452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32 </m:t>
                    </m:r>
                  </m:oMath>
                </a14:m>
                <a:r>
                  <a:rPr lang="cs-CZ" spc="-120" dirty="0" smtClean="0">
                    <a:solidFill>
                      <a:srgbClr val="FFFF00"/>
                    </a:solidFill>
                    <a:latin typeface="Trebuchet MS" pitchFamily="34" charset="0"/>
                    <a:ea typeface="Cambria Math" pitchFamily="18" charset="0"/>
                  </a:rPr>
                  <a:t>motorů navíc; celkem 262 motorů</a:t>
                </a:r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43" y="4654452"/>
                <a:ext cx="9022250" cy="432048"/>
              </a:xfrm>
              <a:prstGeom prst="rect">
                <a:avLst/>
              </a:prstGeom>
              <a:blipFill rotWithShape="1">
                <a:blip r:embed="rId5"/>
                <a:stretch>
                  <a:fillRect t="-8000" b="-3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38943" y="6047543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5 141 </m:t>
                    </m:r>
                  </m:oMath>
                </a14:m>
                <a:r>
                  <a:rPr lang="cs-CZ" b="0" spc="-120" dirty="0" smtClean="0">
                    <a:solidFill>
                      <a:srgbClr val="FFFF00"/>
                    </a:solidFill>
                    <a:ea typeface="Cambria Math"/>
                    <a:cs typeface="Times New Roman" pitchFamily="18" charset="0"/>
                  </a:rPr>
                  <a:t>stromků</a:t>
                </a:r>
                <a:endParaRPr lang="cs-CZ" spc="-120" dirty="0">
                  <a:solidFill>
                    <a:srgbClr val="FFFF00"/>
                  </a:solidFill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43" y="6047543"/>
                <a:ext cx="9022250" cy="432048"/>
              </a:xfrm>
              <a:prstGeom prst="rect">
                <a:avLst/>
              </a:prstGeom>
              <a:blipFill rotWithShape="1">
                <a:blip r:embed="rId6"/>
                <a:stretch>
                  <a:fillRect l="-67" t="-6579" b="-32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98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8" grpId="0"/>
      <p:bldP spid="20" grpId="0"/>
      <p:bldP spid="22" grpId="0"/>
      <p:bldP spid="23" grpId="0" animBg="1"/>
      <p:bldP spid="24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66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780600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4260</TotalTime>
  <Words>715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Základní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652</cp:revision>
  <dcterms:created xsi:type="dcterms:W3CDTF">2012-04-23T18:25:05Z</dcterms:created>
  <dcterms:modified xsi:type="dcterms:W3CDTF">2013-04-23T16:24:31Z</dcterms:modified>
</cp:coreProperties>
</file>