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479" r:id="rId4"/>
    <p:sldId id="480" r:id="rId5"/>
    <p:sldId id="481" r:id="rId6"/>
    <p:sldId id="482" r:id="rId7"/>
    <p:sldId id="483" r:id="rId8"/>
    <p:sldId id="416" r:id="rId9"/>
    <p:sldId id="439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66FF33"/>
    <a:srgbClr val="99FF33"/>
    <a:srgbClr val="FFFF66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8613" autoAdjust="0"/>
  </p:normalViewPr>
  <p:slideViewPr>
    <p:cSldViewPr>
      <p:cViewPr>
        <p:scale>
          <a:sx n="60" d="100"/>
          <a:sy n="60" d="100"/>
        </p:scale>
        <p:origin x="-1363" y="-16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6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VY_32_INOVACE_06_17_M7_Hanak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23885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Procenta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Výpočet základu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32476" y="202265"/>
            <a:ext cx="8527119" cy="994487"/>
          </a:xfrm>
          <a:prstGeom prst="roundRect">
            <a:avLst>
              <a:gd name="adj" fmla="val 24231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88041" y="1382068"/>
            <a:ext cx="8415988" cy="5184576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75501"/>
            <a:ext cx="331236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61694" y="1556792"/>
            <a:ext cx="8048937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V této hodině si ukážeme výpočet základu. Na začátku jsou řešené příklady a na konci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příklady na samostatné procvičení, které prověří zda žáci pochopili danou látku. </a:t>
            </a:r>
            <a:endParaRPr lang="cs-CZ" sz="1800" dirty="0" smtClean="0">
              <a:solidFill>
                <a:schemeClr val="tx2">
                  <a:lumMod val="10000"/>
                </a:schemeClr>
              </a:solidFill>
            </a:endParaRPr>
          </a:p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2220" y="198666"/>
            <a:ext cx="8552509" cy="6398686"/>
          </a:xfrm>
          <a:prstGeom prst="roundRect">
            <a:avLst>
              <a:gd name="adj" fmla="val 3112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500547" y="546287"/>
            <a:ext cx="7848870" cy="1267997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6842" y="663674"/>
            <a:ext cx="5486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Základ</a:t>
            </a:r>
            <a:r>
              <a:rPr lang="cs-CZ" sz="2800" dirty="0" smtClean="0"/>
              <a:t> značíme písmen </a:t>
            </a:r>
            <a:r>
              <a:rPr lang="cs-CZ" sz="2800" b="1" i="0" dirty="0" smtClean="0">
                <a:latin typeface="+mj-lt"/>
              </a:rPr>
              <a:t>z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486361" y="2029430"/>
            <a:ext cx="7889598" cy="1364676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1688" y="2188548"/>
            <a:ext cx="73678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Procentovou část </a:t>
            </a:r>
            <a:r>
              <a:rPr lang="cs-CZ" sz="2800" dirty="0" smtClean="0"/>
              <a:t>značíme písmenem </a:t>
            </a:r>
            <a:r>
              <a:rPr lang="cs-CZ" sz="2800" b="1" i="0" dirty="0" smtClean="0">
                <a:latin typeface="+mj-lt"/>
              </a:rPr>
              <a:t>č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pic>
        <p:nvPicPr>
          <p:cNvPr id="11" name="Picture 2" descr="C:\Users\spravce\AppData\Local\Microsoft\Windows\Temporary Internet Files\Content.IE5\HGW68T4R\MC900440428CAY903RN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0062" y="357784"/>
            <a:ext cx="1426513" cy="1502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500547" y="3559879"/>
            <a:ext cx="7848871" cy="1741330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134" y="3682753"/>
            <a:ext cx="576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Počet </a:t>
            </a:r>
            <a:r>
              <a:rPr lang="cs-CZ" sz="2800" b="1" dirty="0" smtClean="0"/>
              <a:t>procent</a:t>
            </a:r>
            <a:r>
              <a:rPr lang="cs-CZ" sz="2800" dirty="0" smtClean="0"/>
              <a:t> značíme </a:t>
            </a:r>
            <a:r>
              <a:rPr lang="cs-CZ" sz="2800" b="1" dirty="0" smtClean="0"/>
              <a:t>p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9914" y="1180285"/>
            <a:ext cx="5486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Základ</a:t>
            </a:r>
            <a:r>
              <a:rPr lang="cs-CZ" sz="2800" dirty="0" smtClean="0"/>
              <a:t> je vždy 100 </a:t>
            </a:r>
            <a:r>
              <a:rPr lang="en-US" sz="2800" dirty="0" smtClean="0"/>
              <a:t>%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6550" y="4233120"/>
            <a:ext cx="76428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Počet </a:t>
            </a:r>
            <a:r>
              <a:rPr lang="cs-CZ" sz="2800" b="1" dirty="0" smtClean="0"/>
              <a:t>procent</a:t>
            </a:r>
            <a:r>
              <a:rPr lang="cs-CZ" sz="2800" dirty="0" smtClean="0"/>
              <a:t> udává, kolik setin ze základu tvoří procentová část.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0440" y="2753640"/>
            <a:ext cx="73678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Procentovou část </a:t>
            </a:r>
            <a:r>
              <a:rPr lang="en-US" sz="2800" dirty="0" smtClean="0"/>
              <a:t>je </a:t>
            </a:r>
            <a:r>
              <a:rPr lang="cs-CZ" sz="2800" dirty="0" smtClean="0"/>
              <a:t>část základu.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aoblený obdélník 16"/>
              <p:cNvSpPr/>
              <p:nvPr/>
            </p:nvSpPr>
            <p:spPr>
              <a:xfrm>
                <a:off x="6588223" y="5301209"/>
                <a:ext cx="1706017" cy="1224135"/>
              </a:xfrm>
              <a:prstGeom prst="roundRect">
                <a:avLst>
                  <a:gd name="adj" fmla="val 6288"/>
                </a:avLst>
              </a:prstGeom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𝐳</m:t>
                      </m:r>
                      <m:r>
                        <a:rPr lang="cs-CZ" sz="2800" b="1" i="0" dirty="0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 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800" b="1" i="0" dirty="0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č</m:t>
                          </m:r>
                        </m:num>
                        <m:den>
                          <m:r>
                            <a:rPr lang="cs-CZ" sz="2800" b="1" i="0" dirty="0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𝐩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Zaoblený 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8223" y="5301209"/>
                <a:ext cx="1706017" cy="1224135"/>
              </a:xfrm>
              <a:prstGeom prst="roundRect">
                <a:avLst>
                  <a:gd name="adj" fmla="val 6288"/>
                </a:avLst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528157" y="5641150"/>
            <a:ext cx="54840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Vzorec na výpočet </a:t>
            </a:r>
            <a:r>
              <a:rPr lang="cs-CZ" sz="2800" dirty="0" smtClean="0"/>
              <a:t>základu: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72103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3" grpId="0"/>
      <p:bldP spid="14" grpId="0"/>
      <p:bldP spid="16" grpId="0"/>
      <p:bldP spid="15" grpId="0"/>
      <p:bldP spid="17" grpId="0" animBg="1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Zaoblený obdélník 29"/>
          <p:cNvSpPr/>
          <p:nvPr/>
        </p:nvSpPr>
        <p:spPr>
          <a:xfrm>
            <a:off x="-694" y="1"/>
            <a:ext cx="9144694" cy="685800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31" name="Zaoblený obdélník 30"/>
          <p:cNvSpPr/>
          <p:nvPr/>
        </p:nvSpPr>
        <p:spPr>
          <a:xfrm>
            <a:off x="209668" y="1718164"/>
            <a:ext cx="8723970" cy="343902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158356" y="84288"/>
            <a:ext cx="8906749" cy="96844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58356" y="113799"/>
            <a:ext cx="8985644" cy="79417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Př.1) Ve třídě je 18 dívek, což je 60 </a:t>
            </a:r>
            <a:r>
              <a:rPr lang="en-US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%</a:t>
            </a:r>
            <a:r>
              <a:rPr lang="cs-CZ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 celkového počtu žáků ve třídě. Kolik je ve třídě žáků?</a:t>
            </a:r>
            <a:endParaRPr lang="cs-CZ" sz="280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29903" y="1187360"/>
            <a:ext cx="1440160" cy="53080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rgbClr val="FFFF00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Řešení:</a:t>
            </a:r>
            <a:endParaRPr lang="cs-CZ" sz="2800" spc="-120" dirty="0">
              <a:solidFill>
                <a:srgbClr val="FFFF00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417685" y="2615581"/>
                <a:ext cx="4574080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6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0 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18 žáků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685" y="2615581"/>
                <a:ext cx="4574080" cy="648072"/>
              </a:xfrm>
              <a:prstGeom prst="rect">
                <a:avLst/>
              </a:prstGeom>
              <a:blipFill rotWithShape="1">
                <a:blip r:embed="rId2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Zaoblený obdélník 31"/>
          <p:cNvSpPr/>
          <p:nvPr/>
        </p:nvSpPr>
        <p:spPr>
          <a:xfrm>
            <a:off x="229903" y="5445224"/>
            <a:ext cx="8657464" cy="100688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621002" y="3212976"/>
                <a:ext cx="4221551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18 : 60</a:t>
                </a:r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žáků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002" y="3212976"/>
                <a:ext cx="4221551" cy="648072"/>
              </a:xfrm>
              <a:prstGeom prst="rect">
                <a:avLst/>
              </a:prstGeom>
              <a:blipFill rotWithShape="1">
                <a:blip r:embed="rId3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Zástupný symbol pro obsah 2"/>
          <p:cNvSpPr>
            <a:spLocks noGrp="1"/>
          </p:cNvSpPr>
          <p:nvPr/>
        </p:nvSpPr>
        <p:spPr>
          <a:xfrm>
            <a:off x="4333874" y="3209404"/>
            <a:ext cx="1822523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= 0,3</a:t>
            </a:r>
            <a:r>
              <a:rPr lang="en-US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žáka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36" name="Přímá spojnice 35"/>
          <p:cNvCxnSpPr/>
          <p:nvPr/>
        </p:nvCxnSpPr>
        <p:spPr>
          <a:xfrm>
            <a:off x="478049" y="3861048"/>
            <a:ext cx="5678348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476436" y="4013448"/>
                <a:ext cx="3951547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00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0,3 · 100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436" y="4013448"/>
                <a:ext cx="3951547" cy="648072"/>
              </a:xfrm>
              <a:prstGeom prst="rect">
                <a:avLst/>
              </a:prstGeom>
              <a:blipFill rotWithShape="1">
                <a:blip r:embed="rId4"/>
                <a:stretch>
                  <a:fillRect t="-8411" b="-6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Zástupný symbol pro obsah 2"/>
          <p:cNvSpPr>
            <a:spLocks noGrp="1"/>
          </p:cNvSpPr>
          <p:nvPr/>
        </p:nvSpPr>
        <p:spPr>
          <a:xfrm>
            <a:off x="3995936" y="3988916"/>
            <a:ext cx="2846616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= 30 žáků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2053" name="Picture 5" descr="C:\Users\spravce\AppData\Local\Microsoft\Windows\Temporary Internet Files\Content.IE5\BL96J1IA\MC9003433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425" y="2293331"/>
            <a:ext cx="2390719" cy="248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Zástupný symbol pro obsah 2"/>
          <p:cNvSpPr>
            <a:spLocks noGrp="1"/>
          </p:cNvSpPr>
          <p:nvPr/>
        </p:nvSpPr>
        <p:spPr>
          <a:xfrm>
            <a:off x="349281" y="5624631"/>
            <a:ext cx="8013405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Ve třídě je 30 žáků.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7" name="Zástupný symbol pro obsah 2"/>
          <p:cNvSpPr>
            <a:spLocks noGrp="1"/>
          </p:cNvSpPr>
          <p:nvPr/>
        </p:nvSpPr>
        <p:spPr>
          <a:xfrm>
            <a:off x="269781" y="1720092"/>
            <a:ext cx="4519460" cy="3764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i="1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1. způsob </a:t>
            </a:r>
            <a:r>
              <a:rPr lang="cs-CZ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(pomocí 1 </a:t>
            </a:r>
            <a:r>
              <a:rPr lang="en-US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%</a:t>
            </a:r>
            <a:r>
              <a:rPr lang="cs-CZ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)</a:t>
            </a:r>
            <a:endParaRPr lang="cs-CZ" sz="2800" b="1" i="1" spc="-120" dirty="0">
              <a:solidFill>
                <a:schemeClr val="tx1"/>
              </a:solidFill>
              <a:latin typeface="Times New Roman" pitchFamily="18" charset="0"/>
              <a:ea typeface="Cambria Math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2911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11" grpId="0"/>
      <p:bldP spid="33" grpId="0"/>
      <p:bldP spid="34" grpId="0"/>
      <p:bldP spid="37" grpId="0"/>
      <p:bldP spid="38" grpId="0"/>
      <p:bldP spid="46" grpId="0"/>
      <p:bldP spid="4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694" y="1"/>
            <a:ext cx="9144694" cy="685800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3" name="Zaoblený obdélník 2"/>
          <p:cNvSpPr/>
          <p:nvPr/>
        </p:nvSpPr>
        <p:spPr>
          <a:xfrm>
            <a:off x="185426" y="1583540"/>
            <a:ext cx="8723970" cy="4293732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158356" y="84288"/>
            <a:ext cx="8906749" cy="96844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58356" y="113799"/>
            <a:ext cx="8729011" cy="79417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latin typeface="Trebuchet MS" pitchFamily="34" charset="0"/>
                <a:ea typeface="Cambria Math" pitchFamily="18" charset="0"/>
              </a:rPr>
              <a:t>Př.1) Ve třídě je 18 dívek, což je 60 </a:t>
            </a:r>
            <a:r>
              <a:rPr lang="en-US" sz="2800" dirty="0">
                <a:latin typeface="Trebuchet MS" pitchFamily="34" charset="0"/>
                <a:ea typeface="Cambria Math" pitchFamily="18" charset="0"/>
              </a:rPr>
              <a:t>%</a:t>
            </a:r>
            <a:r>
              <a:rPr lang="cs-CZ" sz="2800" dirty="0">
                <a:latin typeface="Trebuchet MS" pitchFamily="34" charset="0"/>
                <a:ea typeface="Cambria Math" pitchFamily="18" charset="0"/>
              </a:rPr>
              <a:t> celkového počtu žáků ve třídě. Kolik je ve třídě žáků?</a:t>
            </a: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58356" y="1052736"/>
            <a:ext cx="1440160" cy="53080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rgbClr val="FFFF00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Řešení:</a:t>
            </a:r>
            <a:endParaRPr lang="cs-CZ" sz="2800" spc="-120" dirty="0">
              <a:solidFill>
                <a:srgbClr val="FFFF00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576627" y="1999129"/>
                <a:ext cx="4574080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č=18</m:t>
                    </m:r>
                  </m:oMath>
                </a14:m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žáků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627" y="1999129"/>
                <a:ext cx="4574080" cy="648072"/>
              </a:xfrm>
              <a:prstGeom prst="rect">
                <a:avLst/>
              </a:prstGeom>
              <a:blipFill rotWithShape="1">
                <a:blip r:embed="rId2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242921" y="5949280"/>
            <a:ext cx="8657464" cy="71885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561410" y="2452881"/>
                <a:ext cx="165568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𝑝</m:t>
                      </m:r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=60 </m:t>
                      </m:r>
                      <m:r>
                        <a:rPr lang="en-US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%</m:t>
                      </m:r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10" y="2452881"/>
                <a:ext cx="1655686" cy="6480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2099401" y="2456893"/>
                <a:ext cx="139069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= </a:t>
                </a: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,6</m:t>
                    </m:r>
                  </m:oMath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9401" y="2456893"/>
                <a:ext cx="1390696" cy="648072"/>
              </a:xfrm>
              <a:prstGeom prst="rect">
                <a:avLst/>
              </a:prstGeom>
              <a:blipFill rotWithShape="1">
                <a:blip r:embed="rId4"/>
                <a:stretch>
                  <a:fillRect l="-8734"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384881" y="3366914"/>
            <a:ext cx="4453991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553089" y="2903861"/>
                <a:ext cx="1165901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𝑧</m:t>
                      </m:r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 ?</m:t>
                      </m:r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089" y="2903861"/>
                <a:ext cx="1165901" cy="64807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553585" y="3366914"/>
                <a:ext cx="2310578" cy="111510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𝑧</m:t>
                      </m:r>
                      <m:r>
                        <a:rPr lang="cs-CZ" sz="280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 =</m:t>
                      </m:r>
                      <m:f>
                        <m:fPr>
                          <m:ctrlPr>
                            <a:rPr lang="cs-CZ" sz="2800" i="1" spc="-120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  <m:t>č</m:t>
                          </m:r>
                        </m:num>
                        <m:den>
                          <m:r>
                            <a:rPr lang="cs-CZ" sz="2800" b="0" i="1" spc="-120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  <m:t>𝑝</m:t>
                          </m:r>
                        </m:den>
                      </m:f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585" y="3366914"/>
                <a:ext cx="2310578" cy="111510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ástupný symbol pro obsah 2"/>
          <p:cNvSpPr>
            <a:spLocks noGrp="1"/>
          </p:cNvSpPr>
          <p:nvPr/>
        </p:nvSpPr>
        <p:spPr>
          <a:xfrm>
            <a:off x="349281" y="6020063"/>
            <a:ext cx="8013405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>
                <a:latin typeface="Trebuchet MS" pitchFamily="34" charset="0"/>
                <a:ea typeface="Cambria Math" pitchFamily="18" charset="0"/>
              </a:rPr>
              <a:t>Ve třídě je 30 žáků.</a:t>
            </a: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33917" y="1583540"/>
            <a:ext cx="4199769" cy="3764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i="1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2. způsob </a:t>
            </a:r>
            <a:r>
              <a:rPr lang="cs-CZ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(pomocí vzorce)</a:t>
            </a:r>
            <a:endParaRPr lang="cs-CZ" sz="2800" b="1" i="1" spc="-120" dirty="0">
              <a:solidFill>
                <a:schemeClr val="tx1"/>
              </a:solidFill>
              <a:latin typeface="Times New Roman" pitchFamily="18" charset="0"/>
              <a:ea typeface="Cambria Math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spravce\AppData\Local\Microsoft\Windows\Temporary Internet Files\Content.IE5\0BASIBLT\MC9003433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1313" y="2079205"/>
            <a:ext cx="2662722" cy="2575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553089" y="4336700"/>
                <a:ext cx="284661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𝑧</m:t>
                    </m:r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=  18 : 0,6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089" y="4336700"/>
                <a:ext cx="2846616" cy="648072"/>
              </a:xfrm>
              <a:prstGeom prst="rect">
                <a:avLst/>
              </a:prstGeom>
              <a:blipFill rotWithShape="1">
                <a:blip r:embed="rId8"/>
                <a:stretch>
                  <a:fillRect t="-8411" b="-6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553089" y="4797152"/>
                <a:ext cx="284661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𝑧</m:t>
                    </m:r>
                  </m:oMath>
                </a14:m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= 180 : 6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089" y="4797152"/>
                <a:ext cx="2846616" cy="648072"/>
              </a:xfrm>
              <a:prstGeom prst="rect">
                <a:avLst/>
              </a:prstGeom>
              <a:blipFill rotWithShape="1">
                <a:blip r:embed="rId9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576627" y="5229200"/>
                <a:ext cx="284661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𝑧</m:t>
                    </m:r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=  30 žáků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627" y="5229200"/>
                <a:ext cx="2846616" cy="648072"/>
              </a:xfrm>
              <a:prstGeom prst="rect">
                <a:avLst/>
              </a:prstGeom>
              <a:blipFill rotWithShape="1">
                <a:blip r:embed="rId10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24977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2" grpId="0"/>
      <p:bldP spid="13" grpId="0"/>
      <p:bldP spid="15" grpId="0"/>
      <p:bldP spid="16" grpId="0"/>
      <p:bldP spid="18" grpId="0"/>
      <p:bldP spid="20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694" y="1"/>
            <a:ext cx="9144694" cy="685800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9668" y="1718164"/>
            <a:ext cx="8723970" cy="390646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158356" y="84288"/>
            <a:ext cx="8906749" cy="96844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48141" y="113799"/>
            <a:ext cx="8455589" cy="79417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Př.2) Automobil, který byl </a:t>
            </a:r>
            <a:r>
              <a:rPr lang="cs-CZ" sz="2800" dirty="0" smtClean="0">
                <a:latin typeface="Trebuchet MS" pitchFamily="34" charset="0"/>
                <a:ea typeface="Cambria Math" pitchFamily="18" charset="0"/>
              </a:rPr>
              <a:t>zlevněn o 20</a:t>
            </a:r>
            <a:r>
              <a:rPr lang="en-US" sz="2800" dirty="0" smtClean="0">
                <a:latin typeface="Trebuchet MS" pitchFamily="34" charset="0"/>
                <a:ea typeface="Cambria Math" pitchFamily="18" charset="0"/>
              </a:rPr>
              <a:t> %</a:t>
            </a:r>
            <a:r>
              <a:rPr lang="cs-CZ" sz="2800" dirty="0" smtClean="0">
                <a:latin typeface="Trebuchet MS" pitchFamily="34" charset="0"/>
                <a:ea typeface="Cambria Math" pitchFamily="18" charset="0"/>
              </a:rPr>
              <a:t>,</a:t>
            </a:r>
            <a:r>
              <a:rPr lang="en-US" sz="2800" dirty="0" smtClean="0"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dirty="0" smtClean="0">
                <a:latin typeface="Trebuchet MS" pitchFamily="34" charset="0"/>
                <a:ea typeface="Cambria Math" pitchFamily="18" charset="0"/>
              </a:rPr>
              <a:t>stojí </a:t>
            </a:r>
            <a:br>
              <a:rPr lang="cs-CZ" sz="2800" dirty="0" smtClean="0">
                <a:latin typeface="Trebuchet MS" pitchFamily="34" charset="0"/>
                <a:ea typeface="Cambria Math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320 000 Kč. </a:t>
            </a:r>
            <a:r>
              <a:rPr lang="cs-CZ" sz="2800" dirty="0" smtClean="0">
                <a:latin typeface="Trebuchet MS" pitchFamily="34" charset="0"/>
                <a:ea typeface="Cambria Math" pitchFamily="18" charset="0"/>
              </a:rPr>
              <a:t>Jaká byla původní cena automobilu?</a:t>
            </a:r>
            <a:endParaRPr lang="cs-CZ" sz="280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29903" y="1187360"/>
            <a:ext cx="1440160" cy="53080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rgbClr val="FFFF00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Řešení:</a:t>
            </a:r>
            <a:endParaRPr lang="cs-CZ" sz="2800" spc="-120" dirty="0">
              <a:solidFill>
                <a:srgbClr val="FFFF00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417557" y="2965181"/>
                <a:ext cx="4574080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8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0 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320 000</a:t>
                </a:r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Kč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557" y="2965181"/>
                <a:ext cx="4574080" cy="648072"/>
              </a:xfrm>
              <a:prstGeom prst="rect">
                <a:avLst/>
              </a:prstGeom>
              <a:blipFill rotWithShape="1">
                <a:blip r:embed="rId2"/>
                <a:stretch>
                  <a:fillRect t="-8411" b="-6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204997" y="5804039"/>
            <a:ext cx="8657464" cy="82748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595028" y="3666220"/>
                <a:ext cx="4455054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320 000 : 80</a:t>
                </a:r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Kč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028" y="3666220"/>
                <a:ext cx="4455054" cy="648072"/>
              </a:xfrm>
              <a:prstGeom prst="rect">
                <a:avLst/>
              </a:prstGeom>
              <a:blipFill rotWithShape="1">
                <a:blip r:embed="rId3"/>
                <a:stretch>
                  <a:fillRect t="-8411" b="-6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ástupný symbol pro obsah 2"/>
          <p:cNvSpPr>
            <a:spLocks noGrp="1"/>
          </p:cNvSpPr>
          <p:nvPr/>
        </p:nvSpPr>
        <p:spPr>
          <a:xfrm>
            <a:off x="4727753" y="3666220"/>
            <a:ext cx="2780929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= 4 000 Kč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452074" y="4314292"/>
            <a:ext cx="5678348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348165" y="4466692"/>
                <a:ext cx="4541785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00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4 000· 100 Kč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8165" y="4466692"/>
                <a:ext cx="4541785" cy="648072"/>
              </a:xfrm>
              <a:prstGeom prst="rect">
                <a:avLst/>
              </a:prstGeom>
              <a:blipFill rotWithShape="1">
                <a:blip r:embed="rId4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ástupný symbol pro obsah 2"/>
          <p:cNvSpPr>
            <a:spLocks noGrp="1"/>
          </p:cNvSpPr>
          <p:nvPr/>
        </p:nvSpPr>
        <p:spPr>
          <a:xfrm>
            <a:off x="4543852" y="4466692"/>
            <a:ext cx="2846616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= 400 000 Kč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314877" y="5893743"/>
            <a:ext cx="8013405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latin typeface="Trebuchet MS" pitchFamily="34" charset="0"/>
                <a:ea typeface="Cambria Math" pitchFamily="18" charset="0"/>
              </a:rPr>
              <a:t>Původní cena automobilu byla 400 000 Kč.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69781" y="1720092"/>
            <a:ext cx="4519460" cy="3764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i="1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1. způsob </a:t>
            </a:r>
            <a:r>
              <a:rPr lang="cs-CZ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(pomocí 1 </a:t>
            </a:r>
            <a:r>
              <a:rPr lang="en-US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%</a:t>
            </a:r>
            <a:r>
              <a:rPr lang="cs-CZ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)</a:t>
            </a:r>
            <a:endParaRPr lang="cs-CZ" sz="2800" b="1" i="1" spc="-120" dirty="0">
              <a:solidFill>
                <a:schemeClr val="tx1"/>
              </a:solidFill>
              <a:latin typeface="Times New Roman" pitchFamily="18" charset="0"/>
              <a:ea typeface="Cambria Math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1937929" y="2272165"/>
                <a:ext cx="4036015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latin typeface="Cambria Math"/>
                          <a:ea typeface="Cambria Math" pitchFamily="18" charset="0"/>
                        </a:rPr>
                        <m:t>100 </m:t>
                      </m:r>
                      <m:r>
                        <a:rPr lang="en-US" sz="2800" i="1" spc="-120" dirty="0" smtClean="0">
                          <a:latin typeface="Cambria Math"/>
                          <a:ea typeface="Cambria Math" pitchFamily="18" charset="0"/>
                        </a:rPr>
                        <m:t>%</m:t>
                      </m:r>
                      <m:r>
                        <a:rPr lang="cs-CZ" sz="2800" i="1" spc="-120" dirty="0" smtClean="0">
                          <a:latin typeface="Cambria Math"/>
                          <a:ea typeface="Cambria Math" pitchFamily="18" charset="0"/>
                        </a:rPr>
                        <m:t> − 20 </m:t>
                      </m:r>
                      <m:r>
                        <a:rPr lang="en-US" sz="2800" i="1" spc="-120" dirty="0" smtClean="0">
                          <a:latin typeface="Cambria Math"/>
                          <a:ea typeface="Cambria Math" pitchFamily="18" charset="0"/>
                        </a:rPr>
                        <m:t>% = 80 %</m:t>
                      </m:r>
                      <m:r>
                        <a:rPr lang="cs-CZ" sz="2800" i="1" spc="-120" dirty="0" smtClean="0">
                          <a:latin typeface="Cambria Math"/>
                          <a:ea typeface="Cambria Math" pitchFamily="18" charset="0"/>
                        </a:rPr>
                        <m:t> </m:t>
                      </m:r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7929" y="2272165"/>
                <a:ext cx="4036015" cy="64807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Zástupný symbol pro obsah 2"/>
          <p:cNvSpPr>
            <a:spLocks noGrp="1"/>
          </p:cNvSpPr>
          <p:nvPr/>
        </p:nvSpPr>
        <p:spPr>
          <a:xfrm>
            <a:off x="264661" y="2272165"/>
            <a:ext cx="1998821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latin typeface="Trebuchet MS" pitchFamily="34" charset="0"/>
                <a:ea typeface="Cambria Math" pitchFamily="18" charset="0"/>
              </a:rPr>
              <a:t>Cena nyní: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26" name="Přímá spojnice 25"/>
          <p:cNvCxnSpPr/>
          <p:nvPr/>
        </p:nvCxnSpPr>
        <p:spPr>
          <a:xfrm>
            <a:off x="264661" y="2728366"/>
            <a:ext cx="5678348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6" descr="C:\Users\spravce\AppData\Local\Microsoft\Windows\Temporary Internet Files\Content.IE5\HGW68T4R\MC900441736[2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188" y="1857323"/>
            <a:ext cx="2863788" cy="2863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2439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/>
      <p:bldP spid="9" grpId="0"/>
      <p:bldP spid="10" grpId="0"/>
      <p:bldP spid="12" grpId="0"/>
      <p:bldP spid="13" grpId="0"/>
      <p:bldP spid="15" grpId="0"/>
      <p:bldP spid="16" grpId="0"/>
      <p:bldP spid="17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694" y="1"/>
            <a:ext cx="9144694" cy="685800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3" name="Zaoblený obdélník 2"/>
          <p:cNvSpPr/>
          <p:nvPr/>
        </p:nvSpPr>
        <p:spPr>
          <a:xfrm>
            <a:off x="209668" y="1587388"/>
            <a:ext cx="8723970" cy="4505632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158356" y="84288"/>
            <a:ext cx="8906749" cy="96844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58356" y="113799"/>
            <a:ext cx="9454204" cy="79417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latin typeface="Trebuchet MS" pitchFamily="34" charset="0"/>
                <a:ea typeface="Cambria Math" pitchFamily="18" charset="0"/>
              </a:rPr>
              <a:t>Př.2) Automobil, který byl zlevněn o 20</a:t>
            </a:r>
            <a:r>
              <a:rPr lang="en-US" sz="2800" dirty="0">
                <a:latin typeface="Trebuchet MS" pitchFamily="34" charset="0"/>
                <a:ea typeface="Cambria Math" pitchFamily="18" charset="0"/>
              </a:rPr>
              <a:t> %</a:t>
            </a:r>
            <a:r>
              <a:rPr lang="cs-CZ" sz="2800" dirty="0">
                <a:latin typeface="Trebuchet MS" pitchFamily="34" charset="0"/>
                <a:ea typeface="Cambria Math" pitchFamily="18" charset="0"/>
              </a:rPr>
              <a:t>,</a:t>
            </a:r>
            <a:r>
              <a:rPr lang="en-US" sz="2800" dirty="0"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dirty="0">
                <a:latin typeface="Trebuchet MS" pitchFamily="34" charset="0"/>
                <a:ea typeface="Cambria Math" pitchFamily="18" charset="0"/>
              </a:rPr>
              <a:t>stojí </a:t>
            </a:r>
            <a:br>
              <a:rPr lang="cs-CZ" sz="2800" dirty="0">
                <a:latin typeface="Trebuchet MS" pitchFamily="34" charset="0"/>
                <a:ea typeface="Cambria Math" pitchFamily="18" charset="0"/>
              </a:rPr>
            </a:br>
            <a:r>
              <a:rPr lang="cs-CZ" sz="2800" dirty="0">
                <a:latin typeface="Trebuchet MS" pitchFamily="34" charset="0"/>
                <a:ea typeface="Cambria Math" pitchFamily="18" charset="0"/>
              </a:rPr>
              <a:t>320 000 Kč. Jaká byla původní cena automobilu?</a:t>
            </a: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29903" y="1056584"/>
            <a:ext cx="1440160" cy="53080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rgbClr val="FFFF00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Řešení:</a:t>
            </a:r>
            <a:endParaRPr lang="cs-CZ" sz="2800" spc="-120" dirty="0">
              <a:solidFill>
                <a:srgbClr val="FFFF00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43328" y="6139145"/>
            <a:ext cx="8657464" cy="71885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669795" y="2554108"/>
                <a:ext cx="4574080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č=320 00</m:t>
                    </m:r>
                  </m:oMath>
                </a14:m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Kč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795" y="2554108"/>
                <a:ext cx="4574080" cy="648072"/>
              </a:xfrm>
              <a:prstGeom prst="rect">
                <a:avLst/>
              </a:prstGeom>
              <a:blipFill rotWithShape="1">
                <a:blip r:embed="rId2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654578" y="3007860"/>
                <a:ext cx="1901198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𝑝</m:t>
                      </m:r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=80 </m:t>
                      </m:r>
                      <m:r>
                        <a:rPr lang="en-US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%</m:t>
                      </m:r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578" y="3007860"/>
                <a:ext cx="1901198" cy="6480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342805" y="3013900"/>
                <a:ext cx="139069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= </a:t>
                </a:r>
                <a14:m>
                  <m:oMath xmlns:m="http://schemas.openxmlformats.org/officeDocument/2006/math">
                    <m:r>
                      <a:rPr lang="cs-CZ" sz="2800" i="0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sz="2800" b="0" i="0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,8</m:t>
                    </m:r>
                  </m:oMath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2805" y="3013900"/>
                <a:ext cx="1390696" cy="648072"/>
              </a:xfrm>
              <a:prstGeom prst="rect">
                <a:avLst/>
              </a:prstGeom>
              <a:blipFill rotWithShape="1">
                <a:blip r:embed="rId4"/>
                <a:stretch>
                  <a:fillRect l="-8772" t="-8411" b="-6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>
            <a:off x="357836" y="3973872"/>
            <a:ext cx="507826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646257" y="3458840"/>
                <a:ext cx="1165901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𝑧</m:t>
                      </m:r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 ?</m:t>
                      </m:r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257" y="3458840"/>
                <a:ext cx="1165901" cy="64807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Zástupný symbol pro obsah 2"/>
          <p:cNvSpPr>
            <a:spLocks noGrp="1"/>
          </p:cNvSpPr>
          <p:nvPr/>
        </p:nvSpPr>
        <p:spPr>
          <a:xfrm>
            <a:off x="309073" y="1587902"/>
            <a:ext cx="4199769" cy="3764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i="1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2. způsob </a:t>
            </a:r>
            <a:r>
              <a:rPr lang="cs-CZ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(pomocí vzorce)</a:t>
            </a:r>
            <a:endParaRPr lang="cs-CZ" sz="2800" b="1" i="1" spc="-120" dirty="0">
              <a:solidFill>
                <a:schemeClr val="tx1"/>
              </a:solidFill>
              <a:latin typeface="Times New Roman" pitchFamily="18" charset="0"/>
              <a:ea typeface="Cambria Math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553585" y="4955244"/>
                <a:ext cx="284661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𝑧</m:t>
                    </m:r>
                  </m:oMath>
                </a14:m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= 320 000 : 0,8 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585" y="4955244"/>
                <a:ext cx="2846616" cy="648072"/>
              </a:xfrm>
              <a:prstGeom prst="rect">
                <a:avLst/>
              </a:prstGeom>
              <a:blipFill rotWithShape="1">
                <a:blip r:embed="rId6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ástupný symbol pro obsah 2"/>
          <p:cNvSpPr>
            <a:spLocks noGrp="1"/>
          </p:cNvSpPr>
          <p:nvPr/>
        </p:nvSpPr>
        <p:spPr>
          <a:xfrm>
            <a:off x="345442" y="6209928"/>
            <a:ext cx="8013405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>
                <a:latin typeface="Trebuchet MS" pitchFamily="34" charset="0"/>
                <a:ea typeface="Cambria Math" pitchFamily="18" charset="0"/>
              </a:rPr>
              <a:t>Původní cena automobilu byla 400 000 Kč.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1916596" y="2060848"/>
                <a:ext cx="4036015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latin typeface="Cambria Math"/>
                          <a:ea typeface="Cambria Math" pitchFamily="18" charset="0"/>
                        </a:rPr>
                        <m:t>100 </m:t>
                      </m:r>
                      <m:r>
                        <a:rPr lang="en-US" sz="2800" i="1" spc="-120" dirty="0" smtClean="0">
                          <a:latin typeface="Cambria Math"/>
                          <a:ea typeface="Cambria Math" pitchFamily="18" charset="0"/>
                        </a:rPr>
                        <m:t>%</m:t>
                      </m:r>
                      <m:r>
                        <a:rPr lang="cs-CZ" sz="2800" i="1" spc="-120" dirty="0" smtClean="0">
                          <a:latin typeface="Cambria Math"/>
                          <a:ea typeface="Cambria Math" pitchFamily="18" charset="0"/>
                        </a:rPr>
                        <m:t> − 20 </m:t>
                      </m:r>
                      <m:r>
                        <a:rPr lang="en-US" sz="2800" i="1" spc="-120" dirty="0" smtClean="0">
                          <a:latin typeface="Cambria Math"/>
                          <a:ea typeface="Cambria Math" pitchFamily="18" charset="0"/>
                        </a:rPr>
                        <m:t>% = 80 %</m:t>
                      </m:r>
                      <m:r>
                        <a:rPr lang="cs-CZ" sz="2800" i="1" spc="-120" dirty="0" smtClean="0">
                          <a:latin typeface="Cambria Math"/>
                          <a:ea typeface="Cambria Math" pitchFamily="18" charset="0"/>
                        </a:rPr>
                        <m:t> </m:t>
                      </m:r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6596" y="2060848"/>
                <a:ext cx="4036015" cy="64807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Zástupný symbol pro obsah 2"/>
          <p:cNvSpPr>
            <a:spLocks noGrp="1"/>
          </p:cNvSpPr>
          <p:nvPr/>
        </p:nvSpPr>
        <p:spPr>
          <a:xfrm>
            <a:off x="243328" y="2060848"/>
            <a:ext cx="1998821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latin typeface="Trebuchet MS" pitchFamily="34" charset="0"/>
                <a:ea typeface="Cambria Math" pitchFamily="18" charset="0"/>
              </a:rPr>
              <a:t>Cena nyní: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29" name="Přímá spojnice 28"/>
          <p:cNvCxnSpPr/>
          <p:nvPr/>
        </p:nvCxnSpPr>
        <p:spPr>
          <a:xfrm>
            <a:off x="332017" y="2562988"/>
            <a:ext cx="5248095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" name="Picture 8" descr="C:\Users\spravce\AppData\Local\Microsoft\Windows\Temporary Internet Files\Content.IE5\BL96J1IA\MC900437097[2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7154" y="1241687"/>
            <a:ext cx="3544425" cy="354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553585" y="3973872"/>
                <a:ext cx="2310578" cy="111510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𝑧</m:t>
                      </m:r>
                      <m:r>
                        <a:rPr lang="cs-CZ" sz="280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 =</m:t>
                      </m:r>
                      <m:f>
                        <m:fPr>
                          <m:ctrlPr>
                            <a:rPr lang="cs-CZ" sz="2800" i="1" spc="-120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  <m:t>č</m:t>
                          </m:r>
                        </m:num>
                        <m:den>
                          <m:r>
                            <a:rPr lang="cs-CZ" sz="2800" b="0" i="1" spc="-120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  <m:t>𝑝</m:t>
                          </m:r>
                        </m:den>
                      </m:f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585" y="3973872"/>
                <a:ext cx="2310578" cy="111510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591078" y="5444948"/>
                <a:ext cx="284661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𝑧</m:t>
                    </m:r>
                  </m:oMath>
                </a14:m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= 3 200 000 : 8 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078" y="5444948"/>
                <a:ext cx="2846616" cy="648072"/>
              </a:xfrm>
              <a:prstGeom prst="rect">
                <a:avLst/>
              </a:prstGeom>
              <a:blipFill rotWithShape="1">
                <a:blip r:embed="rId10"/>
                <a:stretch>
                  <a:fillRect t="-8411" b="-6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Zástupný symbol pro obsah 2"/>
          <p:cNvSpPr>
            <a:spLocks noGrp="1"/>
          </p:cNvSpPr>
          <p:nvPr/>
        </p:nvSpPr>
        <p:spPr>
          <a:xfrm>
            <a:off x="3135463" y="5444948"/>
            <a:ext cx="2846616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= 400 000 Kč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7289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17" grpId="0"/>
      <p:bldP spid="18" grpId="0"/>
      <p:bldP spid="19" grpId="0"/>
      <p:bldP spid="21" grpId="0"/>
      <p:bldP spid="23" grpId="0"/>
      <p:bldP spid="25" grpId="0"/>
      <p:bldP spid="26" grpId="0"/>
      <p:bldP spid="27" grpId="0"/>
      <p:bldP spid="28" grpId="0"/>
      <p:bldP spid="31" grpId="0"/>
      <p:bldP spid="32" grpId="0"/>
      <p:bldP spid="3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3305"/>
            <a:ext cx="9138303" cy="6814695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1675" y="188640"/>
            <a:ext cx="6628557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11957" y="288275"/>
            <a:ext cx="6448275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23" y="1127056"/>
            <a:ext cx="9137256" cy="85689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118503" y="1177860"/>
            <a:ext cx="9006108" cy="4375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1</a:t>
            </a:r>
            <a:r>
              <a:rPr lang="cs-CZ" dirty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) </a:t>
            </a: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Úsporou materiálu se ušetřilo při stavbě domku 96 000 Kč, což je 8</a:t>
            </a:r>
            <a:r>
              <a:rPr lang="en-US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%</a:t>
            </a: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 celkových nákladů. Jaký byl původní rozpočet?</a:t>
            </a:r>
            <a:endParaRPr lang="cs-CZ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2745" y="5106071"/>
            <a:ext cx="9089111" cy="93904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85109" y="5148115"/>
            <a:ext cx="9237724" cy="8549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4)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 lese měli vysázeli 4 200 stromků</a:t>
            </a:r>
            <a:r>
              <a:rPr lang="cs-CZ" dirty="0" smtClean="0">
                <a:latin typeface="Arial" pitchFamily="34" charset="0"/>
                <a:ea typeface="Cambria Math" pitchFamily="18" charset="0"/>
                <a:cs typeface="Arial" pitchFamily="34" charset="0"/>
              </a:rPr>
              <a:t>, což je 70</a:t>
            </a:r>
            <a:r>
              <a:rPr lang="en-US" dirty="0" smtClean="0">
                <a:latin typeface="Arial" pitchFamily="34" charset="0"/>
                <a:ea typeface="Cambria Math" pitchFamily="18" charset="0"/>
                <a:cs typeface="Arial" pitchFamily="34" charset="0"/>
              </a:rPr>
              <a:t>% z </a:t>
            </a:r>
            <a:r>
              <a:rPr lang="cs-CZ" dirty="0" smtClean="0">
                <a:latin typeface="Arial" pitchFamily="34" charset="0"/>
                <a:ea typeface="Cambria Math" pitchFamily="18" charset="0"/>
                <a:cs typeface="Arial" pitchFamily="34" charset="0"/>
              </a:rPr>
              <a:t>plánovaného počtu. Kolik mají celkem vysázet stromků?</a:t>
            </a:r>
            <a:endParaRPr lang="cs-CZ" dirty="0">
              <a:solidFill>
                <a:schemeClr val="tx1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p:pic>
        <p:nvPicPr>
          <p:cNvPr id="15" name="Picture 2" descr="C:\Users\spravce\AppData\Local\Microsoft\Windows\Temporary Internet Files\Content.IE5\D1R1SU0N\MC9004343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3305"/>
            <a:ext cx="1224136" cy="1099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aoblený obdélník 18"/>
          <p:cNvSpPr/>
          <p:nvPr/>
        </p:nvSpPr>
        <p:spPr>
          <a:xfrm>
            <a:off x="-38771" y="2420428"/>
            <a:ext cx="9201557" cy="92641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-26443" y="2468082"/>
            <a:ext cx="9136842" cy="8021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2) Šaty byly zlevněny o 12</a:t>
            </a:r>
            <a:r>
              <a:rPr lang="en-US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%</a:t>
            </a:r>
            <a:r>
              <a:rPr lang="cs-CZ" dirty="0" smtClean="0">
                <a:latin typeface="Trebuchet MS" pitchFamily="34" charset="0"/>
                <a:ea typeface="Cambria Math" pitchFamily="18" charset="0"/>
              </a:rPr>
              <a:t>. Po zlevnění staly 2 068 Kč. Kolik korun stály původně?</a:t>
            </a:r>
            <a:endParaRPr lang="cs-CZ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-14084" y="3774404"/>
            <a:ext cx="9089111" cy="88004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-11609" y="3795017"/>
            <a:ext cx="9334442" cy="5700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3)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 Oprava stroje stála o 20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% v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íce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 než očekávali. Zaplatili 6 000 Kč. Kolik měla stát původně oprava?</a:t>
            </a:r>
            <a:endParaRPr lang="cs-CZ" dirty="0">
              <a:solidFill>
                <a:schemeClr val="tx1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38943" y="2036034"/>
                <a:ext cx="9035198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1 200 000 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𝐾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č</m:t>
                      </m:r>
                    </m:oMath>
                  </m:oMathPara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43" y="2036034"/>
                <a:ext cx="9035198" cy="43204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19347" y="3346847"/>
                <a:ext cx="9022250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2 350 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𝐾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č</m:t>
                      </m:r>
                    </m:oMath>
                  </m:oMathPara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47" y="3346847"/>
                <a:ext cx="9022250" cy="432048"/>
              </a:xfrm>
              <a:prstGeom prst="rect">
                <a:avLst/>
              </a:prstGeom>
              <a:blipFill rotWithShape="1">
                <a:blip r:embed="rId4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38943" y="4654452"/>
                <a:ext cx="9022250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5 000 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𝐾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č</m:t>
                      </m:r>
                    </m:oMath>
                  </m:oMathPara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43" y="4654452"/>
                <a:ext cx="9022250" cy="432048"/>
              </a:xfrm>
              <a:prstGeom prst="rect">
                <a:avLst/>
              </a:prstGeom>
              <a:blipFill rotWithShape="1">
                <a:blip r:embed="rId5"/>
                <a:stretch>
                  <a:fillRect l="-67"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38943" y="6047543"/>
                <a:ext cx="9022250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6 000 </m:t>
                    </m:r>
                  </m:oMath>
                </a14:m>
                <a:r>
                  <a:rPr lang="cs-CZ" b="0" spc="-120" dirty="0" smtClean="0">
                    <a:solidFill>
                      <a:srgbClr val="FFFF00"/>
                    </a:solidFill>
                    <a:ea typeface="Cambria Math"/>
                    <a:cs typeface="Times New Roman" pitchFamily="18" charset="0"/>
                  </a:rPr>
                  <a:t>stromků</a:t>
                </a:r>
                <a:endParaRPr lang="cs-CZ" spc="-120" dirty="0">
                  <a:solidFill>
                    <a:srgbClr val="FFFF00"/>
                  </a:solidFill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43" y="6047543"/>
                <a:ext cx="9022250" cy="432048"/>
              </a:xfrm>
              <a:prstGeom prst="rect">
                <a:avLst/>
              </a:prstGeom>
              <a:blipFill rotWithShape="1">
                <a:blip r:embed="rId6"/>
                <a:stretch>
                  <a:fillRect t="-6579" b="-328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983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8" grpId="0"/>
      <p:bldP spid="20" grpId="0"/>
      <p:bldP spid="22" grpId="0"/>
      <p:bldP spid="23" grpId="0" animBg="1"/>
      <p:bldP spid="24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666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780600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4317</TotalTime>
  <Words>682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Základní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663</cp:revision>
  <dcterms:created xsi:type="dcterms:W3CDTF">2012-04-23T18:25:05Z</dcterms:created>
  <dcterms:modified xsi:type="dcterms:W3CDTF">2013-04-25T16:24:14Z</dcterms:modified>
</cp:coreProperties>
</file>