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479" r:id="rId4"/>
    <p:sldId id="480" r:id="rId5"/>
    <p:sldId id="481" r:id="rId6"/>
    <p:sldId id="482" r:id="rId7"/>
    <p:sldId id="483" r:id="rId8"/>
    <p:sldId id="416" r:id="rId9"/>
    <p:sldId id="439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66FF33"/>
    <a:srgbClr val="99FF33"/>
    <a:srgbClr val="FFFF66"/>
    <a:srgbClr val="CC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8613" autoAdjust="0"/>
  </p:normalViewPr>
  <p:slideViewPr>
    <p:cSldViewPr>
      <p:cViewPr>
        <p:scale>
          <a:sx n="60" d="100"/>
          <a:sy n="60" d="100"/>
        </p:scale>
        <p:origin x="-1422" y="-11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wmf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VY_32_INOVACE_06_18_M7_Hanak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23885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Procenta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Výpočet počtu procent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32476" y="202265"/>
            <a:ext cx="8527119" cy="994487"/>
          </a:xfrm>
          <a:prstGeom prst="roundRect">
            <a:avLst>
              <a:gd name="adj" fmla="val 24231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88041" y="1382068"/>
            <a:ext cx="8415988" cy="5184576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75501"/>
            <a:ext cx="331236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61694" y="1556792"/>
            <a:ext cx="8048937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V této hodině si ukážeme výpočet počtu procent. Na začátku jsou řešené příklady a na konci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příklady na samostatné procvičení, které prověří zda žáci pochopili danou látku. </a:t>
            </a:r>
            <a:endParaRPr lang="cs-CZ" sz="1800" dirty="0" smtClean="0">
              <a:solidFill>
                <a:schemeClr val="tx2">
                  <a:lumMod val="10000"/>
                </a:schemeClr>
              </a:solidFill>
            </a:endParaRPr>
          </a:p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2220" y="198666"/>
            <a:ext cx="8552509" cy="6398686"/>
          </a:xfrm>
          <a:prstGeom prst="roundRect">
            <a:avLst>
              <a:gd name="adj" fmla="val 3112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00547" y="546287"/>
            <a:ext cx="7848870" cy="1267997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6842" y="663674"/>
            <a:ext cx="5486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Základ</a:t>
            </a:r>
            <a:r>
              <a:rPr lang="cs-CZ" sz="2800" dirty="0" smtClean="0"/>
              <a:t> značíme písmen </a:t>
            </a:r>
            <a:r>
              <a:rPr lang="cs-CZ" sz="2800" b="1" i="0" dirty="0" smtClean="0">
                <a:latin typeface="+mj-lt"/>
              </a:rPr>
              <a:t>z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486361" y="2029430"/>
            <a:ext cx="7889598" cy="1364676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1688" y="2188548"/>
            <a:ext cx="73678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Procentovou část </a:t>
            </a:r>
            <a:r>
              <a:rPr lang="cs-CZ" sz="2800" dirty="0" smtClean="0"/>
              <a:t>značíme písmenem </a:t>
            </a:r>
            <a:r>
              <a:rPr lang="cs-CZ" sz="2800" b="1" i="0" dirty="0" smtClean="0">
                <a:latin typeface="+mj-lt"/>
              </a:rPr>
              <a:t>č</a:t>
            </a:r>
            <a:r>
              <a:rPr lang="cs-CZ" sz="2800" dirty="0" smtClean="0"/>
              <a:t>. </a:t>
            </a:r>
            <a:endParaRPr lang="cs-CZ" sz="2800" dirty="0"/>
          </a:p>
        </p:txBody>
      </p:sp>
      <p:pic>
        <p:nvPicPr>
          <p:cNvPr id="11" name="Picture 2" descr="C:\Users\spravce\AppData\Local\Microsoft\Windows\Temporary Internet Files\Content.IE5\HGW68T4R\MC900440428CAY903RN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0062" y="357784"/>
            <a:ext cx="1426513" cy="150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500547" y="3559879"/>
            <a:ext cx="7848871" cy="1741330"/>
          </a:xfrm>
          <a:prstGeom prst="roundRect">
            <a:avLst>
              <a:gd name="adj" fmla="val 6288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134" y="3682753"/>
            <a:ext cx="576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Počet </a:t>
            </a:r>
            <a:r>
              <a:rPr lang="cs-CZ" sz="2800" b="1" dirty="0" smtClean="0"/>
              <a:t>procent</a:t>
            </a:r>
            <a:r>
              <a:rPr lang="cs-CZ" sz="2800" dirty="0" smtClean="0"/>
              <a:t> značíme </a:t>
            </a:r>
            <a:r>
              <a:rPr lang="cs-CZ" sz="2800" b="1" dirty="0" smtClean="0"/>
              <a:t>p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9914" y="1180285"/>
            <a:ext cx="5486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Základ</a:t>
            </a:r>
            <a:r>
              <a:rPr lang="cs-CZ" sz="2800" dirty="0" smtClean="0"/>
              <a:t> je vždy 100 </a:t>
            </a:r>
            <a:r>
              <a:rPr lang="en-US" sz="2800" dirty="0" smtClean="0"/>
              <a:t>%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6550" y="4233120"/>
            <a:ext cx="76428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Počet </a:t>
            </a:r>
            <a:r>
              <a:rPr lang="cs-CZ" sz="2800" b="1" dirty="0" smtClean="0"/>
              <a:t>procent</a:t>
            </a:r>
            <a:r>
              <a:rPr lang="cs-CZ" sz="2800" dirty="0" smtClean="0"/>
              <a:t> udává, kolik setin ze základu tvoří procentová část.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0440" y="2753640"/>
            <a:ext cx="73678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Procentovou část </a:t>
            </a:r>
            <a:r>
              <a:rPr lang="en-US" sz="2800" dirty="0" smtClean="0"/>
              <a:t>je </a:t>
            </a:r>
            <a:r>
              <a:rPr lang="cs-CZ" sz="2800" dirty="0" smtClean="0"/>
              <a:t>část základu.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Zaoblený obdélník 16"/>
              <p:cNvSpPr/>
              <p:nvPr/>
            </p:nvSpPr>
            <p:spPr>
              <a:xfrm>
                <a:off x="6588223" y="5301209"/>
                <a:ext cx="1706017" cy="1224135"/>
              </a:xfrm>
              <a:prstGeom prst="roundRect">
                <a:avLst>
                  <a:gd name="adj" fmla="val 6288"/>
                </a:avLst>
              </a:prstGeom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dirty="0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𝐩</m:t>
                      </m:r>
                      <m:r>
                        <a:rPr lang="cs-CZ" sz="2800" b="1" i="0" dirty="0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 =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800" b="1" i="0" dirty="0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č</m:t>
                          </m:r>
                        </m:num>
                        <m:den>
                          <m:r>
                            <a:rPr lang="cs-CZ" sz="2800" b="1" i="0" dirty="0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𝐳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7" name="Zaoblený 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8223" y="5301209"/>
                <a:ext cx="1706017" cy="1224135"/>
              </a:xfrm>
              <a:prstGeom prst="roundRect">
                <a:avLst>
                  <a:gd name="adj" fmla="val 6288"/>
                </a:avLst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528157" y="5641150"/>
            <a:ext cx="54840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Vzorec na výpočet procent: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672103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3" grpId="0"/>
      <p:bldP spid="14" grpId="0"/>
      <p:bldP spid="16" grpId="0"/>
      <p:bldP spid="15" grpId="0"/>
      <p:bldP spid="17" grpId="0" animBg="1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Zaoblený obdélník 29"/>
          <p:cNvSpPr/>
          <p:nvPr/>
        </p:nvSpPr>
        <p:spPr>
          <a:xfrm>
            <a:off x="-694" y="1"/>
            <a:ext cx="9144694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209668" y="1718164"/>
            <a:ext cx="8723970" cy="343902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158356" y="84288"/>
            <a:ext cx="8906749" cy="96844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58356" y="258565"/>
            <a:ext cx="8985644" cy="79417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Př.1) Kolik procent je 70 kg jablek z 350 kg jablek?</a:t>
            </a:r>
            <a:endParaRPr lang="cs-CZ" sz="280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29903" y="1187360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95857" y="2186159"/>
                <a:ext cx="4574080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00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350 kg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857" y="2186159"/>
                <a:ext cx="4574080" cy="64807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Zaoblený obdélník 31"/>
          <p:cNvSpPr/>
          <p:nvPr/>
        </p:nvSpPr>
        <p:spPr>
          <a:xfrm>
            <a:off x="229903" y="5445224"/>
            <a:ext cx="8657464" cy="100688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748386" y="2783554"/>
                <a:ext cx="4221551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350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: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100</a:t>
                </a:r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386" y="2783554"/>
                <a:ext cx="4221551" cy="64807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Zástupný symbol pro obsah 2"/>
          <p:cNvSpPr>
            <a:spLocks noGrp="1"/>
          </p:cNvSpPr>
          <p:nvPr/>
        </p:nvSpPr>
        <p:spPr>
          <a:xfrm>
            <a:off x="4058675" y="2801686"/>
            <a:ext cx="1822523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= 3,5</a:t>
            </a:r>
            <a:r>
              <a:rPr lang="en-US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kg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36" name="Přímá spojnice 35"/>
          <p:cNvCxnSpPr/>
          <p:nvPr/>
        </p:nvCxnSpPr>
        <p:spPr>
          <a:xfrm>
            <a:off x="395857" y="3831580"/>
            <a:ext cx="4968231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755407" y="3903660"/>
            <a:ext cx="1512338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chemeClr val="tx1"/>
                </a:solidFill>
                <a:ea typeface="Cambria Math" pitchFamily="18" charset="0"/>
              </a:rPr>
              <a:t>70 :3,5</a:t>
            </a:r>
            <a:endParaRPr lang="cs-CZ" sz="2800" spc="-120" dirty="0">
              <a:solidFill>
                <a:schemeClr val="tx1"/>
              </a:solidFill>
              <a:ea typeface="Cambria Math" pitchFamily="18" charset="0"/>
            </a:endParaRPr>
          </a:p>
        </p:txBody>
      </p:sp>
      <p:sp>
        <p:nvSpPr>
          <p:cNvPr id="38" name="Zástupný symbol pro obsah 2"/>
          <p:cNvSpPr>
            <a:spLocks noGrp="1"/>
          </p:cNvSpPr>
          <p:nvPr/>
        </p:nvSpPr>
        <p:spPr>
          <a:xfrm>
            <a:off x="1971243" y="3903660"/>
            <a:ext cx="1423308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= 20</a:t>
            </a:r>
            <a:endParaRPr lang="cs-CZ" sz="2800" spc="-120" dirty="0">
              <a:solidFill>
                <a:schemeClr val="tx1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p:sp>
        <p:nvSpPr>
          <p:cNvPr id="46" name="Zástupný symbol pro obsah 2"/>
          <p:cNvSpPr>
            <a:spLocks noGrp="1"/>
          </p:cNvSpPr>
          <p:nvPr/>
        </p:nvSpPr>
        <p:spPr>
          <a:xfrm>
            <a:off x="349281" y="5624631"/>
            <a:ext cx="8013405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70 kg jablek je 20 </a:t>
            </a:r>
            <a:r>
              <a:rPr lang="en-US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%</a:t>
            </a: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 z 350 kg </a:t>
            </a:r>
            <a:r>
              <a:rPr lang="cs-CZ" sz="2800" spc="-120" dirty="0" err="1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ja</a:t>
            </a:r>
            <a:r>
              <a:rPr lang="en-US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b</a:t>
            </a:r>
            <a:r>
              <a:rPr lang="cs-CZ" sz="2800" spc="-120" dirty="0" err="1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lek</a:t>
            </a: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7" name="Zástupný symbol pro obsah 2"/>
          <p:cNvSpPr>
            <a:spLocks noGrp="1"/>
          </p:cNvSpPr>
          <p:nvPr/>
        </p:nvSpPr>
        <p:spPr>
          <a:xfrm>
            <a:off x="269781" y="1720092"/>
            <a:ext cx="4519460" cy="3764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1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1. způsob 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(pomocí 1 </a:t>
            </a:r>
            <a:r>
              <a:rPr lang="en-US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%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)</a:t>
            </a:r>
            <a:endParaRPr lang="cs-CZ" sz="2800" b="1" i="1" spc="-120" dirty="0">
              <a:solidFill>
                <a:schemeClr val="tx1"/>
              </a:solidFill>
              <a:latin typeface="Times New Roman" pitchFamily="18" charset="0"/>
              <a:ea typeface="Cambria Math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spravce\AppData\Local\Microsoft\Windows\Temporary Internet Files\Content.IE5\HGW68T4R\MP9004392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176025"/>
            <a:ext cx="3269024" cy="218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748385" y="3279369"/>
                <a:ext cx="4221551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𝑥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70 kg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385" y="3279369"/>
                <a:ext cx="4221551" cy="64807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748384" y="4365104"/>
                <a:ext cx="4221551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20 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70 kg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384" y="4365104"/>
                <a:ext cx="4221551" cy="64807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892911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11" grpId="0" animBg="1"/>
      <p:bldP spid="33" grpId="0" animBg="1"/>
      <p:bldP spid="34" grpId="0"/>
      <p:bldP spid="37" grpId="0"/>
      <p:bldP spid="38" grpId="0"/>
      <p:bldP spid="46" grpId="0"/>
      <p:bldP spid="47" grpId="0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694" y="1"/>
            <a:ext cx="9144694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185426" y="1583540"/>
            <a:ext cx="8723970" cy="4293732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158356" y="84288"/>
            <a:ext cx="8906749" cy="96844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58356" y="113799"/>
            <a:ext cx="8729011" cy="79417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>
                <a:latin typeface="Trebuchet MS" pitchFamily="34" charset="0"/>
                <a:ea typeface="Cambria Math" pitchFamily="18" charset="0"/>
              </a:rPr>
              <a:t>Př.1) Kolik procent je 70 kg jablek z 350 kg jablek?</a:t>
            </a: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58356" y="1052736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576627" y="1999129"/>
                <a:ext cx="4574080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𝑧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=350 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𝑘𝑔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627" y="1999129"/>
                <a:ext cx="4574080" cy="64807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242921" y="5949280"/>
            <a:ext cx="8657464" cy="71885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561410" y="2452881"/>
                <a:ext cx="165568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č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70 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𝑘𝑔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410" y="2452881"/>
                <a:ext cx="1655686" cy="64807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384881" y="3366914"/>
            <a:ext cx="4453991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553089" y="2903861"/>
                <a:ext cx="1165901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𝑝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 ?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089" y="2903861"/>
                <a:ext cx="1165901" cy="64807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553585" y="3366914"/>
                <a:ext cx="2310578" cy="111510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𝑝</m:t>
                      </m:r>
                      <m:r>
                        <a:rPr lang="cs-CZ" sz="280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=</m:t>
                      </m:r>
                      <m:f>
                        <m:fPr>
                          <m:ctrlPr>
                            <a:rPr lang="cs-CZ" sz="2800" i="1" spc="-120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č</m:t>
                          </m:r>
                        </m:num>
                        <m:den>
                          <m:r>
                            <a:rPr lang="cs-CZ" sz="2800" b="0" i="1" spc="-120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𝑧</m:t>
                          </m:r>
                        </m:den>
                      </m:f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585" y="3366914"/>
                <a:ext cx="2310578" cy="1115107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ástupný symbol pro obsah 2"/>
          <p:cNvSpPr>
            <a:spLocks noGrp="1"/>
          </p:cNvSpPr>
          <p:nvPr/>
        </p:nvSpPr>
        <p:spPr>
          <a:xfrm>
            <a:off x="349281" y="6020063"/>
            <a:ext cx="8013405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latin typeface="Trebuchet MS" pitchFamily="34" charset="0"/>
                <a:ea typeface="Cambria Math" pitchFamily="18" charset="0"/>
              </a:rPr>
              <a:t>70 </a:t>
            </a:r>
            <a:r>
              <a:rPr lang="cs-CZ" sz="2800" spc="-120" dirty="0">
                <a:latin typeface="Trebuchet MS" pitchFamily="34" charset="0"/>
                <a:ea typeface="Cambria Math" pitchFamily="18" charset="0"/>
              </a:rPr>
              <a:t>kg jablek je 20 </a:t>
            </a:r>
            <a:r>
              <a:rPr lang="en-US" sz="2800" spc="-120" dirty="0">
                <a:latin typeface="Trebuchet MS" pitchFamily="34" charset="0"/>
                <a:ea typeface="Cambria Math" pitchFamily="18" charset="0"/>
              </a:rPr>
              <a:t>%</a:t>
            </a:r>
            <a:r>
              <a:rPr lang="cs-CZ" sz="2800" spc="-120" dirty="0">
                <a:latin typeface="Trebuchet MS" pitchFamily="34" charset="0"/>
                <a:ea typeface="Cambria Math" pitchFamily="18" charset="0"/>
              </a:rPr>
              <a:t> z 350 kg </a:t>
            </a:r>
            <a:r>
              <a:rPr lang="cs-CZ" sz="2800" spc="-120" dirty="0" err="1" smtClean="0">
                <a:latin typeface="Trebuchet MS" pitchFamily="34" charset="0"/>
                <a:ea typeface="Cambria Math" pitchFamily="18" charset="0"/>
              </a:rPr>
              <a:t>ja</a:t>
            </a:r>
            <a:r>
              <a:rPr lang="en-US" sz="2800" spc="-120" dirty="0" smtClean="0">
                <a:latin typeface="Trebuchet MS" pitchFamily="34" charset="0"/>
                <a:ea typeface="Cambria Math" pitchFamily="18" charset="0"/>
              </a:rPr>
              <a:t>b</a:t>
            </a:r>
            <a:r>
              <a:rPr lang="cs-CZ" sz="2800" spc="-120" dirty="0" err="1" smtClean="0">
                <a:latin typeface="Trebuchet MS" pitchFamily="34" charset="0"/>
                <a:ea typeface="Cambria Math" pitchFamily="18" charset="0"/>
              </a:rPr>
              <a:t>lek</a:t>
            </a:r>
            <a:r>
              <a:rPr lang="cs-CZ" sz="2800" spc="-120" dirty="0" smtClean="0">
                <a:latin typeface="Trebuchet MS" pitchFamily="34" charset="0"/>
                <a:ea typeface="Cambria Math" pitchFamily="18" charset="0"/>
              </a:rPr>
              <a:t>.</a:t>
            </a:r>
            <a:endParaRPr lang="cs-CZ" sz="2800" spc="-120" dirty="0"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33917" y="1583540"/>
            <a:ext cx="4199769" cy="3764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1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2. způsob 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(pomocí vzorce)</a:t>
            </a:r>
            <a:endParaRPr lang="cs-CZ" sz="2800" b="1" i="1" spc="-120" dirty="0">
              <a:solidFill>
                <a:schemeClr val="tx1"/>
              </a:solidFill>
              <a:latin typeface="Times New Roman" pitchFamily="18" charset="0"/>
              <a:ea typeface="Cambria Math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53089" y="4336700"/>
                <a:ext cx="284661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𝑝</m:t>
                    </m:r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= 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70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: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350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089" y="4336700"/>
                <a:ext cx="2846616" cy="64807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t="-8411" b="-6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553089" y="4797152"/>
                <a:ext cx="284661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𝑝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=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0,2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089" y="4797152"/>
                <a:ext cx="2846616" cy="64807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576627" y="5229200"/>
                <a:ext cx="284661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𝑝</m:t>
                    </m:r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= 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20 </a:t>
                </a:r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%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627" y="5229200"/>
                <a:ext cx="2846616" cy="64807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2" name="Picture 6" descr="C:\Users\spravce\AppData\Local\Microsoft\Windows\Temporary Internet Files\Content.IE5\D1R1SU0N\MC90044170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9758" y="2026166"/>
            <a:ext cx="1509525" cy="150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C:\Users\spravce\AppData\Local\Microsoft\Windows\Temporary Internet Files\Content.IE5\D1R1SU0N\MC90044170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0269" y="1532151"/>
            <a:ext cx="1509525" cy="150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C:\Users\spravce\AppData\Local\Microsoft\Windows\Temporary Internet Files\Content.IE5\D1R1SU0N\MC90044170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6922" y="4121676"/>
            <a:ext cx="1509525" cy="150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C:\Users\spravce\AppData\Local\Microsoft\Windows\Temporary Internet Files\Content.IE5\D1R1SU0N\MC90044170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66914"/>
            <a:ext cx="1509525" cy="150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C:\Users\spravce\AppData\Local\Microsoft\Windows\Temporary Internet Files\Content.IE5\D1R1SU0N\MC90044170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8091" y="2904027"/>
            <a:ext cx="1509525" cy="150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C:\Users\spravce\AppData\Local\Microsoft\Windows\Temporary Internet Files\Content.IE5\D1R1SU0N\MC90044170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42334" y="3104965"/>
            <a:ext cx="1509525" cy="150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spravce\AppData\Local\Microsoft\Windows\Temporary Internet Files\Content.IE5\D1R1SU0N\MC90044170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77842" y="1698118"/>
            <a:ext cx="1509525" cy="150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C:\Users\spravce\AppData\Local\Microsoft\Windows\Temporary Internet Files\Content.IE5\D1R1SU0N\MC90044170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8470" y="4381053"/>
            <a:ext cx="1509525" cy="150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2497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2" grpId="0" animBg="1"/>
      <p:bldP spid="13" grpId="0" animBg="1"/>
      <p:bldP spid="15" grpId="0"/>
      <p:bldP spid="16" grpId="0"/>
      <p:bldP spid="18" grpId="0" animBg="1"/>
      <p:bldP spid="20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694" y="1"/>
            <a:ext cx="9144694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157089" y="1980697"/>
            <a:ext cx="8723970" cy="369159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158356" y="84288"/>
            <a:ext cx="8906749" cy="136847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95025" y="127299"/>
            <a:ext cx="8870080" cy="79417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Př.2)</a:t>
            </a:r>
            <a:r>
              <a:rPr lang="cs-CZ" sz="2800" dirty="0" smtClean="0"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dirty="0">
                <a:latin typeface="Trebuchet MS" pitchFamily="34" charset="0"/>
                <a:ea typeface="Cambria Math" pitchFamily="18" charset="0"/>
              </a:rPr>
              <a:t>Fotoaparát stál před zlevněním 2 500 Kč a po zlevnění </a:t>
            </a:r>
            <a:r>
              <a:rPr lang="cs-CZ" sz="2800" dirty="0" smtClean="0">
                <a:latin typeface="Trebuchet MS" pitchFamily="34" charset="0"/>
                <a:ea typeface="Cambria Math" pitchFamily="18" charset="0"/>
              </a:rPr>
              <a:t>1 030 </a:t>
            </a:r>
            <a:r>
              <a:rPr lang="cs-CZ" sz="2800" dirty="0">
                <a:latin typeface="Trebuchet MS" pitchFamily="34" charset="0"/>
                <a:ea typeface="Cambria Math" pitchFamily="18" charset="0"/>
              </a:rPr>
              <a:t>Kč. Vypočítejte , o kolik procent byla cena fotoaparátu snížena.</a:t>
            </a: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62153" y="1450029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370042" y="2409884"/>
                <a:ext cx="4574080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00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2 500</a:t>
                </a:r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Kč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042" y="2409884"/>
                <a:ext cx="4574080" cy="64807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t="-8411" b="-65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157089" y="5877272"/>
            <a:ext cx="8657464" cy="82748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755576" y="2858870"/>
                <a:ext cx="4455054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2 500 : 100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858870"/>
                <a:ext cx="4455054" cy="64807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ástupný symbol pro obsah 2"/>
          <p:cNvSpPr>
            <a:spLocks noGrp="1"/>
          </p:cNvSpPr>
          <p:nvPr/>
        </p:nvSpPr>
        <p:spPr>
          <a:xfrm>
            <a:off x="4328565" y="2847169"/>
            <a:ext cx="2780929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= 25 Kč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404559" y="3758995"/>
            <a:ext cx="4892802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408196" y="3903315"/>
            <a:ext cx="1963977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1 030 : 25 =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2092153" y="3903315"/>
            <a:ext cx="2846616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 41,2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67362" y="6053592"/>
                <a:ext cx="8013405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spc="-120" dirty="0" smtClean="0">
                    <a:latin typeface="Trebuchet MS" pitchFamily="34" charset="0"/>
                    <a:ea typeface="Cambria Math" pitchFamily="18" charset="0"/>
                  </a:rPr>
                  <a:t>Cena fotoaparátu byla snížena o </a:t>
                </a:r>
                <a14:m>
                  <m:oMath xmlns:m="http://schemas.openxmlformats.org/officeDocument/2006/math">
                    <m:r>
                      <a:rPr lang="cs-CZ" sz="2800" i="1" spc="-120" dirty="0">
                        <a:latin typeface="Cambria Math"/>
                        <a:ea typeface="Cambria Math" pitchFamily="18" charset="0"/>
                      </a:rPr>
                      <m:t>58,8 </m:t>
                    </m:r>
                    <m:r>
                      <a:rPr lang="en-US" sz="2800" i="1" spc="-120" dirty="0">
                        <a:latin typeface="Cambria Math"/>
                        <a:ea typeface="Cambria Math" pitchFamily="18" charset="0"/>
                      </a:rPr>
                      <m:t>% </m:t>
                    </m:r>
                    <m:r>
                      <a:rPr lang="cs-CZ" sz="2800" b="0" i="0" spc="-120" dirty="0" smtClean="0">
                        <a:latin typeface="Cambria Math"/>
                        <a:ea typeface="Cambria Math" pitchFamily="18" charset="0"/>
                      </a:rPr>
                      <m:t>.</m:t>
                    </m:r>
                  </m:oMath>
                </a14:m>
                <a:r>
                  <a:rPr lang="cs-CZ" sz="2800" spc="-120" dirty="0" smtClean="0">
                    <a:latin typeface="Trebuchet MS" pitchFamily="34" charset="0"/>
                    <a:ea typeface="Cambria Math" pitchFamily="18" charset="0"/>
                  </a:rPr>
                  <a:t> 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7362" y="6053592"/>
                <a:ext cx="8013405" cy="64807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598"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ástupný symbol pro obsah 2"/>
          <p:cNvSpPr>
            <a:spLocks noGrp="1"/>
          </p:cNvSpPr>
          <p:nvPr/>
        </p:nvSpPr>
        <p:spPr>
          <a:xfrm>
            <a:off x="222266" y="1982761"/>
            <a:ext cx="4519460" cy="3764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1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1. způsob 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(pomocí 1 </a:t>
            </a:r>
            <a:r>
              <a:rPr lang="en-US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%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)</a:t>
            </a:r>
            <a:endParaRPr lang="cs-CZ" sz="2800" b="1" i="1" spc="-120" dirty="0">
              <a:solidFill>
                <a:schemeClr val="tx1"/>
              </a:solidFill>
              <a:latin typeface="Times New Roman" pitchFamily="18" charset="0"/>
              <a:ea typeface="Cambria Math" pitchFamily="18" charset="0"/>
              <a:cs typeface="Times New Roman" pitchFamily="18" charset="0"/>
            </a:endParaRPr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4519074" y="5024220"/>
            <a:ext cx="5342370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latin typeface="Trebuchet MS" pitchFamily="34" charset="0"/>
                <a:ea typeface="Cambria Math" pitchFamily="18" charset="0"/>
              </a:rPr>
              <a:t>( </a:t>
            </a:r>
            <a:r>
              <a:rPr lang="en-US" sz="2800" spc="-120" dirty="0" smtClean="0">
                <a:latin typeface="Trebuchet MS" pitchFamily="34" charset="0"/>
                <a:ea typeface="Cambria Math" pitchFamily="18" charset="0"/>
              </a:rPr>
              <a:t>o </a:t>
            </a:r>
            <a:r>
              <a:rPr lang="en-US" sz="2800" spc="-120" dirty="0" err="1" smtClean="0">
                <a:latin typeface="Trebuchet MS" pitchFamily="34" charset="0"/>
                <a:ea typeface="Cambria Math" pitchFamily="18" charset="0"/>
              </a:rPr>
              <a:t>kolik</a:t>
            </a:r>
            <a:r>
              <a:rPr lang="en-US" sz="2800" spc="-120" dirty="0" smtClean="0">
                <a:latin typeface="Trebuchet MS" pitchFamily="34" charset="0"/>
                <a:ea typeface="Cambria Math" pitchFamily="18" charset="0"/>
              </a:rPr>
              <a:t> </a:t>
            </a:r>
            <a:r>
              <a:rPr lang="en-US" sz="2800" spc="-120" dirty="0" err="1" smtClean="0">
                <a:latin typeface="Trebuchet MS" pitchFamily="34" charset="0"/>
                <a:ea typeface="Cambria Math" pitchFamily="18" charset="0"/>
              </a:rPr>
              <a:t>procent</a:t>
            </a:r>
            <a:r>
              <a:rPr lang="en-US" sz="2800" spc="-120" dirty="0" smtClean="0">
                <a:latin typeface="Trebuchet MS" pitchFamily="34" charset="0"/>
                <a:ea typeface="Cambria Math" pitchFamily="18" charset="0"/>
              </a:rPr>
              <a:t> </a:t>
            </a:r>
            <a:r>
              <a:rPr lang="en-US" sz="2800" spc="-120" dirty="0" err="1" smtClean="0">
                <a:latin typeface="Trebuchet MS" pitchFamily="34" charset="0"/>
                <a:ea typeface="Cambria Math" pitchFamily="18" charset="0"/>
              </a:rPr>
              <a:t>byl</a:t>
            </a:r>
            <a:r>
              <a:rPr lang="en-US" sz="2800" spc="-120" dirty="0" smtClean="0"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spc="-120" dirty="0" smtClean="0">
                <a:latin typeface="Trebuchet MS" pitchFamily="34" charset="0"/>
                <a:ea typeface="Cambria Math" pitchFamily="18" charset="0"/>
              </a:rPr>
              <a:t>zlevněn)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2054" name="Picture 6" descr="C:\Users\spravce\AppData\Local\Microsoft\Windows\Temporary Internet Files\Content.IE5\D1R1SU0N\MC9003968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7161" y="2111295"/>
            <a:ext cx="2939295" cy="2230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755576" y="3285995"/>
                <a:ext cx="4541785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𝑥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1 030 Kč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3285995"/>
                <a:ext cx="4541785" cy="64807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427302" y="4374573"/>
                <a:ext cx="3899520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41,2  </m:t>
                    </m:r>
                    <m:r>
                      <a:rPr lang="en-US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%</m:t>
                    </m:r>
                  </m:oMath>
                </a14:m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  . . . . .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1 030 Kč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302" y="4374573"/>
                <a:ext cx="3899520" cy="64807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ástupný symbol pro obsah 2"/>
          <p:cNvSpPr>
            <a:spLocks noGrp="1"/>
          </p:cNvSpPr>
          <p:nvPr/>
        </p:nvSpPr>
        <p:spPr>
          <a:xfrm>
            <a:off x="4486214" y="4374573"/>
            <a:ext cx="4838314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>
                <a:latin typeface="Trebuchet MS" pitchFamily="34" charset="0"/>
                <a:ea typeface="Cambria Math" pitchFamily="18" charset="0"/>
              </a:rPr>
              <a:t>(na kolik procent byl zlevněn)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427302" y="4993468"/>
                <a:ext cx="2734769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100 </m:t>
                      </m:r>
                      <m:r>
                        <a:rPr lang="en-US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% −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41,2  </m:t>
                      </m:r>
                      <m:r>
                        <a:rPr lang="en-US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%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302" y="4993468"/>
                <a:ext cx="2734769" cy="64807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3026469" y="5010317"/>
                <a:ext cx="149260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=58,8 </m:t>
                      </m:r>
                      <m:r>
                        <a:rPr lang="en-US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% 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6469" y="5010317"/>
                <a:ext cx="1492606" cy="64807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012439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9" grpId="0" animBg="1"/>
      <p:bldP spid="10" grpId="0"/>
      <p:bldP spid="12" grpId="0"/>
      <p:bldP spid="13" grpId="0"/>
      <p:bldP spid="15" grpId="0" animBg="1"/>
      <p:bldP spid="16" grpId="0"/>
      <p:bldP spid="25" grpId="0"/>
      <p:bldP spid="28" grpId="0" animBg="1"/>
      <p:bldP spid="29" grpId="0" animBg="1"/>
      <p:bldP spid="30" grpId="0"/>
      <p:bldP spid="31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694" y="1"/>
            <a:ext cx="9144694" cy="6858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176822" y="1892647"/>
            <a:ext cx="8723970" cy="433413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158356" y="84288"/>
            <a:ext cx="8906749" cy="1400496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58356" y="113799"/>
            <a:ext cx="8985644" cy="79417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latin typeface="Trebuchet MS" pitchFamily="34" charset="0"/>
                <a:ea typeface="Cambria Math" pitchFamily="18" charset="0"/>
              </a:rPr>
              <a:t>Př.2) Fotoaparát stál před zlevněním 2 500 Kč a po zlevnění 1 030 Kč. </a:t>
            </a:r>
            <a:r>
              <a:rPr lang="cs-CZ" sz="2800" dirty="0" smtClean="0">
                <a:latin typeface="Trebuchet MS" pitchFamily="34" charset="0"/>
                <a:ea typeface="Cambria Math" pitchFamily="18" charset="0"/>
              </a:rPr>
              <a:t>Vypočítejte, </a:t>
            </a:r>
            <a:r>
              <a:rPr lang="cs-CZ" sz="2800" dirty="0">
                <a:latin typeface="Trebuchet MS" pitchFamily="34" charset="0"/>
                <a:ea typeface="Cambria Math" pitchFamily="18" charset="0"/>
              </a:rPr>
              <a:t>o kolik procent byla cena fotoaparátu snížena.</a:t>
            </a: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58356" y="1455789"/>
            <a:ext cx="1440160" cy="530804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rgbClr val="FFFF00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Řešení:</a:t>
            </a:r>
            <a:endParaRPr lang="cs-CZ" sz="2800" spc="-120" dirty="0">
              <a:solidFill>
                <a:srgbClr val="FFFF00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58356" y="6209928"/>
            <a:ext cx="8657464" cy="53021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574632" y="2344335"/>
                <a:ext cx="4574080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𝑧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2 500 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Kč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632" y="2344335"/>
                <a:ext cx="4574080" cy="64807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59415" y="2798087"/>
                <a:ext cx="2543202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č= 1 030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Kč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9415" y="2798087"/>
                <a:ext cx="2543202" cy="64807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>
            <a:off x="262673" y="3764099"/>
            <a:ext cx="507826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551094" y="3249067"/>
                <a:ext cx="1165901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𝑝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 ?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094" y="3249067"/>
                <a:ext cx="1165901" cy="64807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Zástupný symbol pro obsah 2"/>
          <p:cNvSpPr>
            <a:spLocks noGrp="1"/>
          </p:cNvSpPr>
          <p:nvPr/>
        </p:nvSpPr>
        <p:spPr>
          <a:xfrm>
            <a:off x="276227" y="1893161"/>
            <a:ext cx="4199769" cy="3764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i="1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2. způsob </a:t>
            </a:r>
            <a:r>
              <a:rPr lang="cs-CZ" sz="2800" spc="-120" dirty="0" smtClean="0">
                <a:solidFill>
                  <a:schemeClr val="tx1"/>
                </a:solidFill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(pomocí vzorce)</a:t>
            </a:r>
            <a:endParaRPr lang="cs-CZ" sz="2800" b="1" i="1" spc="-120" dirty="0">
              <a:solidFill>
                <a:schemeClr val="tx1"/>
              </a:solidFill>
              <a:latin typeface="Times New Roman" pitchFamily="18" charset="0"/>
              <a:ea typeface="Cambria Math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407708" y="4612431"/>
                <a:ext cx="284661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𝑝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= 1 030 : 2 500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708" y="4612431"/>
                <a:ext cx="2846616" cy="64807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345442" y="6209928"/>
                <a:ext cx="8013405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spc="-120" dirty="0">
                    <a:latin typeface="Trebuchet MS" pitchFamily="34" charset="0"/>
                    <a:ea typeface="Cambria Math" pitchFamily="18" charset="0"/>
                  </a:rPr>
                  <a:t>Cena fotoaparátu byla snížena o </a:t>
                </a:r>
                <a14:m>
                  <m:oMath xmlns:m="http://schemas.openxmlformats.org/officeDocument/2006/math">
                    <m:r>
                      <a:rPr lang="cs-CZ" sz="2800" i="1" spc="-120" dirty="0">
                        <a:latin typeface="Cambria Math"/>
                        <a:ea typeface="Cambria Math" pitchFamily="18" charset="0"/>
                      </a:rPr>
                      <m:t>58,8 </m:t>
                    </m:r>
                    <m:r>
                      <a:rPr lang="en-US" sz="2800" i="1" spc="-120" dirty="0">
                        <a:latin typeface="Cambria Math"/>
                        <a:ea typeface="Cambria Math" pitchFamily="18" charset="0"/>
                      </a:rPr>
                      <m:t>% </m:t>
                    </m:r>
                    <m:r>
                      <a:rPr lang="cs-CZ" sz="2800" spc="-120" dirty="0">
                        <a:latin typeface="Cambria Math"/>
                        <a:ea typeface="Cambria Math" pitchFamily="18" charset="0"/>
                      </a:rPr>
                      <m:t>.</m:t>
                    </m:r>
                  </m:oMath>
                </a14:m>
                <a:r>
                  <a:rPr lang="cs-CZ" sz="2800" spc="-120" dirty="0">
                    <a:latin typeface="Trebuchet MS" pitchFamily="34" charset="0"/>
                    <a:ea typeface="Cambria Math" pitchFamily="18" charset="0"/>
                  </a:rPr>
                  <a:t> </a:t>
                </a:r>
                <a:endParaRPr lang="cs-CZ" sz="2800" spc="-120" dirty="0"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442" y="6209928"/>
                <a:ext cx="8013405" cy="64807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1598"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374586" y="3721577"/>
                <a:ext cx="2310578" cy="111510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𝑝</m:t>
                      </m:r>
                      <m:r>
                        <a:rPr lang="cs-CZ" sz="280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 =</m:t>
                      </m:r>
                      <m:f>
                        <m:fPr>
                          <m:ctrlPr>
                            <a:rPr lang="cs-CZ" sz="2800" i="1" spc="-120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spc="-120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č</m:t>
                          </m:r>
                        </m:num>
                        <m:den>
                          <m:r>
                            <a:rPr lang="cs-CZ" sz="2800" b="0" i="1" spc="-120" dirty="0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 pitchFamily="18" charset="0"/>
                            </a:rPr>
                            <m:t>𝑧</m:t>
                          </m:r>
                        </m:den>
                      </m:f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586" y="3721577"/>
                <a:ext cx="2310578" cy="1115107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374586" y="5111942"/>
                <a:ext cx="284661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pc="-120" dirty="0" smtClean="0">
                        <a:solidFill>
                          <a:schemeClr val="tx1"/>
                        </a:solidFill>
                        <a:latin typeface="Cambria Math"/>
                        <a:ea typeface="Cambria Math" pitchFamily="18" charset="0"/>
                      </a:rPr>
                      <m:t>𝑝</m:t>
                    </m:r>
                  </m:oMath>
                </a14:m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 = </a:t>
                </a:r>
                <a:r>
                  <a:rPr lang="cs-CZ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41,2 </a:t>
                </a:r>
                <a:r>
                  <a:rPr lang="en-US" sz="2800" spc="-120" dirty="0" smtClean="0">
                    <a:solidFill>
                      <a:schemeClr val="tx1"/>
                    </a:solidFill>
                    <a:latin typeface="Trebuchet MS" pitchFamily="34" charset="0"/>
                    <a:ea typeface="Cambria Math" pitchFamily="18" charset="0"/>
                  </a:rPr>
                  <a:t>%</a:t>
                </a:r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4586" y="5111942"/>
                <a:ext cx="2846616" cy="64807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t="-8491" b="-75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Zástupný symbol pro obsah 2"/>
          <p:cNvSpPr>
            <a:spLocks noGrp="1"/>
          </p:cNvSpPr>
          <p:nvPr/>
        </p:nvSpPr>
        <p:spPr>
          <a:xfrm>
            <a:off x="2928836" y="4591179"/>
            <a:ext cx="2846616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= 0,414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3076" name="Picture 4" descr="C:\Users\spravce\AppData\Local\Microsoft\Windows\Temporary Internet Files\Content.IE5\HGW68T4R\MC90027953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165981"/>
            <a:ext cx="2527026" cy="1912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Zástupný symbol pro obsah 2"/>
          <p:cNvSpPr>
            <a:spLocks noGrp="1"/>
          </p:cNvSpPr>
          <p:nvPr/>
        </p:nvSpPr>
        <p:spPr>
          <a:xfrm>
            <a:off x="4305686" y="5111942"/>
            <a:ext cx="4838314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latin typeface="Trebuchet MS" pitchFamily="34" charset="0"/>
                <a:ea typeface="Cambria Math" pitchFamily="18" charset="0"/>
              </a:rPr>
              <a:t>( na kolik procent byl zlevněn)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4380399" y="5648271"/>
            <a:ext cx="4838314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 smtClean="0">
                <a:latin typeface="Trebuchet MS" pitchFamily="34" charset="0"/>
                <a:ea typeface="Cambria Math" pitchFamily="18" charset="0"/>
              </a:rPr>
              <a:t>( o kolik procent byl zlevněn)</a:t>
            </a:r>
            <a:endParaRPr lang="cs-CZ" sz="2800" spc="-120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290928" y="5648271"/>
                <a:ext cx="2734769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100 </m:t>
                      </m:r>
                      <m:r>
                        <a:rPr lang="en-US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% −</m:t>
                      </m:r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41,2  </m:t>
                      </m:r>
                      <m:r>
                        <a:rPr lang="en-US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%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928" y="5648271"/>
                <a:ext cx="2734769" cy="64807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2890095" y="5665120"/>
                <a:ext cx="1492606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=58,8 </m:t>
                      </m:r>
                      <m:r>
                        <a:rPr lang="en-US" sz="2800" b="0" i="1" spc="-120" dirty="0" smtClean="0">
                          <a:solidFill>
                            <a:schemeClr val="tx1"/>
                          </a:solidFill>
                          <a:latin typeface="Cambria Math"/>
                          <a:ea typeface="Cambria Math" pitchFamily="18" charset="0"/>
                        </a:rPr>
                        <m:t>% </m:t>
                      </m:r>
                    </m:oMath>
                  </m:oMathPara>
                </a14:m>
                <a:endParaRPr lang="cs-CZ" sz="2800" spc="-120" dirty="0">
                  <a:solidFill>
                    <a:schemeClr val="tx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90095" y="5665120"/>
                <a:ext cx="1492606" cy="64807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37"/>
          <p:cNvCxnSpPr/>
          <p:nvPr/>
        </p:nvCxnSpPr>
        <p:spPr>
          <a:xfrm>
            <a:off x="389706" y="5675838"/>
            <a:ext cx="8221488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97289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17" grpId="0" animBg="1"/>
      <p:bldP spid="18" grpId="0" animBg="1"/>
      <p:bldP spid="21" grpId="0" animBg="1"/>
      <p:bldP spid="23" grpId="0"/>
      <p:bldP spid="25" grpId="0" animBg="1"/>
      <p:bldP spid="26" grpId="0" animBg="1"/>
      <p:bldP spid="31" grpId="0" animBg="1"/>
      <p:bldP spid="32" grpId="0" animBg="1"/>
      <p:bldP spid="33" grpId="0"/>
      <p:bldP spid="34" grpId="0"/>
      <p:bldP spid="35" grpId="0"/>
      <p:bldP spid="36" grpId="0" animBg="1"/>
      <p:bldP spid="3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43305"/>
            <a:ext cx="9138303" cy="6814695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1675" y="188640"/>
            <a:ext cx="6628557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11957" y="288275"/>
            <a:ext cx="6448275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23" y="1127056"/>
            <a:ext cx="9137256" cy="85689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118503" y="1177860"/>
            <a:ext cx="9006108" cy="4375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1</a:t>
            </a:r>
            <a:r>
              <a:rPr lang="cs-CZ" dirty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) </a:t>
            </a: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Z 32 žáků jedné třídy bylo 6 nemocných. Všichni ostatní byli ve škole. Kolik procent žáků bylo ve škole?</a:t>
            </a:r>
            <a:endParaRPr lang="cs-CZ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2745" y="5106070"/>
            <a:ext cx="9089111" cy="131988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85109" y="5148115"/>
            <a:ext cx="9237724" cy="65715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4)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Do tomboly na ples dodali rybáři 75 cen, zahrádkáři 80 cen, včelaři 48 cen a zbytek do počtu 250 cen dodali hasiči. Kolik procent z celkového počtu dodali jednotliví sponzoři?</a:t>
            </a:r>
            <a:endParaRPr lang="cs-CZ" dirty="0">
              <a:solidFill>
                <a:schemeClr val="tx1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p:pic>
        <p:nvPicPr>
          <p:cNvPr id="15" name="Picture 2" descr="C:\Users\spravce\AppData\Local\Microsoft\Windows\Temporary Internet Files\Content.IE5\D1R1SU0N\MC9004343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3305"/>
            <a:ext cx="1224136" cy="1099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 18"/>
          <p:cNvSpPr/>
          <p:nvPr/>
        </p:nvSpPr>
        <p:spPr>
          <a:xfrm>
            <a:off x="-38771" y="2420428"/>
            <a:ext cx="9201557" cy="92641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-26443" y="2468082"/>
            <a:ext cx="9136842" cy="8021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2) Z 2 800 kusů výrobků bylo  2 759 kusů bez závady. Kolik procent bylo zmetků?</a:t>
            </a:r>
            <a:endParaRPr lang="cs-CZ" dirty="0">
              <a:solidFill>
                <a:schemeClr val="tx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-14084" y="3774404"/>
            <a:ext cx="9089111" cy="88004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-11609" y="3795017"/>
            <a:ext cx="9334442" cy="5700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Trebuchet MS" pitchFamily="34" charset="0"/>
                <a:ea typeface="Cambria Math" pitchFamily="18" charset="0"/>
              </a:rPr>
              <a:t>3) Kolečkové brusle stály 595 Kč. Pak byly zdraženy na 695 Kč. O kolik procent byly zdraženy?</a:t>
            </a:r>
            <a:endParaRPr lang="cs-CZ" dirty="0">
              <a:solidFill>
                <a:schemeClr val="tx1"/>
              </a:solidFill>
              <a:latin typeface="Arial" pitchFamily="34" charset="0"/>
              <a:ea typeface="Cambria Math" pitchFamily="18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38943" y="2036034"/>
                <a:ext cx="9035198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81,25 </m:t>
                      </m:r>
                      <m:r>
                        <a:rPr lang="en-US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%</m:t>
                      </m:r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43" y="2036034"/>
                <a:ext cx="9035198" cy="432048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3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19347" y="3346847"/>
                <a:ext cx="9022250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1,5</m:t>
                      </m:r>
                      <m:r>
                        <a:rPr lang="en-US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US" i="1" spc="-120" dirty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%</m:t>
                      </m:r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47" y="3346847"/>
                <a:ext cx="9022250" cy="432048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3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8943" y="4654452"/>
                <a:ext cx="9022250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𝑜</m:t>
                      </m:r>
                      <m:r>
                        <a:rPr lang="en-US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16,8 %</m:t>
                      </m:r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43" y="4654452"/>
                <a:ext cx="9022250" cy="432048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5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38943" y="6425952"/>
                <a:ext cx="9022250" cy="432048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30</m:t>
                      </m:r>
                      <m:r>
                        <a:rPr lang="en-US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US" i="1" spc="-120" dirty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%</m:t>
                      </m:r>
                      <m:r>
                        <a:rPr lang="en-US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𝑟𝑦𝑏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ář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𝑖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;32 % 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𝑧𝑎h𝑟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á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𝑑𝑘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ář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𝑖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;19,2 % 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𝑣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č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𝑒𝑙𝑎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ř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𝑖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;18,8 %  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h𝑎𝑠𝑖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č</m:t>
                      </m:r>
                      <m:r>
                        <a:rPr lang="cs-CZ" b="0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𝑖</m:t>
                      </m:r>
                    </m:oMath>
                  </m:oMathPara>
                </a14:m>
                <a:endParaRPr lang="cs-CZ" spc="-120" dirty="0">
                  <a:solidFill>
                    <a:srgbClr val="FFFF00"/>
                  </a:solidFill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43" y="6425952"/>
                <a:ext cx="9022250" cy="432048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223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3398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8" grpId="0"/>
      <p:bldP spid="20" grpId="0"/>
      <p:bldP spid="22" grpId="0"/>
      <p:bldP spid="23" grpId="0" animBg="1"/>
      <p:bldP spid="24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4666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780600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4405</TotalTime>
  <Words>554</Words>
  <Application>Microsoft Office PowerPoint</Application>
  <PresentationFormat>Předvádění na obrazovce (4:3)</PresentationFormat>
  <Paragraphs>102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Základní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ZŠ Libina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Dum</cp:lastModifiedBy>
  <cp:revision>674</cp:revision>
  <dcterms:created xsi:type="dcterms:W3CDTF">2012-04-23T18:25:05Z</dcterms:created>
  <dcterms:modified xsi:type="dcterms:W3CDTF">2013-11-08T09:20:57Z</dcterms:modified>
</cp:coreProperties>
</file>