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56" r:id="rId2"/>
    <p:sldId id="257" r:id="rId3"/>
    <p:sldId id="310" r:id="rId4"/>
    <p:sldId id="325" r:id="rId5"/>
    <p:sldId id="326" r:id="rId6"/>
    <p:sldId id="327" r:id="rId7"/>
    <p:sldId id="329" r:id="rId8"/>
    <p:sldId id="321" r:id="rId9"/>
    <p:sldId id="330" r:id="rId10"/>
    <p:sldId id="331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5069" autoAdjust="0"/>
  </p:normalViewPr>
  <p:slideViewPr>
    <p:cSldViewPr>
      <p:cViewPr>
        <p:scale>
          <a:sx n="60" d="100"/>
          <a:sy n="60" d="100"/>
        </p:scale>
        <p:origin x="-1382" y="-10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5.png"/><Relationship Id="rId18" Type="http://schemas.openxmlformats.org/officeDocument/2006/relationships/image" Target="../media/image30.png"/><Relationship Id="rId26" Type="http://schemas.openxmlformats.org/officeDocument/2006/relationships/image" Target="../media/image38.png"/><Relationship Id="rId3" Type="http://schemas.openxmlformats.org/officeDocument/2006/relationships/image" Target="../media/image15.png"/><Relationship Id="rId21" Type="http://schemas.openxmlformats.org/officeDocument/2006/relationships/image" Target="../media/image33.png"/><Relationship Id="rId34" Type="http://schemas.openxmlformats.org/officeDocument/2006/relationships/image" Target="../media/image46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17" Type="http://schemas.openxmlformats.org/officeDocument/2006/relationships/image" Target="../media/image29.png"/><Relationship Id="rId25" Type="http://schemas.openxmlformats.org/officeDocument/2006/relationships/image" Target="../media/image37.png"/><Relationship Id="rId33" Type="http://schemas.openxmlformats.org/officeDocument/2006/relationships/image" Target="../media/image45.png"/><Relationship Id="rId2" Type="http://schemas.openxmlformats.org/officeDocument/2006/relationships/image" Target="../media/image14.png"/><Relationship Id="rId16" Type="http://schemas.openxmlformats.org/officeDocument/2006/relationships/image" Target="../media/image28.png"/><Relationship Id="rId20" Type="http://schemas.openxmlformats.org/officeDocument/2006/relationships/image" Target="../media/image32.png"/><Relationship Id="rId29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24" Type="http://schemas.openxmlformats.org/officeDocument/2006/relationships/image" Target="../media/image36.png"/><Relationship Id="rId32" Type="http://schemas.openxmlformats.org/officeDocument/2006/relationships/image" Target="../media/image44.png"/><Relationship Id="rId5" Type="http://schemas.openxmlformats.org/officeDocument/2006/relationships/image" Target="../media/image17.png"/><Relationship Id="rId15" Type="http://schemas.openxmlformats.org/officeDocument/2006/relationships/image" Target="../media/image27.png"/><Relationship Id="rId23" Type="http://schemas.openxmlformats.org/officeDocument/2006/relationships/image" Target="../media/image35.png"/><Relationship Id="rId28" Type="http://schemas.openxmlformats.org/officeDocument/2006/relationships/image" Target="../media/image40.png"/><Relationship Id="rId10" Type="http://schemas.openxmlformats.org/officeDocument/2006/relationships/image" Target="../media/image22.png"/><Relationship Id="rId19" Type="http://schemas.openxmlformats.org/officeDocument/2006/relationships/image" Target="../media/image31.png"/><Relationship Id="rId31" Type="http://schemas.openxmlformats.org/officeDocument/2006/relationships/image" Target="../media/image43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Relationship Id="rId14" Type="http://schemas.openxmlformats.org/officeDocument/2006/relationships/image" Target="../media/image26.png"/><Relationship Id="rId22" Type="http://schemas.openxmlformats.org/officeDocument/2006/relationships/image" Target="../media/image34.png"/><Relationship Id="rId27" Type="http://schemas.openxmlformats.org/officeDocument/2006/relationships/image" Target="../media/image39.png"/><Relationship Id="rId30" Type="http://schemas.openxmlformats.org/officeDocument/2006/relationships/image" Target="../media/image42.png"/><Relationship Id="rId35" Type="http://schemas.openxmlformats.org/officeDocument/2006/relationships/image" Target="../media/image47.png"/><Relationship Id="rId8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image" Target="../media/image58.png"/><Relationship Id="rId18" Type="http://schemas.openxmlformats.org/officeDocument/2006/relationships/image" Target="../media/image63.png"/><Relationship Id="rId3" Type="http://schemas.openxmlformats.org/officeDocument/2006/relationships/image" Target="../media/image49.png"/><Relationship Id="rId7" Type="http://schemas.openxmlformats.org/officeDocument/2006/relationships/image" Target="../media/image52.png"/><Relationship Id="rId12" Type="http://schemas.openxmlformats.org/officeDocument/2006/relationships/image" Target="../media/image57.png"/><Relationship Id="rId17" Type="http://schemas.openxmlformats.org/officeDocument/2006/relationships/image" Target="../media/image62.png"/><Relationship Id="rId2" Type="http://schemas.openxmlformats.org/officeDocument/2006/relationships/image" Target="../media/image48.png"/><Relationship Id="rId16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5" Type="http://schemas.openxmlformats.org/officeDocument/2006/relationships/image" Target="../media/image60.png"/><Relationship Id="rId10" Type="http://schemas.openxmlformats.org/officeDocument/2006/relationships/image" Target="../media/image55.png"/><Relationship Id="rId19" Type="http://schemas.openxmlformats.org/officeDocument/2006/relationships/image" Target="../media/image4.wmf"/><Relationship Id="rId4" Type="http://schemas.openxmlformats.org/officeDocument/2006/relationships/image" Target="../media/image490.png"/><Relationship Id="rId9" Type="http://schemas.openxmlformats.org/officeDocument/2006/relationships/image" Target="../media/image54.png"/><Relationship Id="rId14" Type="http://schemas.openxmlformats.org/officeDocument/2006/relationships/image" Target="../media/image5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3.png"/><Relationship Id="rId18" Type="http://schemas.openxmlformats.org/officeDocument/2006/relationships/image" Target="../media/image78.png"/><Relationship Id="rId3" Type="http://schemas.openxmlformats.org/officeDocument/2006/relationships/image" Target="../media/image66.png"/><Relationship Id="rId21" Type="http://schemas.openxmlformats.org/officeDocument/2006/relationships/image" Target="../media/image81.png"/><Relationship Id="rId7" Type="http://schemas.openxmlformats.org/officeDocument/2006/relationships/image" Target="../media/image53.png"/><Relationship Id="rId12" Type="http://schemas.openxmlformats.org/officeDocument/2006/relationships/image" Target="../media/image72.png"/><Relationship Id="rId17" Type="http://schemas.openxmlformats.org/officeDocument/2006/relationships/image" Target="../media/image77.png"/><Relationship Id="rId2" Type="http://schemas.openxmlformats.org/officeDocument/2006/relationships/image" Target="../media/image65.png"/><Relationship Id="rId16" Type="http://schemas.openxmlformats.org/officeDocument/2006/relationships/image" Target="../media/image76.png"/><Relationship Id="rId20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71.png"/><Relationship Id="rId15" Type="http://schemas.openxmlformats.org/officeDocument/2006/relationships/image" Target="../media/image75.png"/><Relationship Id="rId10" Type="http://schemas.openxmlformats.org/officeDocument/2006/relationships/image" Target="../media/image70.png"/><Relationship Id="rId19" Type="http://schemas.openxmlformats.org/officeDocument/2006/relationships/image" Target="../media/image79.png"/><Relationship Id="rId4" Type="http://schemas.openxmlformats.org/officeDocument/2006/relationships/image" Target="../media/image67.png"/><Relationship Id="rId9" Type="http://schemas.openxmlformats.org/officeDocument/2006/relationships/image" Target="../media/image69.png"/><Relationship Id="rId14" Type="http://schemas.openxmlformats.org/officeDocument/2006/relationships/image" Target="../media/image74.png"/><Relationship Id="rId22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1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6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0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476330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VY_32_INOVACE_07_01_M8_Hanak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502525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6" y="3561705"/>
            <a:ext cx="42001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Pythagorova věta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Název projektu</a:t>
            </a:r>
            <a:r>
              <a:rPr lang="cs-CZ" sz="1600">
                <a:solidFill>
                  <a:schemeClr val="tx1"/>
                </a:solidFill>
              </a:rPr>
              <a:t>: </a:t>
            </a:r>
            <a:r>
              <a:rPr lang="cs-CZ" sz="1600" smtClean="0">
                <a:solidFill>
                  <a:schemeClr val="tx1"/>
                </a:solidFill>
              </a:rPr>
              <a:t>Škola hrou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0" y="4072225"/>
            <a:ext cx="906422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/>
              <a:t>OBSAH</a:t>
            </a:r>
            <a:r>
              <a:rPr lang="cs-CZ" sz="2800" dirty="0"/>
              <a:t>: </a:t>
            </a:r>
            <a:r>
              <a:rPr lang="cs-CZ" sz="2400" dirty="0" smtClean="0"/>
              <a:t>Pythagorova věta</a:t>
            </a:r>
            <a:endParaRPr lang="cs-CZ" sz="24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260648"/>
            <a:ext cx="8609307" cy="5760640"/>
          </a:xfrm>
          <a:prstGeom prst="roundRect">
            <a:avLst>
              <a:gd name="adj" fmla="val 9933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72532" y="32803"/>
            <a:ext cx="236564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55378" y="1196752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si ukážeme</a:t>
            </a:r>
            <a:r>
              <a:rPr lang="cs-CZ" sz="1800" dirty="0"/>
              <a:t> </a:t>
            </a:r>
            <a:r>
              <a:rPr lang="cs-CZ" sz="1800" dirty="0" smtClean="0"/>
              <a:t>Pythagorovu větu a její důkaz. Na začátku jsou řešené příklady a v další části jsou příklady na samostatné procvičení.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</a:t>
            </a:r>
            <a:r>
              <a:rPr lang="cs-CZ" sz="1800"/>
              <a:t>, </a:t>
            </a:r>
            <a:r>
              <a:rPr lang="cs-CZ" sz="1800" smtClean="0"/>
              <a:t>aby </a:t>
            </a:r>
            <a:r>
              <a:rPr lang="cs-CZ" sz="1800" dirty="0"/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186108" y="116632"/>
            <a:ext cx="8784977" cy="662473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5E9EFF"/>
              </a:gs>
              <a:gs pos="2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3528" y="1412776"/>
            <a:ext cx="8496944" cy="489654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1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22021" y="1545994"/>
            <a:ext cx="8099955" cy="454730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>
            <a:off x="3624369" y="4647831"/>
            <a:ext cx="1583432" cy="1583432"/>
          </a:xfrm>
          <a:prstGeom prst="arc">
            <a:avLst>
              <a:gd name="adj1" fmla="val 10901103"/>
              <a:gd name="adj2" fmla="val 13578997"/>
            </a:avLst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426727" y="4719467"/>
            <a:ext cx="1440160" cy="1440160"/>
          </a:xfrm>
          <a:prstGeom prst="arc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>
            <a:off x="323528" y="1209993"/>
            <a:ext cx="1656184" cy="1656184"/>
          </a:xfrm>
          <a:prstGeom prst="arc">
            <a:avLst>
              <a:gd name="adj1" fmla="val 2646106"/>
              <a:gd name="adj2" fmla="val 5418077"/>
            </a:avLst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522021" y="319588"/>
            <a:ext cx="8099956" cy="77910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95221" y="447530"/>
            <a:ext cx="4566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effectLst/>
              </a:rPr>
              <a:t>Pravoúhlý trojúhelník</a:t>
            </a:r>
            <a:endParaRPr lang="cs-CZ" sz="2800" dirty="0">
              <a:solidFill>
                <a:schemeClr val="tx1"/>
              </a:solidFill>
              <a:effectLst/>
            </a:endParaRPr>
          </a:p>
        </p:txBody>
      </p:sp>
      <p:sp>
        <p:nvSpPr>
          <p:cNvPr id="5" name="Pravoúhlý trojúhelník 4"/>
          <p:cNvSpPr/>
          <p:nvPr/>
        </p:nvSpPr>
        <p:spPr>
          <a:xfrm>
            <a:off x="1126467" y="2013767"/>
            <a:ext cx="3312368" cy="3425780"/>
          </a:xfrm>
          <a:prstGeom prst="rtTriangle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173559" y="4828279"/>
                <a:ext cx="48077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3559" y="4828279"/>
                <a:ext cx="480771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126467" y="2342957"/>
                <a:ext cx="48077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6467" y="2342957"/>
                <a:ext cx="48077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722614" y="4976390"/>
                <a:ext cx="48077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2614" y="4976390"/>
                <a:ext cx="480771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53518" y="3636376"/>
                <a:ext cx="48077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  <a:ea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518" y="3636376"/>
                <a:ext cx="48077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523944" y="5446433"/>
                <a:ext cx="48077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  <a:ea typeface="Cambria Math"/>
                        </a:rPr>
                        <m:t>𝑏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3944" y="5446433"/>
                <a:ext cx="48077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775065" y="3254485"/>
                <a:ext cx="51922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  <a:ea typeface="Cambria Math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5065" y="3254485"/>
                <a:ext cx="519228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TextovéPole 35"/>
          <p:cNvSpPr txBox="1"/>
          <p:nvPr/>
        </p:nvSpPr>
        <p:spPr>
          <a:xfrm>
            <a:off x="793904" y="1628677"/>
            <a:ext cx="480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0" i="0" dirty="0" smtClean="0">
                <a:solidFill>
                  <a:schemeClr val="tx1"/>
                </a:solidFill>
                <a:effectLst/>
                <a:latin typeface="+mj-lt"/>
                <a:ea typeface="Cambria Math"/>
              </a:rPr>
              <a:t>B</a:t>
            </a:r>
            <a:endParaRPr lang="cs-CZ" sz="2800" dirty="0">
              <a:solidFill>
                <a:schemeClr val="tx1"/>
              </a:solidFill>
              <a:effectLst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438835" y="5281954"/>
            <a:ext cx="480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0" i="0" dirty="0" smtClean="0">
                <a:solidFill>
                  <a:schemeClr val="tx1"/>
                </a:solidFill>
                <a:effectLst/>
                <a:latin typeface="+mj-lt"/>
                <a:ea typeface="Cambria Math"/>
              </a:rPr>
              <a:t>A</a:t>
            </a:r>
            <a:endParaRPr lang="cs-CZ" sz="2800" dirty="0">
              <a:solidFill>
                <a:schemeClr val="tx1"/>
              </a:solidFill>
              <a:effectLst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93903" y="5373085"/>
            <a:ext cx="480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0" i="0" dirty="0" smtClean="0">
                <a:solidFill>
                  <a:schemeClr val="tx1"/>
                </a:solidFill>
                <a:effectLst/>
                <a:latin typeface="+mj-lt"/>
                <a:ea typeface="Cambria Math"/>
              </a:rPr>
              <a:t>C</a:t>
            </a:r>
            <a:endParaRPr lang="cs-CZ" sz="2800" dirty="0">
              <a:solidFill>
                <a:schemeClr val="tx1"/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5500084" y="4043449"/>
                <a:ext cx="26588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𝑎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. . . odvěsna 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0084" y="4043449"/>
                <a:ext cx="2658826" cy="523220"/>
              </a:xfrm>
              <a:prstGeom prst="rect">
                <a:avLst/>
              </a:prstGeom>
              <a:blipFill rotWithShape="1">
                <a:blip r:embed="rId8"/>
                <a:stretch>
                  <a:fillRect t="-10465" r="-2523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5532560" y="4566669"/>
                <a:ext cx="26588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𝑏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. . . odvěsna 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2560" y="4566669"/>
                <a:ext cx="2658826" cy="523220"/>
              </a:xfrm>
              <a:prstGeom prst="rect">
                <a:avLst/>
              </a:prstGeom>
              <a:blipFill rotWithShape="1">
                <a:blip r:embed="rId9"/>
                <a:stretch>
                  <a:fillRect t="-10465" r="-2064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5532560" y="5089889"/>
                <a:ext cx="26588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𝑐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. . . přepona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2560" y="5089889"/>
                <a:ext cx="2658826" cy="523220"/>
              </a:xfrm>
              <a:prstGeom prst="rect">
                <a:avLst/>
              </a:prstGeom>
              <a:blipFill rotWithShape="1">
                <a:blip r:embed="rId10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Vývojový diagram: postup 7"/>
          <p:cNvSpPr/>
          <p:nvPr/>
        </p:nvSpPr>
        <p:spPr>
          <a:xfrm>
            <a:off x="4235457" y="2822521"/>
            <a:ext cx="4136192" cy="648072"/>
          </a:xfrm>
          <a:prstGeom prst="flowChartProcess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Odvěsny  svírají pravý úhel.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3" name="Vývojový diagram: postup 42"/>
          <p:cNvSpPr/>
          <p:nvPr/>
        </p:nvSpPr>
        <p:spPr>
          <a:xfrm>
            <a:off x="4235457" y="1695139"/>
            <a:ext cx="4101416" cy="824398"/>
          </a:xfrm>
          <a:prstGeom prst="flowChartProcess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Přepona leží proti pravému úhlu a je nejdelší.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16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7" grpId="0" animBg="1"/>
      <p:bldP spid="27" grpId="0" animBg="1"/>
      <p:bldP spid="18" grpId="0"/>
      <p:bldP spid="5" grpId="0" animBg="1"/>
      <p:bldP spid="19" grpId="0"/>
      <p:bldP spid="29" grpId="0"/>
      <p:bldP spid="30" grpId="0"/>
      <p:bldP spid="33" grpId="0"/>
      <p:bldP spid="34" grpId="0"/>
      <p:bldP spid="35" grpId="0"/>
      <p:bldP spid="36" grpId="0"/>
      <p:bldP spid="37" grpId="0"/>
      <p:bldP spid="38" grpId="0"/>
      <p:bldP spid="40" grpId="0"/>
      <p:bldP spid="41" grpId="0"/>
      <p:bldP spid="42" grpId="0"/>
      <p:bldP spid="8" grpId="0" animBg="1"/>
      <p:bldP spid="4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Zaoblený obdélník 29"/>
          <p:cNvSpPr/>
          <p:nvPr/>
        </p:nvSpPr>
        <p:spPr>
          <a:xfrm>
            <a:off x="156962" y="3437273"/>
            <a:ext cx="8762098" cy="302433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5E9EFF"/>
              </a:gs>
              <a:gs pos="2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56962" y="116632"/>
            <a:ext cx="8762098" cy="302433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5E9EFF"/>
              </a:gs>
              <a:gs pos="2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91516" y="1207404"/>
            <a:ext cx="8387424" cy="1728192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1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7973" y="297218"/>
            <a:ext cx="8334510" cy="77910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9997" y="425160"/>
            <a:ext cx="3453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effectLst/>
              </a:rPr>
              <a:t>Pythagorova věta :</a:t>
            </a:r>
            <a:endParaRPr lang="cs-CZ" sz="2800" dirty="0">
              <a:solidFill>
                <a:schemeClr val="tx1"/>
              </a:solidFill>
              <a:effectLst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1516" y="1382949"/>
            <a:ext cx="836096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/>
                </a:solidFill>
                <a:effectLst/>
              </a:rPr>
              <a:t>Obsah čtverce sestrojeného nad přeponou pravoúhlého trojúhelníku se rovná součtu obsahů čtverců sestrojeného nad oběma odvěsnami.</a:t>
            </a:r>
            <a:endParaRPr lang="cs-CZ" sz="2800" dirty="0">
              <a:solidFill>
                <a:schemeClr val="tx1"/>
              </a:solidFill>
              <a:effectLst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82229" y="4565951"/>
            <a:ext cx="8387424" cy="1728192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1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08686" y="3678135"/>
            <a:ext cx="8370254" cy="77910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60710" y="3801688"/>
            <a:ext cx="61263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effectLst/>
              </a:rPr>
              <a:t>Obrácená Pythagorova věta</a:t>
            </a:r>
            <a:endParaRPr lang="cs-CZ" sz="2800" dirty="0">
              <a:solidFill>
                <a:schemeClr val="tx1"/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08686" y="4737549"/>
                <a:ext cx="8258483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Jestliže pro délky stran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𝑎</m:t>
                    </m:r>
                    <m:r>
                      <a:rPr lang="cs-CZ" sz="280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, </m:t>
                    </m:r>
                    <m:r>
                      <a:rPr lang="cs-CZ" sz="280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𝑏</m:t>
                    </m:r>
                    <m:r>
                      <a:rPr lang="cs-CZ" sz="280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, </m:t>
                    </m:r>
                    <m:r>
                      <a:rPr lang="cs-CZ" sz="280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𝑐</m:t>
                    </m:r>
                    <m:r>
                      <a:rPr lang="cs-CZ" sz="280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trojúhelníku platí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, pak tento trojúhelník je pravoúhlý. Přeponou je strana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𝑐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, odvěsny jsou strany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</a:rPr>
                      <m:t>𝑎</m:t>
                    </m:r>
                    <m:r>
                      <a:rPr lang="cs-CZ" sz="2800" i="1" dirty="0" err="1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,</m:t>
                    </m:r>
                    <m:r>
                      <a:rPr lang="cs-CZ" sz="2800" b="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800" i="1" dirty="0" err="1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𝑏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.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686" y="4737549"/>
                <a:ext cx="8258483" cy="1384995"/>
              </a:xfrm>
              <a:prstGeom prst="rect">
                <a:avLst/>
              </a:prstGeom>
              <a:blipFill rotWithShape="1">
                <a:blip r:embed="rId3"/>
                <a:stretch>
                  <a:fillRect l="-1476" t="-3965" r="-1476" b="-118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779912" y="414583"/>
                <a:ext cx="263635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  <a:effectLst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414583"/>
                <a:ext cx="263635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40428[3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051" y="2552558"/>
            <a:ext cx="1683118" cy="177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5053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5" grpId="0"/>
      <p:bldP spid="28" grpId="0"/>
      <p:bldP spid="2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7558" y="11708"/>
            <a:ext cx="8971085" cy="674136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5E9EFF"/>
              </a:gs>
              <a:gs pos="2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1713" y="116633"/>
            <a:ext cx="8876929" cy="66087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81678" y="179844"/>
                <a:ext cx="15944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𝑎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= 3 cm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678" y="179844"/>
                <a:ext cx="1594459" cy="523220"/>
              </a:xfrm>
              <a:prstGeom prst="rect">
                <a:avLst/>
              </a:prstGeom>
              <a:blipFill rotWithShape="1">
                <a:blip r:embed="rId2"/>
                <a:stretch>
                  <a:fillRect t="-10588" r="-4962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413371" y="3590195"/>
                <a:ext cx="222505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cs-CZ" sz="2800" i="1" dirty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i="1" dirty="0">
                                  <a:latin typeface="Cambria Math"/>
                                  <a:ea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b>
                          </m:s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2800" i="1" dirty="0">
                              <a:latin typeface="Cambria Math"/>
                              <a:ea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i="1" dirty="0"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i="1" dirty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latin typeface="Cambria Math"/>
                              <a:ea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3371" y="3590195"/>
                <a:ext cx="2225052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6" name="Skupina 95"/>
          <p:cNvGrpSpPr/>
          <p:nvPr/>
        </p:nvGrpSpPr>
        <p:grpSpPr>
          <a:xfrm>
            <a:off x="1739520" y="1936152"/>
            <a:ext cx="3139776" cy="2702440"/>
            <a:chOff x="-4477907" y="1178384"/>
            <a:chExt cx="3139776" cy="2702440"/>
          </a:xfrm>
        </p:grpSpPr>
        <p:sp>
          <p:nvSpPr>
            <p:cNvPr id="107" name="Pravoúhlý trojúhelník 106"/>
            <p:cNvSpPr/>
            <p:nvPr/>
          </p:nvSpPr>
          <p:spPr>
            <a:xfrm>
              <a:off x="-3997136" y="1701604"/>
              <a:ext cx="2160001" cy="1629817"/>
            </a:xfrm>
            <a:prstGeom prst="rtTriangl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-4273522" y="1178384"/>
              <a:ext cx="48077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0" i="0" dirty="0" smtClean="0">
                  <a:solidFill>
                    <a:schemeClr val="tx1"/>
                  </a:solidFill>
                  <a:effectLst/>
                  <a:latin typeface="+mj-lt"/>
                  <a:ea typeface="Cambria Math"/>
                </a:rPr>
                <a:t>B</a:t>
              </a:r>
              <a:endParaRPr lang="cs-CZ" sz="2800" dirty="0">
                <a:solidFill>
                  <a:schemeClr val="tx1"/>
                </a:solidFill>
                <a:effectLst/>
              </a:endParaRPr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-1818902" y="3236009"/>
              <a:ext cx="48077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0" i="0" dirty="0" smtClean="0">
                  <a:solidFill>
                    <a:schemeClr val="tx1"/>
                  </a:solidFill>
                  <a:effectLst/>
                  <a:latin typeface="+mj-lt"/>
                  <a:ea typeface="Cambria Math"/>
                </a:rPr>
                <a:t>A</a:t>
              </a:r>
              <a:endParaRPr lang="cs-CZ" sz="2800" dirty="0">
                <a:solidFill>
                  <a:schemeClr val="tx1"/>
                </a:solidFill>
                <a:effectLst/>
              </a:endParaRPr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-4477907" y="3357604"/>
              <a:ext cx="48077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0" i="0" dirty="0" smtClean="0">
                  <a:solidFill>
                    <a:schemeClr val="tx1"/>
                  </a:solidFill>
                  <a:effectLst/>
                  <a:latin typeface="+mj-lt"/>
                  <a:ea typeface="Cambria Math"/>
                </a:rPr>
                <a:t>C</a:t>
              </a:r>
              <a:endParaRPr lang="cs-CZ" sz="2800" dirty="0">
                <a:solidFill>
                  <a:schemeClr val="tx1"/>
                </a:solidFill>
                <a:effectLst/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1" name="TextovéPole 100"/>
                <p:cNvSpPr txBox="1"/>
                <p:nvPr/>
              </p:nvSpPr>
              <p:spPr>
                <a:xfrm>
                  <a:off x="-4033137" y="2177870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𝑎</m:t>
                        </m:r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01" name="TextovéPole 10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4033137" y="2177870"/>
                  <a:ext cx="480771" cy="52322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2" name="TextovéPole 101"/>
                <p:cNvSpPr txBox="1"/>
                <p:nvPr/>
              </p:nvSpPr>
              <p:spPr>
                <a:xfrm>
                  <a:off x="-3195979" y="2384375"/>
                  <a:ext cx="51922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𝑐</m:t>
                        </m:r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02" name="TextovéPole 10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3195979" y="2384375"/>
                  <a:ext cx="519228" cy="523220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3" name="TextovéPole 102"/>
                <p:cNvSpPr txBox="1"/>
                <p:nvPr/>
              </p:nvSpPr>
              <p:spPr>
                <a:xfrm>
                  <a:off x="-3176750" y="2890798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𝑏</m:t>
                        </m:r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03" name="TextovéPole 10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3176750" y="2890798"/>
                  <a:ext cx="480771" cy="523220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15" name="Skupina 114"/>
          <p:cNvGrpSpPr/>
          <p:nvPr/>
        </p:nvGrpSpPr>
        <p:grpSpPr>
          <a:xfrm>
            <a:off x="530928" y="784909"/>
            <a:ext cx="4896000" cy="5436000"/>
            <a:chOff x="-5581128" y="137221"/>
            <a:chExt cx="4896000" cy="5436000"/>
          </a:xfrm>
        </p:grpSpPr>
        <p:grpSp>
          <p:nvGrpSpPr>
            <p:cNvPr id="86" name="Skupina 85"/>
            <p:cNvGrpSpPr/>
            <p:nvPr/>
          </p:nvGrpSpPr>
          <p:grpSpPr>
            <a:xfrm>
              <a:off x="-5581128" y="137221"/>
              <a:ext cx="4896000" cy="5436000"/>
              <a:chOff x="-5653136" y="81604"/>
              <a:chExt cx="4896000" cy="5436000"/>
            </a:xfrm>
          </p:grpSpPr>
          <p:grpSp>
            <p:nvGrpSpPr>
              <p:cNvPr id="30" name="Skupina 29"/>
              <p:cNvGrpSpPr/>
              <p:nvPr/>
            </p:nvGrpSpPr>
            <p:grpSpPr>
              <a:xfrm>
                <a:off x="-5653136" y="81604"/>
                <a:ext cx="4896000" cy="5436000"/>
                <a:chOff x="684000" y="1008000"/>
                <a:chExt cx="4896000" cy="5436000"/>
              </a:xfrm>
            </p:grpSpPr>
            <p:sp>
              <p:nvSpPr>
                <p:cNvPr id="31" name="Obdélník 30"/>
                <p:cNvSpPr>
                  <a:spLocks noChangeAspect="1"/>
                </p:cNvSpPr>
                <p:nvPr/>
              </p:nvSpPr>
              <p:spPr>
                <a:xfrm rot="2220000">
                  <a:off x="2880000" y="1008000"/>
                  <a:ext cx="2700000" cy="2700000"/>
                </a:xfrm>
                <a:prstGeom prst="rect">
                  <a:avLst/>
                </a:prstGeom>
                <a:solidFill>
                  <a:srgbClr val="FFFF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Obdélník 31"/>
                <p:cNvSpPr>
                  <a:spLocks noChangeAspect="1"/>
                </p:cNvSpPr>
                <p:nvPr/>
              </p:nvSpPr>
              <p:spPr>
                <a:xfrm>
                  <a:off x="2340000" y="4284000"/>
                  <a:ext cx="2160000" cy="2160000"/>
                </a:xfrm>
                <a:prstGeom prst="rect">
                  <a:avLst/>
                </a:prstGeom>
                <a:solidFill>
                  <a:srgbClr val="92D05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Obdélník 32"/>
                <p:cNvSpPr>
                  <a:spLocks noChangeAspect="1"/>
                </p:cNvSpPr>
                <p:nvPr/>
              </p:nvSpPr>
              <p:spPr>
                <a:xfrm>
                  <a:off x="684000" y="2628000"/>
                  <a:ext cx="1620000" cy="1620000"/>
                </a:xfrm>
                <a:prstGeom prst="rect">
                  <a:avLst/>
                </a:prstGeom>
                <a:solidFill>
                  <a:srgbClr val="FF0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Pravoúhlý trojúhelník 33"/>
                <p:cNvSpPr/>
                <p:nvPr/>
              </p:nvSpPr>
              <p:spPr>
                <a:xfrm>
                  <a:off x="2340000" y="2628000"/>
                  <a:ext cx="2160001" cy="1629817"/>
                </a:xfrm>
                <a:prstGeom prst="rtTriangle">
                  <a:avLst/>
                </a:prstGeom>
                <a:noFill/>
                <a:ln w="444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80" name="TextovéPole 79"/>
              <p:cNvSpPr txBox="1"/>
              <p:nvPr/>
            </p:nvSpPr>
            <p:spPr>
              <a:xfrm>
                <a:off x="-4273522" y="1178384"/>
                <a:ext cx="48077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i="0" dirty="0" smtClean="0">
                    <a:solidFill>
                      <a:schemeClr val="tx1"/>
                    </a:solidFill>
                    <a:effectLst/>
                    <a:latin typeface="+mj-lt"/>
                    <a:ea typeface="Cambria Math"/>
                  </a:rPr>
                  <a:t>B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-1818902" y="3236009"/>
                <a:ext cx="48077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i="0" dirty="0" smtClean="0">
                    <a:solidFill>
                      <a:schemeClr val="tx1"/>
                    </a:solidFill>
                    <a:effectLst/>
                    <a:latin typeface="+mj-lt"/>
                    <a:ea typeface="Cambria Math"/>
                  </a:rPr>
                  <a:t>A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  <p:sp>
            <p:nvSpPr>
              <p:cNvPr id="82" name="TextovéPole 81"/>
              <p:cNvSpPr txBox="1"/>
              <p:nvPr/>
            </p:nvSpPr>
            <p:spPr>
              <a:xfrm>
                <a:off x="-4477907" y="3357604"/>
                <a:ext cx="48077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i="0" dirty="0" smtClean="0">
                    <a:solidFill>
                      <a:schemeClr val="tx1"/>
                    </a:solidFill>
                    <a:effectLst/>
                    <a:latin typeface="+mj-lt"/>
                    <a:ea typeface="Cambria Math"/>
                  </a:rPr>
                  <a:t>C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3" name="TextovéPole 82"/>
                  <p:cNvSpPr txBox="1"/>
                  <p:nvPr/>
                </p:nvSpPr>
                <p:spPr>
                  <a:xfrm>
                    <a:off x="-4033137" y="2177870"/>
                    <a:ext cx="480771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left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𝑎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tx1"/>
                      </a:solidFill>
                      <a:effectLst/>
                    </a:endParaRPr>
                  </a:p>
                </p:txBody>
              </p:sp>
            </mc:Choice>
            <mc:Fallback xmlns="">
              <p:sp>
                <p:nvSpPr>
                  <p:cNvPr id="83" name="TextovéPole 8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-4033137" y="2177870"/>
                    <a:ext cx="480771" cy="523220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4" name="TextovéPole 83"/>
                  <p:cNvSpPr txBox="1"/>
                  <p:nvPr/>
                </p:nvSpPr>
                <p:spPr>
                  <a:xfrm>
                    <a:off x="-3195979" y="2384375"/>
                    <a:ext cx="519228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left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𝑐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tx1"/>
                      </a:solidFill>
                      <a:effectLst/>
                    </a:endParaRPr>
                  </a:p>
                </p:txBody>
              </p:sp>
            </mc:Choice>
            <mc:Fallback xmlns="">
              <p:sp>
                <p:nvSpPr>
                  <p:cNvPr id="84" name="TextovéPole 8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-3195979" y="2384375"/>
                    <a:ext cx="519228" cy="523220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5" name="TextovéPole 84"/>
                  <p:cNvSpPr txBox="1"/>
                  <p:nvPr/>
                </p:nvSpPr>
                <p:spPr>
                  <a:xfrm>
                    <a:off x="-3176750" y="2890798"/>
                    <a:ext cx="480771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left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𝑏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tx1"/>
                      </a:solidFill>
                      <a:effectLst/>
                    </a:endParaRPr>
                  </a:p>
                </p:txBody>
              </p:sp>
            </mc:Choice>
            <mc:Fallback xmlns="">
              <p:sp>
                <p:nvSpPr>
                  <p:cNvPr id="85" name="TextovéPole 8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-3176750" y="2890798"/>
                    <a:ext cx="480771" cy="523220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8" name="TextovéPole 107"/>
                <p:cNvSpPr txBox="1"/>
                <p:nvPr/>
              </p:nvSpPr>
              <p:spPr>
                <a:xfrm>
                  <a:off x="-2350704" y="1193090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08" name="TextovéPole 10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2350704" y="1193090"/>
                  <a:ext cx="480771" cy="523220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9" name="TextovéPole 108"/>
                <p:cNvSpPr txBox="1"/>
                <p:nvPr/>
              </p:nvSpPr>
              <p:spPr>
                <a:xfrm>
                  <a:off x="-5011514" y="2310519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09" name="TextovéPole 10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5011514" y="2310519"/>
                  <a:ext cx="480771" cy="523220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0" name="TextovéPole 109"/>
                <p:cNvSpPr txBox="1"/>
                <p:nvPr/>
              </p:nvSpPr>
              <p:spPr>
                <a:xfrm>
                  <a:off x="-3130631" y="4193929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10" name="TextovéPole 10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3130631" y="4193929"/>
                  <a:ext cx="480771" cy="523220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14" name="Skupina 113"/>
          <p:cNvGrpSpPr/>
          <p:nvPr/>
        </p:nvGrpSpPr>
        <p:grpSpPr>
          <a:xfrm>
            <a:off x="152791" y="627209"/>
            <a:ext cx="5534240" cy="6116070"/>
            <a:chOff x="152791" y="627209"/>
            <a:chExt cx="5534240" cy="6116070"/>
          </a:xfrm>
        </p:grpSpPr>
        <p:grpSp>
          <p:nvGrpSpPr>
            <p:cNvPr id="79" name="Skupina 78"/>
            <p:cNvGrpSpPr/>
            <p:nvPr/>
          </p:nvGrpSpPr>
          <p:grpSpPr>
            <a:xfrm>
              <a:off x="572734" y="627209"/>
              <a:ext cx="5114297" cy="5646207"/>
              <a:chOff x="690761" y="609274"/>
              <a:chExt cx="5114297" cy="5646207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4" name="TextovéPole 13"/>
                  <p:cNvSpPr txBox="1"/>
                  <p:nvPr/>
                </p:nvSpPr>
                <p:spPr>
                  <a:xfrm>
                    <a:off x="2296670" y="3018108"/>
                    <a:ext cx="480771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left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𝑎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tx1"/>
                      </a:solidFill>
                      <a:effectLst/>
                    </a:endParaRPr>
                  </a:p>
                </p:txBody>
              </p:sp>
            </mc:Choice>
            <mc:Fallback xmlns="">
              <p:sp>
                <p:nvSpPr>
                  <p:cNvPr id="14" name="TextovéPole 1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296670" y="3018108"/>
                    <a:ext cx="480771" cy="523220"/>
                  </a:xfrm>
                  <a:prstGeom prst="rect">
                    <a:avLst/>
                  </a:prstGeom>
                  <a:blipFill rotWithShape="1">
                    <a:blip r:embed="rId1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5" name="TextovéPole 14"/>
                  <p:cNvSpPr txBox="1"/>
                  <p:nvPr/>
                </p:nvSpPr>
                <p:spPr>
                  <a:xfrm>
                    <a:off x="3159735" y="3572260"/>
                    <a:ext cx="480771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left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𝑏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tx1"/>
                      </a:solidFill>
                      <a:effectLst/>
                    </a:endParaRPr>
                  </a:p>
                </p:txBody>
              </p:sp>
            </mc:Choice>
            <mc:Fallback xmlns="">
              <p:sp>
                <p:nvSpPr>
                  <p:cNvPr id="15" name="TextovéPole 1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159735" y="3572260"/>
                    <a:ext cx="480771" cy="523220"/>
                  </a:xfrm>
                  <a:prstGeom prst="rect">
                    <a:avLst/>
                  </a:prstGeom>
                  <a:blipFill rotWithShape="1">
                    <a:blip r:embed="rId1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6" name="TextovéPole 15"/>
                  <p:cNvSpPr txBox="1"/>
                  <p:nvPr/>
                </p:nvSpPr>
                <p:spPr>
                  <a:xfrm>
                    <a:off x="3096955" y="3018108"/>
                    <a:ext cx="519228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left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𝑐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tx1"/>
                      </a:solidFill>
                      <a:effectLst/>
                    </a:endParaRPr>
                  </a:p>
                </p:txBody>
              </p:sp>
            </mc:Choice>
            <mc:Fallback xmlns="">
              <p:sp>
                <p:nvSpPr>
                  <p:cNvPr id="16" name="TextovéPole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096955" y="3018108"/>
                    <a:ext cx="519228" cy="523220"/>
                  </a:xfrm>
                  <a:prstGeom prst="rect">
                    <a:avLst/>
                  </a:prstGeom>
                  <a:blipFill rotWithShape="1">
                    <a:blip r:embed="rId1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7" name="TextovéPole 16"/>
              <p:cNvSpPr txBox="1"/>
              <p:nvPr/>
            </p:nvSpPr>
            <p:spPr>
              <a:xfrm>
                <a:off x="2042220" y="1861155"/>
                <a:ext cx="48077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i="0" dirty="0" smtClean="0">
                    <a:solidFill>
                      <a:schemeClr val="tx1"/>
                    </a:solidFill>
                    <a:effectLst/>
                    <a:latin typeface="+mj-lt"/>
                    <a:ea typeface="Cambria Math"/>
                  </a:rPr>
                  <a:t>B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4668262" y="3933056"/>
                <a:ext cx="48077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i="0" dirty="0" smtClean="0">
                    <a:solidFill>
                      <a:schemeClr val="tx1"/>
                    </a:solidFill>
                    <a:effectLst/>
                    <a:latin typeface="+mj-lt"/>
                    <a:ea typeface="Cambria Math"/>
                  </a:rPr>
                  <a:t>A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1875155" y="4070517"/>
                <a:ext cx="48077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i="0" dirty="0" smtClean="0">
                    <a:solidFill>
                      <a:schemeClr val="tx1"/>
                    </a:solidFill>
                    <a:effectLst/>
                    <a:latin typeface="+mj-lt"/>
                    <a:ea typeface="Cambria Math"/>
                  </a:rPr>
                  <a:t>C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  <p:sp>
            <p:nvSpPr>
              <p:cNvPr id="25" name="Obdélník 24"/>
              <p:cNvSpPr>
                <a:spLocks noChangeAspect="1"/>
              </p:cNvSpPr>
              <p:nvPr/>
            </p:nvSpPr>
            <p:spPr>
              <a:xfrm rot="2220000">
                <a:off x="2895926" y="819480"/>
                <a:ext cx="2700000" cy="2700000"/>
              </a:xfrm>
              <a:prstGeom prst="rect">
                <a:avLst/>
              </a:prstGeom>
              <a:solidFill>
                <a:srgbClr val="FFFF00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>
                <a:spLocks noChangeAspect="1"/>
              </p:cNvSpPr>
              <p:nvPr/>
            </p:nvSpPr>
            <p:spPr>
              <a:xfrm>
                <a:off x="2355926" y="4095480"/>
                <a:ext cx="2160000" cy="2160000"/>
              </a:xfrm>
              <a:prstGeom prst="rect">
                <a:avLst/>
              </a:prstGeom>
              <a:solidFill>
                <a:srgbClr val="92D050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bdélník 26"/>
              <p:cNvSpPr>
                <a:spLocks noChangeAspect="1"/>
              </p:cNvSpPr>
              <p:nvPr/>
            </p:nvSpPr>
            <p:spPr>
              <a:xfrm>
                <a:off x="699926" y="2439480"/>
                <a:ext cx="1620000" cy="1620000"/>
              </a:xfrm>
              <a:prstGeom prst="rect">
                <a:avLst/>
              </a:prstGeom>
              <a:solidFill>
                <a:srgbClr val="FF0000"/>
              </a:soli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Pravoúhlý trojúhelník 9"/>
              <p:cNvSpPr/>
              <p:nvPr/>
            </p:nvSpPr>
            <p:spPr>
              <a:xfrm>
                <a:off x="2355926" y="2439480"/>
                <a:ext cx="2160001" cy="1629817"/>
              </a:xfrm>
              <a:prstGeom prst="rtTriangle">
                <a:avLst/>
              </a:prstGeom>
              <a:noFill/>
              <a:ln w="444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7" name="Přímá spojnice 46"/>
              <p:cNvCxnSpPr/>
              <p:nvPr/>
            </p:nvCxnSpPr>
            <p:spPr>
              <a:xfrm>
                <a:off x="3648192" y="689200"/>
                <a:ext cx="2156866" cy="165526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nice 47"/>
              <p:cNvCxnSpPr/>
              <p:nvPr/>
            </p:nvCxnSpPr>
            <p:spPr>
              <a:xfrm flipV="1">
                <a:off x="2788005" y="609274"/>
                <a:ext cx="1616431" cy="2160043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>
                <a:off x="3326002" y="1138709"/>
                <a:ext cx="2156866" cy="165526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>
                <a:off x="2992167" y="1558397"/>
                <a:ext cx="2156866" cy="165526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>
                <a:off x="2691838" y="1986937"/>
                <a:ext cx="2156866" cy="1655262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 flipV="1">
                <a:off x="3210413" y="933051"/>
                <a:ext cx="1616431" cy="2160043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 flipV="1">
                <a:off x="3640506" y="1264440"/>
                <a:ext cx="1616431" cy="2160043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 flipV="1">
                <a:off x="4070600" y="1589632"/>
                <a:ext cx="1616431" cy="2160043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 flipV="1">
                <a:off x="2364671" y="4640415"/>
                <a:ext cx="2174356" cy="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nice 68"/>
              <p:cNvCxnSpPr/>
              <p:nvPr/>
            </p:nvCxnSpPr>
            <p:spPr>
              <a:xfrm flipV="1">
                <a:off x="2355926" y="5180446"/>
                <a:ext cx="2174356" cy="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 flipV="1">
                <a:off x="2348748" y="5715480"/>
                <a:ext cx="2174356" cy="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70"/>
              <p:cNvCxnSpPr/>
              <p:nvPr/>
            </p:nvCxnSpPr>
            <p:spPr>
              <a:xfrm rot="5400000" flipV="1">
                <a:off x="2902954" y="5157695"/>
                <a:ext cx="2174356" cy="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 rot="5400000" flipV="1">
                <a:off x="2364674" y="5168302"/>
                <a:ext cx="2174356" cy="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nice 72"/>
              <p:cNvCxnSpPr/>
              <p:nvPr/>
            </p:nvCxnSpPr>
            <p:spPr>
              <a:xfrm rot="5400000" flipV="1">
                <a:off x="1821986" y="5156475"/>
                <a:ext cx="2174356" cy="1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nice 73"/>
              <p:cNvCxnSpPr/>
              <p:nvPr/>
            </p:nvCxnSpPr>
            <p:spPr>
              <a:xfrm>
                <a:off x="1253706" y="2431564"/>
                <a:ext cx="4" cy="161496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Přímá spojnice 75"/>
              <p:cNvCxnSpPr/>
              <p:nvPr/>
            </p:nvCxnSpPr>
            <p:spPr>
              <a:xfrm>
                <a:off x="1768243" y="2439480"/>
                <a:ext cx="4" cy="161496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nice 76"/>
              <p:cNvCxnSpPr/>
              <p:nvPr/>
            </p:nvCxnSpPr>
            <p:spPr>
              <a:xfrm rot="5400000">
                <a:off x="1498244" y="2176588"/>
                <a:ext cx="4" cy="161496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 rot="5400000">
                <a:off x="1498244" y="2702462"/>
                <a:ext cx="4" cy="161496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7" name="TextovéPole 86"/>
                <p:cNvSpPr txBox="1"/>
                <p:nvPr/>
              </p:nvSpPr>
              <p:spPr>
                <a:xfrm>
                  <a:off x="152791" y="3036043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𝑎</m:t>
                        </m:r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87" name="TextovéPole 8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52791" y="3036043"/>
                  <a:ext cx="480771" cy="523220"/>
                </a:xfrm>
                <a:prstGeom prst="rect">
                  <a:avLst/>
                </a:prstGeom>
                <a:blipFill rotWithShape="1">
                  <a:blip r:embed="rId1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8" name="TextovéPole 87"/>
                <p:cNvSpPr txBox="1"/>
                <p:nvPr/>
              </p:nvSpPr>
              <p:spPr>
                <a:xfrm>
                  <a:off x="1135683" y="1990747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𝑎</m:t>
                        </m:r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88" name="TextovéPole 8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35683" y="1990747"/>
                  <a:ext cx="480771" cy="523220"/>
                </a:xfrm>
                <a:prstGeom prst="rect">
                  <a:avLst/>
                </a:prstGeom>
                <a:blipFill rotWithShape="1">
                  <a:blip r:embed="rId1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9" name="TextovéPole 88"/>
                <p:cNvSpPr txBox="1"/>
                <p:nvPr/>
              </p:nvSpPr>
              <p:spPr>
                <a:xfrm>
                  <a:off x="1151513" y="3932319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𝑎</m:t>
                        </m:r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89" name="TextovéPole 8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51513" y="3932319"/>
                  <a:ext cx="480771" cy="523220"/>
                </a:xfrm>
                <a:prstGeom prst="rect">
                  <a:avLst/>
                </a:prstGeom>
                <a:blipFill rotWithShape="1">
                  <a:blip r:embed="rId1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0" name="TextovéPole 89"/>
                <p:cNvSpPr txBox="1"/>
                <p:nvPr/>
              </p:nvSpPr>
              <p:spPr>
                <a:xfrm>
                  <a:off x="4879296" y="689376"/>
                  <a:ext cx="51922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𝑐</m:t>
                        </m:r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90" name="TextovéPole 8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879296" y="689376"/>
                  <a:ext cx="519228" cy="523220"/>
                </a:xfrm>
                <a:prstGeom prst="rect">
                  <a:avLst/>
                </a:prstGeom>
                <a:blipFill rotWithShape="1">
                  <a:blip r:embed="rId1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1" name="TextovéPole 90"/>
                <p:cNvSpPr txBox="1"/>
                <p:nvPr/>
              </p:nvSpPr>
              <p:spPr>
                <a:xfrm>
                  <a:off x="2680833" y="1007692"/>
                  <a:ext cx="51922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𝑐</m:t>
                        </m:r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91" name="TextovéPole 9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680833" y="1007692"/>
                  <a:ext cx="519228" cy="523220"/>
                </a:xfrm>
                <a:prstGeom prst="rect">
                  <a:avLst/>
                </a:prstGeom>
                <a:blipFill rotWithShape="1">
                  <a:blip r:embed="rId2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2" name="TextovéPole 91"/>
                <p:cNvSpPr txBox="1"/>
                <p:nvPr/>
              </p:nvSpPr>
              <p:spPr>
                <a:xfrm>
                  <a:off x="5105227" y="2832503"/>
                  <a:ext cx="519228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𝑐</m:t>
                        </m:r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92" name="TextovéPole 9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105227" y="2832503"/>
                  <a:ext cx="519228" cy="523220"/>
                </a:xfrm>
                <a:prstGeom prst="rect">
                  <a:avLst/>
                </a:prstGeom>
                <a:blipFill rotWithShape="1">
                  <a:blip r:embed="rId2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3" name="TextovéPole 92"/>
                <p:cNvSpPr txBox="1"/>
                <p:nvPr/>
              </p:nvSpPr>
              <p:spPr>
                <a:xfrm>
                  <a:off x="3171473" y="6220059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𝑏</m:t>
                        </m:r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93" name="TextovéPole 9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171473" y="6220059"/>
                  <a:ext cx="480771" cy="523220"/>
                </a:xfrm>
                <a:prstGeom prst="rect">
                  <a:avLst/>
                </a:prstGeom>
                <a:blipFill rotWithShape="1">
                  <a:blip r:embed="rId2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4" name="TextovéPole 93"/>
                <p:cNvSpPr txBox="1"/>
                <p:nvPr/>
              </p:nvSpPr>
              <p:spPr>
                <a:xfrm>
                  <a:off x="1813278" y="4936772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𝑏</m:t>
                        </m:r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94" name="TextovéPole 9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13278" y="4936772"/>
                  <a:ext cx="480771" cy="523220"/>
                </a:xfrm>
                <a:prstGeom prst="rect">
                  <a:avLst/>
                </a:prstGeom>
                <a:blipFill rotWithShape="1">
                  <a:blip r:embed="rId2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5" name="TextovéPole 94"/>
                <p:cNvSpPr txBox="1"/>
                <p:nvPr/>
              </p:nvSpPr>
              <p:spPr>
                <a:xfrm>
                  <a:off x="4363680" y="4906988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𝑏</m:t>
                        </m:r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95" name="TextovéPole 9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63680" y="4906988"/>
                  <a:ext cx="480771" cy="523220"/>
                </a:xfrm>
                <a:prstGeom prst="rect">
                  <a:avLst/>
                </a:prstGeom>
                <a:blipFill rotWithShape="1">
                  <a:blip r:embed="rId2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1" name="TextovéPole 110"/>
                <p:cNvSpPr txBox="1"/>
                <p:nvPr/>
              </p:nvSpPr>
              <p:spPr>
                <a:xfrm>
                  <a:off x="1139833" y="2969984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11" name="TextovéPole 1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39833" y="2969984"/>
                  <a:ext cx="480771" cy="523220"/>
                </a:xfrm>
                <a:prstGeom prst="rect">
                  <a:avLst/>
                </a:prstGeom>
                <a:blipFill rotWithShape="1">
                  <a:blip r:embed="rId2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2" name="TextovéPole 111"/>
                <p:cNvSpPr txBox="1"/>
                <p:nvPr/>
              </p:nvSpPr>
              <p:spPr>
                <a:xfrm>
                  <a:off x="3353103" y="4651190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12" name="TextovéPole 1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53103" y="4651190"/>
                  <a:ext cx="480771" cy="523220"/>
                </a:xfrm>
                <a:prstGeom prst="rect">
                  <a:avLst/>
                </a:prstGeom>
                <a:blipFill rotWithShape="1">
                  <a:blip r:embed="rId2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3" name="TextovéPole 112"/>
                <p:cNvSpPr txBox="1"/>
                <p:nvPr/>
              </p:nvSpPr>
              <p:spPr>
                <a:xfrm>
                  <a:off x="3837500" y="1879090"/>
                  <a:ext cx="480771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13" name="TextovéPole 1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37500" y="1879090"/>
                  <a:ext cx="480771" cy="523220"/>
                </a:xfrm>
                <a:prstGeom prst="rect">
                  <a:avLst/>
                </a:prstGeom>
                <a:blipFill rotWithShape="1">
                  <a:blip r:embed="rId2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16" name="TextovéPole 115"/>
              <p:cNvSpPr txBox="1"/>
              <p:nvPr/>
            </p:nvSpPr>
            <p:spPr>
              <a:xfrm>
                <a:off x="248573" y="703064"/>
                <a:ext cx="15944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𝑏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= 4 cm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16" name="TextovéPole 1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573" y="703064"/>
                <a:ext cx="1594459" cy="523220"/>
              </a:xfrm>
              <a:prstGeom prst="rect">
                <a:avLst/>
              </a:prstGeom>
              <a:blipFill rotWithShape="1">
                <a:blip r:embed="rId28"/>
                <a:stretch>
                  <a:fillRect t="-10465" r="-4598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7" name="TextovéPole 116"/>
              <p:cNvSpPr txBox="1"/>
              <p:nvPr/>
            </p:nvSpPr>
            <p:spPr>
              <a:xfrm>
                <a:off x="286966" y="1208918"/>
                <a:ext cx="15944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𝑐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= 5 cm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17" name="TextovéPole 1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966" y="1208918"/>
                <a:ext cx="1594459" cy="523220"/>
              </a:xfrm>
              <a:prstGeom prst="rect">
                <a:avLst/>
              </a:prstGeom>
              <a:blipFill rotWithShape="1">
                <a:blip r:embed="rId29"/>
                <a:stretch>
                  <a:fillRect t="-10465" r="-3053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8" name="TextovéPole 117"/>
              <p:cNvSpPr txBox="1"/>
              <p:nvPr/>
            </p:nvSpPr>
            <p:spPr>
              <a:xfrm>
                <a:off x="6379570" y="4231611"/>
                <a:ext cx="219781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25=9 +16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18" name="TextovéPole 1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9570" y="4231611"/>
                <a:ext cx="2197812" cy="523220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9" name="TextovéPole 118"/>
              <p:cNvSpPr txBox="1"/>
              <p:nvPr/>
            </p:nvSpPr>
            <p:spPr>
              <a:xfrm>
                <a:off x="6379570" y="4878494"/>
                <a:ext cx="2292655" cy="5280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19" name="TextovéPole 1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9570" y="4878494"/>
                <a:ext cx="2292655" cy="528093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0" name="TextovéPole 119"/>
              <p:cNvSpPr txBox="1"/>
              <p:nvPr/>
            </p:nvSpPr>
            <p:spPr>
              <a:xfrm>
                <a:off x="6676840" y="274574"/>
                <a:ext cx="222505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latin typeface="Cambria Math"/>
                              <a:ea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0" dirty="0" smtClean="0">
                          <a:latin typeface="Cambria Math"/>
                          <a:ea typeface="Cambria Math"/>
                        </a:rPr>
                        <m:t>9</m:t>
                      </m:r>
                      <m:sSup>
                        <m:sSupPr>
                          <m:ctrlP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20" name="TextovéPole 1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6840" y="274574"/>
                <a:ext cx="2225052" cy="523220"/>
              </a:xfrm>
              <a:prstGeom prst="rect">
                <a:avLst/>
              </a:prstGeom>
              <a:blipFill rotWithShape="1">
                <a:blip r:embed="rId3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1" name="TextovéPole 120"/>
              <p:cNvSpPr txBox="1"/>
              <p:nvPr/>
            </p:nvSpPr>
            <p:spPr>
              <a:xfrm>
                <a:off x="6680830" y="847207"/>
                <a:ext cx="222505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latin typeface="Cambria Math"/>
                              <a:ea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0" dirty="0" smtClean="0">
                          <a:latin typeface="Cambria Math"/>
                          <a:ea typeface="Cambria Math"/>
                        </a:rPr>
                        <m:t>16 </m:t>
                      </m:r>
                      <m:sSup>
                        <m:sSupPr>
                          <m:ctrlP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21" name="TextovéPole 1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0830" y="847207"/>
                <a:ext cx="2225052" cy="523220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2" name="TextovéPole 121"/>
              <p:cNvSpPr txBox="1"/>
              <p:nvPr/>
            </p:nvSpPr>
            <p:spPr>
              <a:xfrm>
                <a:off x="6680830" y="1400904"/>
                <a:ext cx="222505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latin typeface="Cambria Math"/>
                              <a:ea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0" dirty="0" smtClean="0">
                          <a:latin typeface="Cambria Math"/>
                          <a:ea typeface="Cambria Math"/>
                        </a:rPr>
                        <m:t>25</m:t>
                      </m:r>
                      <m:sSup>
                        <m:sSupPr>
                          <m:ctrlP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22" name="TextovéPole 1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0830" y="1400904"/>
                <a:ext cx="2225052" cy="523220"/>
              </a:xfrm>
              <a:prstGeom prst="rect">
                <a:avLst/>
              </a:prstGeom>
              <a:blipFill rotWithShape="1">
                <a:blip r:embed="rId3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3" name="TextovéPole 122"/>
              <p:cNvSpPr txBox="1"/>
              <p:nvPr/>
            </p:nvSpPr>
            <p:spPr>
              <a:xfrm>
                <a:off x="6372200" y="5658836"/>
                <a:ext cx="229265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23" name="TextovéPole 1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5658836"/>
                <a:ext cx="2292655" cy="532966"/>
              </a:xfrm>
              <a:prstGeom prst="rect">
                <a:avLst/>
              </a:prstGeom>
              <a:blipFill rotWithShape="1">
                <a:blip r:embed="rId3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Vývojový diagram: postup 23"/>
          <p:cNvSpPr/>
          <p:nvPr/>
        </p:nvSpPr>
        <p:spPr>
          <a:xfrm>
            <a:off x="1398349" y="2585119"/>
            <a:ext cx="6895167" cy="1259580"/>
          </a:xfrm>
          <a:prstGeom prst="flowChartProces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 jednoduchém příkladu si ukážeme,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že platí Pythagorova věta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976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116" grpId="0"/>
      <p:bldP spid="117" grpId="0"/>
      <p:bldP spid="118" grpId="0"/>
      <p:bldP spid="119" grpId="0"/>
      <p:bldP spid="120" grpId="0" build="p"/>
      <p:bldP spid="121" grpId="0" build="p"/>
      <p:bldP spid="122" grpId="0" build="p"/>
      <p:bldP spid="24" grpId="0" animBg="1"/>
      <p:bldP spid="24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5E9EFF"/>
              </a:gs>
              <a:gs pos="2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9665" y="1828357"/>
            <a:ext cx="8794823" cy="489654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1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6004" y="1961575"/>
            <a:ext cx="8574467" cy="454730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69665" y="162544"/>
            <a:ext cx="8794823" cy="1250232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38714" y="255886"/>
                <a:ext cx="8218760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1) Vypočítejte délku přepony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𝑐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pravoúhlého trojúhelníku ABC s odvěsnami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𝑎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=12 cm,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𝑏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= 9 cm.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714" y="255886"/>
                <a:ext cx="8218760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58" t="-5769" b="-17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5" name="Skupina 24"/>
          <p:cNvGrpSpPr/>
          <p:nvPr/>
        </p:nvGrpSpPr>
        <p:grpSpPr>
          <a:xfrm>
            <a:off x="94160" y="1662863"/>
            <a:ext cx="4092557" cy="4327595"/>
            <a:chOff x="323528" y="1216917"/>
            <a:chExt cx="4884273" cy="5014346"/>
          </a:xfrm>
        </p:grpSpPr>
        <p:sp>
          <p:nvSpPr>
            <p:cNvPr id="10" name="Pravoúhlý trojúhelník 9"/>
            <p:cNvSpPr/>
            <p:nvPr/>
          </p:nvSpPr>
          <p:spPr>
            <a:xfrm>
              <a:off x="1126467" y="2013767"/>
              <a:ext cx="3312368" cy="3425780"/>
            </a:xfrm>
            <a:prstGeom prst="rtTriangle">
              <a:avLst/>
            </a:prstGeom>
            <a:solidFill>
              <a:schemeClr val="accent1"/>
            </a:solidFill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5" name="Oblouk 4"/>
            <p:cNvSpPr/>
            <p:nvPr/>
          </p:nvSpPr>
          <p:spPr>
            <a:xfrm>
              <a:off x="3624369" y="4647831"/>
              <a:ext cx="1583432" cy="1583432"/>
            </a:xfrm>
            <a:prstGeom prst="arc">
              <a:avLst>
                <a:gd name="adj1" fmla="val 10901103"/>
                <a:gd name="adj2" fmla="val 13578997"/>
              </a:avLst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6" name="Oblouk 5"/>
            <p:cNvSpPr/>
            <p:nvPr/>
          </p:nvSpPr>
          <p:spPr>
            <a:xfrm>
              <a:off x="426727" y="4719467"/>
              <a:ext cx="1440160" cy="1440160"/>
            </a:xfrm>
            <a:prstGeom prst="arc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7" name="Oblouk 6"/>
            <p:cNvSpPr/>
            <p:nvPr/>
          </p:nvSpPr>
          <p:spPr>
            <a:xfrm>
              <a:off x="323528" y="1216917"/>
              <a:ext cx="1656184" cy="1656184"/>
            </a:xfrm>
            <a:prstGeom prst="arc">
              <a:avLst>
                <a:gd name="adj1" fmla="val 2816625"/>
                <a:gd name="adj2" fmla="val 5418077"/>
              </a:avLst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1144900" y="4550551"/>
                  <a:ext cx="480770" cy="10698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5400" b="1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·</m:t>
                        </m:r>
                      </m:oMath>
                    </m:oMathPara>
                  </a14:m>
                  <a:endParaRPr lang="cs-CZ" sz="5400" b="1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44900" y="4550551"/>
                  <a:ext cx="480770" cy="1069854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1126467" y="2342956"/>
                  <a:ext cx="480770" cy="53492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𝛽</m:t>
                        </m:r>
                      </m:oMath>
                    </m:oMathPara>
                  </a14:m>
                  <a:endParaRPr lang="cs-CZ" sz="24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26467" y="2342956"/>
                  <a:ext cx="480770" cy="534927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13636" r="-3030" b="-19737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ovéPole 12"/>
                <p:cNvSpPr txBox="1"/>
                <p:nvPr/>
              </p:nvSpPr>
              <p:spPr>
                <a:xfrm>
                  <a:off x="3722614" y="4976390"/>
                  <a:ext cx="480770" cy="53492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𝛼</m:t>
                        </m:r>
                      </m:oMath>
                    </m:oMathPara>
                  </a14:m>
                  <a:endParaRPr lang="cs-CZ" sz="24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722614" y="4976390"/>
                  <a:ext cx="480770" cy="534927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TextovéPole 13"/>
                <p:cNvSpPr txBox="1"/>
                <p:nvPr/>
              </p:nvSpPr>
              <p:spPr>
                <a:xfrm>
                  <a:off x="553518" y="3636376"/>
                  <a:ext cx="480770" cy="53492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𝑎</m:t>
                        </m:r>
                      </m:oMath>
                    </m:oMathPara>
                  </a14:m>
                  <a:endParaRPr lang="cs-CZ" sz="24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4" name="TextovéPole 1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53518" y="3636376"/>
                  <a:ext cx="480770" cy="534927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ovéPole 14"/>
                <p:cNvSpPr txBox="1"/>
                <p:nvPr/>
              </p:nvSpPr>
              <p:spPr>
                <a:xfrm>
                  <a:off x="2523944" y="5446433"/>
                  <a:ext cx="480770" cy="53492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𝑏</m:t>
                        </m:r>
                      </m:oMath>
                    </m:oMathPara>
                  </a14:m>
                  <a:endParaRPr lang="cs-CZ" sz="24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5" name="TextovéPole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23944" y="5446433"/>
                  <a:ext cx="480770" cy="534927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 l="-4545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ovéPole 15"/>
                <p:cNvSpPr txBox="1"/>
                <p:nvPr/>
              </p:nvSpPr>
              <p:spPr>
                <a:xfrm>
                  <a:off x="2775065" y="3254485"/>
                  <a:ext cx="519228" cy="53492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𝑐</m:t>
                        </m:r>
                      </m:oMath>
                    </m:oMathPara>
                  </a14:m>
                  <a:endParaRPr lang="cs-CZ" sz="24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6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775065" y="3254485"/>
                  <a:ext cx="519228" cy="534927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7" name="TextovéPole 16"/>
            <p:cNvSpPr txBox="1"/>
            <p:nvPr/>
          </p:nvSpPr>
          <p:spPr>
            <a:xfrm>
              <a:off x="649156" y="1599314"/>
              <a:ext cx="480770" cy="5349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0" i="0" dirty="0" smtClean="0">
                  <a:solidFill>
                    <a:schemeClr val="tx1"/>
                  </a:solidFill>
                  <a:effectLst/>
                  <a:latin typeface="+mj-lt"/>
                  <a:ea typeface="Cambria Math"/>
                </a:rPr>
                <a:t>B</a:t>
              </a:r>
              <a:endParaRPr lang="cs-CZ" sz="2400" dirty="0">
                <a:solidFill>
                  <a:schemeClr val="tx1"/>
                </a:solidFill>
                <a:effectLst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438836" y="5281954"/>
              <a:ext cx="480770" cy="5349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0" i="0" dirty="0" smtClean="0">
                  <a:solidFill>
                    <a:schemeClr val="tx1"/>
                  </a:solidFill>
                  <a:effectLst/>
                  <a:latin typeface="+mj-lt"/>
                  <a:ea typeface="Cambria Math"/>
                </a:rPr>
                <a:t>A</a:t>
              </a:r>
              <a:endParaRPr lang="cs-CZ" sz="2400" dirty="0">
                <a:solidFill>
                  <a:schemeClr val="tx1"/>
                </a:solidFill>
                <a:effectLst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93903" y="5373085"/>
              <a:ext cx="480770" cy="5349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0" i="0" dirty="0" smtClean="0">
                  <a:solidFill>
                    <a:schemeClr val="tx1"/>
                  </a:solidFill>
                  <a:effectLst/>
                  <a:latin typeface="+mj-lt"/>
                  <a:ea typeface="Cambria Math"/>
                </a:rPr>
                <a:t>C</a:t>
              </a:r>
              <a:endParaRPr lang="cs-CZ" sz="2400" dirty="0">
                <a:solidFill>
                  <a:schemeClr val="tx1"/>
                </a:solidFill>
                <a:effectLst/>
              </a:endParaRPr>
            </a:p>
          </p:txBody>
        </p:sp>
      </p:grpSp>
      <p:sp>
        <p:nvSpPr>
          <p:cNvPr id="23" name="Vývojový diagram: postup 22"/>
          <p:cNvSpPr/>
          <p:nvPr/>
        </p:nvSpPr>
        <p:spPr>
          <a:xfrm>
            <a:off x="353709" y="5774781"/>
            <a:ext cx="8466762" cy="648072"/>
          </a:xfrm>
          <a:prstGeom prst="flowChartProcess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Délka přepony je 15 cm.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Vývojový diagram: postup 25"/>
          <p:cNvSpPr/>
          <p:nvPr/>
        </p:nvSpPr>
        <p:spPr>
          <a:xfrm>
            <a:off x="184985" y="1366693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058646" y="1976488"/>
                <a:ext cx="201657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𝑎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= 12 cm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8646" y="1976488"/>
                <a:ext cx="2016573" cy="523220"/>
              </a:xfrm>
              <a:prstGeom prst="rect">
                <a:avLst/>
              </a:prstGeom>
              <a:blipFill rotWithShape="1">
                <a:blip r:embed="rId9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072090" y="2411587"/>
                <a:ext cx="204967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𝑏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= 9 cm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2090" y="2411587"/>
                <a:ext cx="2049678" cy="523220"/>
              </a:xfrm>
              <a:prstGeom prst="rect">
                <a:avLst/>
              </a:prstGeom>
              <a:blipFill rotWithShape="1">
                <a:blip r:embed="rId10"/>
                <a:stretch>
                  <a:fillRect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085534" y="2830859"/>
                <a:ext cx="15944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𝑐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= x cm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5534" y="2830859"/>
                <a:ext cx="1594459" cy="523220"/>
              </a:xfrm>
              <a:prstGeom prst="rect">
                <a:avLst/>
              </a:prstGeom>
              <a:blipFill rotWithShape="1">
                <a:blip r:embed="rId11"/>
                <a:stretch>
                  <a:fillRect t="-10465" r="-2672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>
            <a:off x="2904725" y="3304889"/>
            <a:ext cx="177526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887707" y="1992888"/>
                <a:ext cx="229265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7707" y="1992888"/>
                <a:ext cx="2292655" cy="53296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875751" y="2488332"/>
                <a:ext cx="274956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12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5751" y="2488332"/>
                <a:ext cx="2749567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872303" y="2993918"/>
                <a:ext cx="274956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1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44+81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2303" y="2993918"/>
                <a:ext cx="2749567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895347" y="3485944"/>
                <a:ext cx="274956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2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25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5347" y="3485944"/>
                <a:ext cx="2749567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057687" y="3956264"/>
                <a:ext cx="2232248" cy="5827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225</m:t>
                          </m:r>
                        </m:e>
                      </m:rad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7687" y="3956264"/>
                <a:ext cx="2232248" cy="582724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6057687" y="5002462"/>
                <a:ext cx="22322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=15 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7687" y="5002462"/>
                <a:ext cx="2232248" cy="523220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089139" y="4479242"/>
                <a:ext cx="22322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=15 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9139" y="4479242"/>
                <a:ext cx="2232248" cy="52322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D1R1SU0N\MC900437791[2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028" y="4740852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076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3" grpId="0" animBg="1"/>
      <p:bldP spid="26" grpId="0" animBg="1"/>
      <p:bldP spid="27" grpId="0"/>
      <p:bldP spid="28" grpId="0"/>
      <p:bldP spid="29" grpId="0"/>
      <p:bldP spid="32" grpId="0"/>
      <p:bldP spid="33" grpId="0"/>
      <p:bldP spid="34" grpId="0"/>
      <p:bldP spid="35" grpId="0"/>
      <p:bldP spid="36" grpId="0"/>
      <p:bldP spid="37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5E9EFF"/>
              </a:gs>
              <a:gs pos="2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9665" y="1828357"/>
            <a:ext cx="8794823" cy="489654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1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9842" y="1946268"/>
            <a:ext cx="8574467" cy="454730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69665" y="162544"/>
            <a:ext cx="8794823" cy="1204149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79842" y="202236"/>
                <a:ext cx="8885814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600" dirty="0" smtClean="0">
                    <a:solidFill>
                      <a:schemeClr val="tx1"/>
                    </a:solidFill>
                    <a:effectLst/>
                  </a:rPr>
                  <a:t>2) Vypočítejte délku odvěsny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latin typeface="Cambria Math"/>
                      </a:rPr>
                      <m:t>𝑏</m:t>
                    </m:r>
                  </m:oMath>
                </a14:m>
                <a:r>
                  <a:rPr lang="cs-CZ" sz="2600" dirty="0" smtClean="0">
                    <a:solidFill>
                      <a:schemeClr val="tx1"/>
                    </a:solidFill>
                    <a:effectLst/>
                  </a:rPr>
                  <a:t> pravoúhlého trojúhelníku ABC, jestliže přepona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𝑐</m:t>
                    </m:r>
                  </m:oMath>
                </a14:m>
                <a:r>
                  <a:rPr lang="cs-CZ" sz="2600" dirty="0" smtClean="0">
                    <a:solidFill>
                      <a:schemeClr val="tx1"/>
                    </a:solidFill>
                    <a:effectLst/>
                  </a:rPr>
                  <a:t> = 41cm a délka odvěsny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𝑎</m:t>
                    </m:r>
                  </m:oMath>
                </a14:m>
                <a:r>
                  <a:rPr lang="cs-CZ" sz="2600" dirty="0" smtClean="0">
                    <a:solidFill>
                      <a:schemeClr val="tx1"/>
                    </a:solidFill>
                    <a:effectLst/>
                  </a:rPr>
                  <a:t>=40 cm. </a:t>
                </a:r>
                <a:endParaRPr lang="cs-CZ" sz="26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842" y="202236"/>
                <a:ext cx="8885814" cy="892552"/>
              </a:xfrm>
              <a:prstGeom prst="rect">
                <a:avLst/>
              </a:prstGeom>
              <a:blipFill rotWithShape="1">
                <a:blip r:embed="rId2"/>
                <a:stretch>
                  <a:fillRect l="-1235" t="-6122" r="-617" b="-156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" name="Skupina 6"/>
          <p:cNvGrpSpPr/>
          <p:nvPr/>
        </p:nvGrpSpPr>
        <p:grpSpPr>
          <a:xfrm>
            <a:off x="179315" y="1420354"/>
            <a:ext cx="2607145" cy="4752216"/>
            <a:chOff x="-571253" y="1143151"/>
            <a:chExt cx="6206140" cy="5088111"/>
          </a:xfrm>
        </p:grpSpPr>
        <p:sp>
          <p:nvSpPr>
            <p:cNvPr id="11" name="Pravoúhlý trojúhelník 10"/>
            <p:cNvSpPr/>
            <p:nvPr/>
          </p:nvSpPr>
          <p:spPr>
            <a:xfrm>
              <a:off x="1126467" y="2013767"/>
              <a:ext cx="3312368" cy="3425780"/>
            </a:xfrm>
            <a:prstGeom prst="rtTriangle">
              <a:avLst/>
            </a:prstGeom>
            <a:solidFill>
              <a:srgbClr val="92D050"/>
            </a:solidFill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5" name="TextovéPole 14"/>
                <p:cNvSpPr txBox="1"/>
                <p:nvPr/>
              </p:nvSpPr>
              <p:spPr>
                <a:xfrm>
                  <a:off x="356238" y="3521948"/>
                  <a:ext cx="480769" cy="53492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𝑎</m:t>
                        </m:r>
                      </m:oMath>
                    </m:oMathPara>
                  </a14:m>
                  <a:endParaRPr lang="cs-CZ" sz="24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5" name="TextovéPole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56238" y="3521948"/>
                  <a:ext cx="480769" cy="534926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r="-69697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ovéPole 15"/>
                <p:cNvSpPr txBox="1"/>
                <p:nvPr/>
              </p:nvSpPr>
              <p:spPr>
                <a:xfrm>
                  <a:off x="2523941" y="5362119"/>
                  <a:ext cx="480769" cy="53492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𝑏</m:t>
                        </m:r>
                      </m:oMath>
                    </m:oMathPara>
                  </a14:m>
                  <a:endParaRPr lang="cs-CZ" sz="24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6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23941" y="5362119"/>
                  <a:ext cx="480769" cy="534926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9091" r="-8181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TextovéPole 16"/>
                <p:cNvSpPr txBox="1"/>
                <p:nvPr/>
              </p:nvSpPr>
              <p:spPr>
                <a:xfrm>
                  <a:off x="2775065" y="3254485"/>
                  <a:ext cx="519228" cy="53492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𝑐</m:t>
                        </m:r>
                      </m:oMath>
                    </m:oMathPara>
                  </a14:m>
                  <a:endParaRPr lang="cs-CZ" sz="24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6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775065" y="3254485"/>
                  <a:ext cx="519228" cy="534927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8" name="TextovéPole 17"/>
            <p:cNvSpPr txBox="1"/>
            <p:nvPr/>
          </p:nvSpPr>
          <p:spPr>
            <a:xfrm>
              <a:off x="346959" y="1738593"/>
              <a:ext cx="480769" cy="5349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0" i="0" dirty="0" smtClean="0">
                  <a:solidFill>
                    <a:schemeClr val="tx1"/>
                  </a:solidFill>
                  <a:effectLst/>
                  <a:latin typeface="+mj-lt"/>
                  <a:ea typeface="Cambria Math"/>
                </a:rPr>
                <a:t>B</a:t>
              </a:r>
              <a:endParaRPr lang="cs-CZ" sz="2400" dirty="0">
                <a:solidFill>
                  <a:schemeClr val="tx1"/>
                </a:solidFill>
                <a:effectLst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438836" y="5281954"/>
              <a:ext cx="480770" cy="5349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0" i="0" dirty="0" smtClean="0">
                  <a:solidFill>
                    <a:schemeClr val="tx1"/>
                  </a:solidFill>
                  <a:effectLst/>
                  <a:latin typeface="+mj-lt"/>
                  <a:ea typeface="Cambria Math"/>
                </a:rPr>
                <a:t>A</a:t>
              </a:r>
              <a:endParaRPr lang="cs-CZ" sz="2400" dirty="0">
                <a:solidFill>
                  <a:schemeClr val="tx1"/>
                </a:solidFill>
                <a:effectLst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93903" y="5373085"/>
              <a:ext cx="480770" cy="5349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0" i="0" dirty="0" smtClean="0">
                  <a:solidFill>
                    <a:schemeClr val="tx1"/>
                  </a:solidFill>
                  <a:effectLst/>
                  <a:latin typeface="+mj-lt"/>
                  <a:ea typeface="Cambria Math"/>
                </a:rPr>
                <a:t>C</a:t>
              </a:r>
              <a:endParaRPr lang="cs-CZ" sz="2400" dirty="0">
                <a:solidFill>
                  <a:schemeClr val="tx1"/>
                </a:solidFill>
                <a:effectLst/>
              </a:endParaRPr>
            </a:p>
          </p:txBody>
        </p:sp>
        <p:sp>
          <p:nvSpPr>
            <p:cNvPr id="8" name="Oblouk 7"/>
            <p:cNvSpPr/>
            <p:nvPr/>
          </p:nvSpPr>
          <p:spPr>
            <a:xfrm>
              <a:off x="3145035" y="4647830"/>
              <a:ext cx="2489852" cy="1583432"/>
            </a:xfrm>
            <a:prstGeom prst="arc">
              <a:avLst>
                <a:gd name="adj1" fmla="val 10898593"/>
                <a:gd name="adj2" fmla="val 14767686"/>
              </a:avLst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TextovéPole 13"/>
                <p:cNvSpPr txBox="1"/>
                <p:nvPr/>
              </p:nvSpPr>
              <p:spPr>
                <a:xfrm>
                  <a:off x="3294293" y="4923628"/>
                  <a:ext cx="607330" cy="49429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𝛼</m:t>
                        </m:r>
                      </m:oMath>
                    </m:oMathPara>
                  </a14:m>
                  <a:endParaRPr lang="cs-CZ" sz="24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4" name="TextovéPole 1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94293" y="4923628"/>
                  <a:ext cx="607330" cy="494296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 r="-3571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9" name="Oblouk 8"/>
            <p:cNvSpPr/>
            <p:nvPr/>
          </p:nvSpPr>
          <p:spPr>
            <a:xfrm>
              <a:off x="-38764" y="4832205"/>
              <a:ext cx="2424645" cy="1171438"/>
            </a:xfrm>
            <a:prstGeom prst="arc">
              <a:avLst/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1212555" y="4758862"/>
                  <a:ext cx="480769" cy="82382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4400" b="1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·</m:t>
                        </m:r>
                      </m:oMath>
                    </m:oMathPara>
                  </a14:m>
                  <a:endParaRPr lang="cs-CZ" sz="4400" b="1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12555" y="4758862"/>
                  <a:ext cx="480769" cy="823826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 r="-303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0" name="Oblouk 9"/>
            <p:cNvSpPr/>
            <p:nvPr/>
          </p:nvSpPr>
          <p:spPr>
            <a:xfrm>
              <a:off x="-571253" y="1143151"/>
              <a:ext cx="3489623" cy="1912327"/>
            </a:xfrm>
            <a:prstGeom prst="arc">
              <a:avLst>
                <a:gd name="adj1" fmla="val 4027383"/>
                <a:gd name="adj2" fmla="val 5418077"/>
              </a:avLst>
            </a:pr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ovéPole 12"/>
                <p:cNvSpPr txBox="1"/>
                <p:nvPr/>
              </p:nvSpPr>
              <p:spPr>
                <a:xfrm>
                  <a:off x="1038040" y="2497184"/>
                  <a:ext cx="480769" cy="53492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sz="240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𝛽</m:t>
                        </m:r>
                      </m:oMath>
                    </m:oMathPara>
                  </a14:m>
                  <a:endParaRPr lang="cs-CZ" sz="2400" dirty="0">
                    <a:solidFill>
                      <a:schemeClr val="tx1"/>
                    </a:solidFill>
                    <a:effectLst/>
                  </a:endParaRPr>
                </a:p>
              </p:txBody>
            </p:sp>
          </mc:Choice>
          <mc:Fallback xmlns=""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38040" y="2497184"/>
                  <a:ext cx="480769" cy="534926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 l="-24242" r="-109091" b="-1097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1" name="Vývojový diagram: postup 20"/>
          <p:cNvSpPr/>
          <p:nvPr/>
        </p:nvSpPr>
        <p:spPr>
          <a:xfrm>
            <a:off x="353708" y="5774781"/>
            <a:ext cx="8303765" cy="648072"/>
          </a:xfrm>
          <a:prstGeom prst="flowChartProcess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Délka přepony je 15 cm.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Vývojový diagram: postup 21"/>
          <p:cNvSpPr/>
          <p:nvPr/>
        </p:nvSpPr>
        <p:spPr>
          <a:xfrm>
            <a:off x="184985" y="1366693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781705" y="1976488"/>
                <a:ext cx="201657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𝑐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= 41 cm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1705" y="1976488"/>
                <a:ext cx="2016573" cy="523220"/>
              </a:xfrm>
              <a:prstGeom prst="rect">
                <a:avLst/>
              </a:prstGeom>
              <a:blipFill rotWithShape="1">
                <a:blip r:embed="rId11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795149" y="2411587"/>
                <a:ext cx="204967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𝑎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= 40 cm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5149" y="2411587"/>
                <a:ext cx="2049678" cy="523220"/>
              </a:xfrm>
              <a:prstGeom prst="rect">
                <a:avLst/>
              </a:prstGeom>
              <a:blipFill rotWithShape="1">
                <a:blip r:embed="rId12"/>
                <a:stretch>
                  <a:fillRect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808593" y="2830859"/>
                <a:ext cx="15944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  <a:ea typeface="Cambria Math"/>
                      </a:rPr>
                      <m:t>𝑏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= x cm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8593" y="2830859"/>
                <a:ext cx="1594459" cy="523220"/>
              </a:xfrm>
              <a:prstGeom prst="rect">
                <a:avLst/>
              </a:prstGeom>
              <a:blipFill rotWithShape="1">
                <a:blip r:embed="rId13"/>
                <a:stretch>
                  <a:fillRect t="-10465" r="-421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2627784" y="3304889"/>
            <a:ext cx="177526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562314" y="3358680"/>
                <a:ext cx="229265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2314" y="3358680"/>
                <a:ext cx="2292655" cy="53296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589250" y="2549955"/>
                <a:ext cx="274956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41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40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9250" y="2549955"/>
                <a:ext cx="2749567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600260" y="3022409"/>
                <a:ext cx="37283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1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 681−1 600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0260" y="3022409"/>
                <a:ext cx="3728302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608846" y="3547567"/>
                <a:ext cx="274956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=</m:t>
                    </m:r>
                    <m:r>
                      <a:rPr lang="cs-CZ" sz="2800" i="1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8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1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effectLst/>
                  </a:rPr>
                  <a:t> </a:t>
                </a:r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8846" y="3547567"/>
                <a:ext cx="2749567" cy="523220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771186" y="4017887"/>
                <a:ext cx="2232248" cy="5827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81</m:t>
                          </m:r>
                        </m:e>
                      </m:rad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1186" y="4017887"/>
                <a:ext cx="2232248" cy="58272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771186" y="5064085"/>
                <a:ext cx="22322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=9 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1186" y="5064085"/>
                <a:ext cx="2232248" cy="523220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802638" y="4540865"/>
                <a:ext cx="22322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=9 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2638" y="4540865"/>
                <a:ext cx="2232248" cy="523220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630483" y="2014802"/>
                <a:ext cx="229265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0483" y="2014802"/>
                <a:ext cx="2292655" cy="53296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D1R1SU0N\MC900437791[2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988" y="4815924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37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1" grpId="0" animBg="1"/>
      <p:bldP spid="22" grpId="0" animBg="1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4313" y="834042"/>
            <a:ext cx="8772748" cy="279745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42913" y="875002"/>
            <a:ext cx="9135019" cy="8604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Př.1) </a:t>
            </a:r>
            <a:r>
              <a:rPr lang="cs-CZ" sz="2600" dirty="0"/>
              <a:t>Vypočítejte </a:t>
            </a:r>
            <a:r>
              <a:rPr lang="cs-CZ" sz="2600" dirty="0" smtClean="0"/>
              <a:t>délku přepony v pravoúhlém trojúhelníku, jsou-li délky odvěsny:</a:t>
            </a:r>
            <a:endParaRPr lang="cs-CZ" sz="2600" dirty="0" smtClean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242913" y="1759288"/>
                <a:ext cx="9331609" cy="17331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)  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=4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,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𝑏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=3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sz="2600" b="0" i="1" dirty="0" smtClean="0">
                    <a:solidFill>
                      <a:schemeClr val="tx1"/>
                    </a:solidFill>
                    <a:latin typeface="Cambria Math"/>
                  </a:rPr>
                  <a:t>;		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𝑏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  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=9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,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𝑏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=12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;</m:t>
                    </m:r>
                  </m:oMath>
                </a14:m>
                <a:endParaRPr lang="cs-CZ" sz="2600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   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=5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,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𝑛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=12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600" dirty="0" smtClean="0">
                    <a:solidFill>
                      <a:schemeClr val="tx1"/>
                    </a:solidFill>
                    <a:latin typeface="Calibri" pitchFamily="34" charset="0"/>
                  </a:rPr>
                  <a:t>  	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𝑑</m:t>
                    </m:r>
                    <m:r>
                      <a:rPr lang="cs-CZ" sz="2600" i="1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  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𝑝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=1,2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𝑑𝑚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,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𝑞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=6,3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𝑑𝑚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600" b="0" dirty="0" smtClean="0">
                    <a:solidFill>
                      <a:schemeClr val="tx1"/>
                    </a:solidFill>
                    <a:latin typeface="Calibri" pitchFamily="34" charset="0"/>
                  </a:rPr>
                  <a:t/>
                </a:r>
                <a:br>
                  <a:rPr lang="cs-CZ" sz="2600" b="0" dirty="0" smtClean="0">
                    <a:solidFill>
                      <a:schemeClr val="tx1"/>
                    </a:solidFill>
                    <a:latin typeface="Calibri" pitchFamily="34" charset="0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)  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=4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𝑑𝑚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, 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𝑢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=5 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2600" dirty="0">
                  <a:solidFill>
                    <a:schemeClr val="tx1"/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6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913" y="1759288"/>
                <a:ext cx="9331609" cy="1733128"/>
              </a:xfrm>
              <a:prstGeom prst="rect">
                <a:avLst/>
              </a:prstGeom>
              <a:blipFill rotWithShape="1">
                <a:blip r:embed="rId2"/>
                <a:stretch>
                  <a:fillRect t="-3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241673" y="104272"/>
            <a:ext cx="8745388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52959" y="177185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Příklady na samostatné procvičení: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14313" y="3796276"/>
            <a:ext cx="8772748" cy="294509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183259" y="3821924"/>
            <a:ext cx="9069262" cy="8604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Př.2) </a:t>
            </a:r>
            <a:r>
              <a:rPr lang="cs-CZ" sz="2600" dirty="0"/>
              <a:t>Vypočítejte </a:t>
            </a:r>
            <a:r>
              <a:rPr lang="cs-CZ" sz="2600" dirty="0" smtClean="0"/>
              <a:t>délku přepony v pravoúhlém trojúhelníku, je-li dána délka přepony a délka druhé přepony:</a:t>
            </a:r>
            <a:endParaRPr lang="cs-CZ" sz="2600" dirty="0" smtClean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311202" y="4875240"/>
                <a:ext cx="9331609" cy="17331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) 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=15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,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𝑏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=8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sz="2600" b="0" i="1" dirty="0" smtClean="0">
                    <a:solidFill>
                      <a:schemeClr val="tx1"/>
                    </a:solidFill>
                    <a:latin typeface="Cambria Math"/>
                  </a:rPr>
                  <a:t>;		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𝑏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 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=18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,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𝑏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=15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;</m:t>
                    </m:r>
                  </m:oMath>
                </a14:m>
                <a:endParaRPr lang="cs-CZ" sz="2600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 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=7,5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,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𝑏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=4,5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600" dirty="0" smtClean="0">
                    <a:solidFill>
                      <a:schemeClr val="tx1"/>
                    </a:solidFill>
                    <a:latin typeface="Calibri" pitchFamily="34" charset="0"/>
                  </a:rPr>
                  <a:t>  	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𝑑</m:t>
                    </m:r>
                    <m:r>
                      <a:rPr lang="cs-CZ" sz="2600" i="1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 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=5,7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𝑑𝑚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,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𝑏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=4,9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𝑑𝑚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600" b="0" dirty="0" smtClean="0">
                    <a:solidFill>
                      <a:schemeClr val="tx1"/>
                    </a:solidFill>
                    <a:latin typeface="Calibri" pitchFamily="34" charset="0"/>
                  </a:rPr>
                  <a:t/>
                </a:r>
                <a:br>
                  <a:rPr lang="cs-CZ" sz="2600" b="0" dirty="0" smtClean="0">
                    <a:solidFill>
                      <a:schemeClr val="tx1"/>
                    </a:solidFill>
                    <a:latin typeface="Calibri" pitchFamily="34" charset="0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)  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=6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𝑑𝑚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, 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=3 </m:t>
                      </m:r>
                      <m:f>
                        <m:fPr>
                          <m:ctrlPr>
                            <a:rPr lang="cs-CZ" sz="2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6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2600" dirty="0">
                  <a:solidFill>
                    <a:schemeClr val="tx1"/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6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202" y="4875240"/>
                <a:ext cx="9331609" cy="1733128"/>
              </a:xfrm>
              <a:prstGeom prst="rect">
                <a:avLst/>
              </a:prstGeom>
              <a:blipFill rotWithShape="1">
                <a:blip r:embed="rId3"/>
                <a:stretch>
                  <a:fillRect t="-3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5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14313" y="834042"/>
            <a:ext cx="8772748" cy="279745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42913" y="875002"/>
            <a:ext cx="9135019" cy="8604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Př.1) </a:t>
            </a:r>
            <a:r>
              <a:rPr lang="cs-CZ" sz="2600" dirty="0"/>
              <a:t>Vypočítejte </a:t>
            </a:r>
            <a:r>
              <a:rPr lang="cs-CZ" sz="2600" dirty="0" smtClean="0"/>
              <a:t>délku přepony v pravoúhlém trojúhelníku, jsou-li délky odvěsny:</a:t>
            </a:r>
            <a:endParaRPr lang="cs-CZ" sz="2600" dirty="0" smtClean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42913" y="1759288"/>
                <a:ext cx="9331609" cy="17331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)  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=5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sz="2600" b="0" i="1" dirty="0" smtClean="0">
                    <a:solidFill>
                      <a:schemeClr val="tx1"/>
                    </a:solidFill>
                    <a:latin typeface="Cambria Math"/>
                  </a:rPr>
                  <a:t>;		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𝑏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  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𝑐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=15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;</m:t>
                    </m:r>
                  </m:oMath>
                </a14:m>
                <a:endParaRPr lang="cs-CZ" sz="2600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   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𝑜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=13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600" dirty="0" smtClean="0">
                    <a:solidFill>
                      <a:schemeClr val="tx1"/>
                    </a:solidFill>
                    <a:latin typeface="Calibri" pitchFamily="34" charset="0"/>
                  </a:rPr>
                  <a:t>  		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𝑑</m:t>
                    </m:r>
                    <m:r>
                      <a:rPr lang="cs-CZ" sz="2600" i="1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  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𝑟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=6,41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𝑑𝑚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600" b="0" dirty="0" smtClean="0">
                    <a:solidFill>
                      <a:schemeClr val="tx1"/>
                    </a:solidFill>
                    <a:latin typeface="Calibri" pitchFamily="34" charset="0"/>
                  </a:rPr>
                  <a:t/>
                </a:r>
                <a:br>
                  <a:rPr lang="cs-CZ" sz="2600" b="0" dirty="0" smtClean="0">
                    <a:solidFill>
                      <a:schemeClr val="tx1"/>
                    </a:solidFill>
                    <a:latin typeface="Calibri" pitchFamily="34" charset="0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)  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𝑣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=7,11 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2600" dirty="0">
                  <a:solidFill>
                    <a:schemeClr val="tx1"/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6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913" y="1759288"/>
                <a:ext cx="9331609" cy="1733128"/>
              </a:xfrm>
              <a:prstGeom prst="rect">
                <a:avLst/>
              </a:prstGeom>
              <a:blipFill rotWithShape="1">
                <a:blip r:embed="rId2"/>
                <a:stretch>
                  <a:fillRect t="-3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241673" y="104272"/>
            <a:ext cx="8745388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352959" y="177185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Řešení: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4313" y="3796276"/>
            <a:ext cx="8772748" cy="294509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83259" y="3821924"/>
            <a:ext cx="9069262" cy="86047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Př.2) </a:t>
            </a:r>
            <a:r>
              <a:rPr lang="cs-CZ" sz="2600" dirty="0"/>
              <a:t>Vypočítejte </a:t>
            </a:r>
            <a:r>
              <a:rPr lang="cs-CZ" sz="2600" dirty="0" smtClean="0"/>
              <a:t>délku přepony v pravoúhlém trojúhelníku, je-li dána délka přepony a délka druhé přepony:</a:t>
            </a:r>
            <a:endParaRPr lang="cs-CZ" sz="2600" dirty="0" smtClean="0"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11202" y="4875240"/>
                <a:ext cx="9331609" cy="17331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) 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=12,69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sz="2600" b="0" i="1" dirty="0" smtClean="0">
                    <a:solidFill>
                      <a:schemeClr val="tx1"/>
                    </a:solidFill>
                    <a:latin typeface="Cambria Math"/>
                  </a:rPr>
                  <a:t>;		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𝑏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 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=9,95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;</m:t>
                    </m:r>
                  </m:oMath>
                </a14:m>
                <a:endParaRPr lang="cs-CZ" sz="2600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</m:t>
                    </m:r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 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=6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600" dirty="0" smtClean="0">
                    <a:solidFill>
                      <a:schemeClr val="tx1"/>
                    </a:solidFill>
                    <a:latin typeface="Calibri" pitchFamily="34" charset="0"/>
                  </a:rPr>
                  <a:t>  		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𝑑</m:t>
                    </m:r>
                    <m:r>
                      <a:rPr lang="cs-CZ" sz="2600" i="1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 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=2,91 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𝑑𝑚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600" b="0" dirty="0" smtClean="0">
                    <a:solidFill>
                      <a:schemeClr val="tx1"/>
                    </a:solidFill>
                    <a:latin typeface="Calibri" pitchFamily="34" charset="0"/>
                  </a:rPr>
                  <a:t/>
                </a:r>
                <a:br>
                  <a:rPr lang="cs-CZ" sz="2600" b="0" dirty="0" smtClean="0">
                    <a:solidFill>
                      <a:schemeClr val="tx1"/>
                    </a:solidFill>
                    <a:latin typeface="Calibri" pitchFamily="34" charset="0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)  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=5,31 </m:t>
                      </m:r>
                      <m:r>
                        <a:rPr lang="cs-CZ" sz="26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2600" dirty="0">
                  <a:solidFill>
                    <a:schemeClr val="tx1"/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6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202" y="4875240"/>
                <a:ext cx="9331609" cy="1733128"/>
              </a:xfrm>
              <a:prstGeom prst="rect">
                <a:avLst/>
              </a:prstGeom>
              <a:blipFill rotWithShape="1">
                <a:blip r:embed="rId3"/>
                <a:stretch>
                  <a:fillRect t="-3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0BASIBLT\MC9004324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915" y="1655889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3917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868133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EMANOVSKÝ, Petr; LEPÍK, Libor a kol. </a:t>
            </a:r>
            <a:r>
              <a:rPr lang="cs-CZ" sz="1100" i="1" dirty="0"/>
              <a:t>Matematika 8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2000, ISBN 80-7230-062-8.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DYTRYCH</a:t>
            </a:r>
            <a:r>
              <a:rPr lang="cs-CZ" sz="1100" dirty="0"/>
              <a:t>, Martin; DOBIASOVÁ, Irena; LIVŇANSKÁ, Libuše. </a:t>
            </a:r>
            <a:r>
              <a:rPr lang="cs-CZ" sz="1100" i="1" dirty="0"/>
              <a:t>Sbírka úloh z matematiky</a:t>
            </a:r>
            <a:r>
              <a:rPr lang="cs-CZ" sz="1100" dirty="0"/>
              <a:t>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BĚLOUN, František; BRANT, Jiří a kol. </a:t>
            </a:r>
            <a:r>
              <a:rPr lang="cs-CZ" sz="1100" i="1" dirty="0"/>
              <a:t>Matematika pro 8. ročník</a:t>
            </a:r>
            <a:r>
              <a:rPr lang="cs-CZ" sz="1100" dirty="0"/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Vlastní tvorba</a:t>
            </a:r>
            <a:endParaRPr lang="cs-CZ" sz="1100" dirty="0"/>
          </a:p>
          <a:p>
            <a:endParaRPr lang="cs-CZ" sz="1100" dirty="0" smtClean="0"/>
          </a:p>
          <a:p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2270</TotalTime>
  <Words>801</Words>
  <Application>Microsoft Office PowerPoint</Application>
  <PresentationFormat>Předvádění na obrazovce (4:3)</PresentationFormat>
  <Paragraphs>153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289</cp:revision>
  <dcterms:created xsi:type="dcterms:W3CDTF">2012-10-07T18:47:53Z</dcterms:created>
  <dcterms:modified xsi:type="dcterms:W3CDTF">2013-03-31T18:55:26Z</dcterms:modified>
</cp:coreProperties>
</file>