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04" r:id="rId1"/>
  </p:sldMasterIdLst>
  <p:notesMasterIdLst>
    <p:notesMasterId r:id="rId11"/>
  </p:notesMasterIdLst>
  <p:sldIdLst>
    <p:sldId id="256" r:id="rId2"/>
    <p:sldId id="257" r:id="rId3"/>
    <p:sldId id="332" r:id="rId4"/>
    <p:sldId id="333" r:id="rId5"/>
    <p:sldId id="336" r:id="rId6"/>
    <p:sldId id="337" r:id="rId7"/>
    <p:sldId id="321" r:id="rId8"/>
    <p:sldId id="331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D32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93D81CF-94F2-401A-BA57-92F5A7B2D0C5}" styleName="Styl Středně sytá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F2DE63D5-997A-4646-A377-4702673A728D}" styleName="Světlý styl 2 – zvýraznění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  <a:tblStyle styleId="{7E9639D4-E3E2-4D34-9284-5A2195B3D0D7}" styleName="Styl Světlá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5069" autoAdjust="0"/>
  </p:normalViewPr>
  <p:slideViewPr>
    <p:cSldViewPr>
      <p:cViewPr>
        <p:scale>
          <a:sx n="60" d="100"/>
          <a:sy n="60" d="100"/>
        </p:scale>
        <p:origin x="-1382" y="-67"/>
      </p:cViewPr>
      <p:guideLst>
        <p:guide orient="horz" pos="202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300A77-475C-468E-9AAC-B362DA550828}" type="datetimeFigureOut">
              <a:rPr lang="cs-CZ" smtClean="0"/>
              <a:t>31.3.2013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775237A-DAE5-4C3A-8FBA-434994C47B7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1684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1475A1D-AC88-4DC7-8625-5CBF951D3F35}" type="datetimeFigureOut">
              <a:rPr lang="cs-CZ" smtClean="0"/>
              <a:pPr/>
              <a:t>31.3.2013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C69E4EA-17B5-447E-958D-14131057CCB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5" r:id="rId1"/>
    <p:sldLayoutId id="2147483806" r:id="rId2"/>
    <p:sldLayoutId id="2147483807" r:id="rId3"/>
    <p:sldLayoutId id="2147483808" r:id="rId4"/>
    <p:sldLayoutId id="2147483809" r:id="rId5"/>
    <p:sldLayoutId id="2147483810" r:id="rId6"/>
    <p:sldLayoutId id="2147483811" r:id="rId7"/>
    <p:sldLayoutId id="2147483812" r:id="rId8"/>
    <p:sldLayoutId id="2147483813" r:id="rId9"/>
    <p:sldLayoutId id="2147483814" r:id="rId10"/>
    <p:sldLayoutId id="214748381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13" Type="http://schemas.openxmlformats.org/officeDocument/2006/relationships/image" Target="../media/image14.png"/><Relationship Id="rId18" Type="http://schemas.openxmlformats.org/officeDocument/2006/relationships/image" Target="../media/image53.png"/><Relationship Id="rId3" Type="http://schemas.openxmlformats.org/officeDocument/2006/relationships/image" Target="../media/image4.png"/><Relationship Id="rId21" Type="http://schemas.openxmlformats.org/officeDocument/2006/relationships/image" Target="../media/image70.png"/><Relationship Id="rId7" Type="http://schemas.openxmlformats.org/officeDocument/2006/relationships/image" Target="../media/image8.png"/><Relationship Id="rId12" Type="http://schemas.openxmlformats.org/officeDocument/2006/relationships/image" Target="../media/image3.wmf"/><Relationship Id="rId17" Type="http://schemas.openxmlformats.org/officeDocument/2006/relationships/image" Target="../media/image67.png"/><Relationship Id="rId2" Type="http://schemas.openxmlformats.org/officeDocument/2006/relationships/image" Target="../media/image3.png"/><Relationship Id="rId16" Type="http://schemas.openxmlformats.org/officeDocument/2006/relationships/image" Target="../media/image66.png"/><Relationship Id="rId20" Type="http://schemas.openxmlformats.org/officeDocument/2006/relationships/image" Target="../media/image6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2.png"/><Relationship Id="rId5" Type="http://schemas.openxmlformats.org/officeDocument/2006/relationships/image" Target="../media/image6.png"/><Relationship Id="rId15" Type="http://schemas.openxmlformats.org/officeDocument/2006/relationships/image" Target="../media/image16.png"/><Relationship Id="rId10" Type="http://schemas.openxmlformats.org/officeDocument/2006/relationships/image" Target="../media/image11.png"/><Relationship Id="rId19" Type="http://schemas.openxmlformats.org/officeDocument/2006/relationships/image" Target="../media/image68.png"/><Relationship Id="rId4" Type="http://schemas.openxmlformats.org/officeDocument/2006/relationships/image" Target="../media/image5.png"/><Relationship Id="rId9" Type="http://schemas.openxmlformats.org/officeDocument/2006/relationships/image" Target="../media/image10.png"/><Relationship Id="rId14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7.png"/><Relationship Id="rId18" Type="http://schemas.openxmlformats.org/officeDocument/2006/relationships/image" Target="../media/image32.png"/><Relationship Id="rId3" Type="http://schemas.openxmlformats.org/officeDocument/2006/relationships/image" Target="../media/image18.png"/><Relationship Id="rId21" Type="http://schemas.openxmlformats.org/officeDocument/2006/relationships/image" Target="../media/image35.png"/><Relationship Id="rId7" Type="http://schemas.openxmlformats.org/officeDocument/2006/relationships/image" Target="../media/image22.png"/><Relationship Id="rId12" Type="http://schemas.openxmlformats.org/officeDocument/2006/relationships/image" Target="../media/image3.wmf"/><Relationship Id="rId17" Type="http://schemas.openxmlformats.org/officeDocument/2006/relationships/image" Target="../media/image31.png"/><Relationship Id="rId2" Type="http://schemas.openxmlformats.org/officeDocument/2006/relationships/image" Target="../media/image17.png"/><Relationship Id="rId16" Type="http://schemas.openxmlformats.org/officeDocument/2006/relationships/image" Target="../media/image30.png"/><Relationship Id="rId20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5" Type="http://schemas.openxmlformats.org/officeDocument/2006/relationships/image" Target="../media/image29.png"/><Relationship Id="rId10" Type="http://schemas.openxmlformats.org/officeDocument/2006/relationships/image" Target="../media/image25.png"/><Relationship Id="rId19" Type="http://schemas.openxmlformats.org/officeDocument/2006/relationships/image" Target="../media/image33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Relationship Id="rId14" Type="http://schemas.openxmlformats.org/officeDocument/2006/relationships/image" Target="../media/image28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6.png"/><Relationship Id="rId18" Type="http://schemas.openxmlformats.org/officeDocument/2006/relationships/image" Target="../media/image51.png"/><Relationship Id="rId26" Type="http://schemas.openxmlformats.org/officeDocument/2006/relationships/image" Target="../media/image60.png"/><Relationship Id="rId3" Type="http://schemas.openxmlformats.org/officeDocument/2006/relationships/image" Target="../media/image37.png"/><Relationship Id="rId21" Type="http://schemas.openxmlformats.org/officeDocument/2006/relationships/image" Target="../media/image55.png"/><Relationship Id="rId7" Type="http://schemas.openxmlformats.org/officeDocument/2006/relationships/image" Target="../media/image41.png"/><Relationship Id="rId12" Type="http://schemas.openxmlformats.org/officeDocument/2006/relationships/image" Target="../media/image45.png"/><Relationship Id="rId17" Type="http://schemas.openxmlformats.org/officeDocument/2006/relationships/image" Target="../media/image50.png"/><Relationship Id="rId25" Type="http://schemas.openxmlformats.org/officeDocument/2006/relationships/image" Target="../media/image59.png"/><Relationship Id="rId2" Type="http://schemas.openxmlformats.org/officeDocument/2006/relationships/image" Target="../media/image36.png"/><Relationship Id="rId16" Type="http://schemas.openxmlformats.org/officeDocument/2006/relationships/image" Target="../media/image49.png"/><Relationship Id="rId20" Type="http://schemas.openxmlformats.org/officeDocument/2006/relationships/image" Target="../media/image5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0.png"/><Relationship Id="rId11" Type="http://schemas.openxmlformats.org/officeDocument/2006/relationships/image" Target="../media/image44.png"/><Relationship Id="rId24" Type="http://schemas.openxmlformats.org/officeDocument/2006/relationships/image" Target="../media/image58.png"/><Relationship Id="rId5" Type="http://schemas.openxmlformats.org/officeDocument/2006/relationships/image" Target="../media/image39.png"/><Relationship Id="rId15" Type="http://schemas.openxmlformats.org/officeDocument/2006/relationships/image" Target="../media/image48.png"/><Relationship Id="rId23" Type="http://schemas.openxmlformats.org/officeDocument/2006/relationships/image" Target="../media/image57.png"/><Relationship Id="rId10" Type="http://schemas.openxmlformats.org/officeDocument/2006/relationships/image" Target="../media/image43.png"/><Relationship Id="rId19" Type="http://schemas.openxmlformats.org/officeDocument/2006/relationships/image" Target="../media/image52.png"/><Relationship Id="rId4" Type="http://schemas.openxmlformats.org/officeDocument/2006/relationships/image" Target="../media/image38.png"/><Relationship Id="rId9" Type="http://schemas.openxmlformats.org/officeDocument/2006/relationships/image" Target="../media/image3.wmf"/><Relationship Id="rId14" Type="http://schemas.openxmlformats.org/officeDocument/2006/relationships/image" Target="../media/image47.png"/><Relationship Id="rId22" Type="http://schemas.openxmlformats.org/officeDocument/2006/relationships/image" Target="../media/image56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6.png"/><Relationship Id="rId18" Type="http://schemas.openxmlformats.org/officeDocument/2006/relationships/image" Target="../media/image81.png"/><Relationship Id="rId3" Type="http://schemas.openxmlformats.org/officeDocument/2006/relationships/image" Target="../media/image62.png"/><Relationship Id="rId21" Type="http://schemas.openxmlformats.org/officeDocument/2006/relationships/image" Target="../media/image84.png"/><Relationship Id="rId7" Type="http://schemas.openxmlformats.org/officeDocument/2006/relationships/image" Target="../media/image71.png"/><Relationship Id="rId12" Type="http://schemas.openxmlformats.org/officeDocument/2006/relationships/image" Target="../media/image75.png"/><Relationship Id="rId17" Type="http://schemas.openxmlformats.org/officeDocument/2006/relationships/image" Target="../media/image80.png"/><Relationship Id="rId25" Type="http://schemas.openxmlformats.org/officeDocument/2006/relationships/image" Target="../media/image88.png"/><Relationship Id="rId2" Type="http://schemas.openxmlformats.org/officeDocument/2006/relationships/image" Target="../media/image61.png"/><Relationship Id="rId16" Type="http://schemas.openxmlformats.org/officeDocument/2006/relationships/image" Target="../media/image79.png"/><Relationship Id="rId20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11" Type="http://schemas.openxmlformats.org/officeDocument/2006/relationships/image" Target="../media/image74.png"/><Relationship Id="rId24" Type="http://schemas.openxmlformats.org/officeDocument/2006/relationships/image" Target="../media/image87.png"/><Relationship Id="rId5" Type="http://schemas.openxmlformats.org/officeDocument/2006/relationships/image" Target="../media/image64.png"/><Relationship Id="rId15" Type="http://schemas.openxmlformats.org/officeDocument/2006/relationships/image" Target="../media/image78.png"/><Relationship Id="rId23" Type="http://schemas.openxmlformats.org/officeDocument/2006/relationships/image" Target="../media/image86.png"/><Relationship Id="rId10" Type="http://schemas.openxmlformats.org/officeDocument/2006/relationships/image" Target="../media/image73.png"/><Relationship Id="rId19" Type="http://schemas.openxmlformats.org/officeDocument/2006/relationships/image" Target="../media/image82.png"/><Relationship Id="rId4" Type="http://schemas.openxmlformats.org/officeDocument/2006/relationships/image" Target="../media/image63.png"/><Relationship Id="rId9" Type="http://schemas.openxmlformats.org/officeDocument/2006/relationships/image" Target="../media/image3.wmf"/><Relationship Id="rId14" Type="http://schemas.openxmlformats.org/officeDocument/2006/relationships/image" Target="../media/image77.png"/><Relationship Id="rId22" Type="http://schemas.openxmlformats.org/officeDocument/2006/relationships/image" Target="../media/image8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wmf"/><Relationship Id="rId4" Type="http://schemas.openxmlformats.org/officeDocument/2006/relationships/image" Target="../media/image9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wmf"/><Relationship Id="rId3" Type="http://schemas.openxmlformats.org/officeDocument/2006/relationships/hyperlink" Target="http://matematika-online-a.kvalitne.cz/uvodni-stranka.htm" TargetMode="External"/><Relationship Id="rId7" Type="http://schemas.openxmlformats.org/officeDocument/2006/relationships/hyperlink" Target="http://www.labo.cz/mftabulky.htm" TargetMode="External"/><Relationship Id="rId2" Type="http://schemas.openxmlformats.org/officeDocument/2006/relationships/hyperlink" Target="http://www.zsdobrichovice.cz/programy/matika/praclisty/listy.htm" TargetMode="External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mojeskola.cz/Learning/matematika.php" TargetMode="External"/><Relationship Id="rId5" Type="http://schemas.openxmlformats.org/officeDocument/2006/relationships/hyperlink" Target="http://www.mojeskola.cz/SkolaHrou/Linky/matematika.php" TargetMode="External"/><Relationship Id="rId4" Type="http://schemas.openxmlformats.org/officeDocument/2006/relationships/hyperlink" Target="http://www.educaweb.cz/e-knihovna/metodicke-vzory-moduly-odkazy-apod/vyuziti-ict-ve-vyuce-matematiky/" TargetMode="Externa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97241" y="2239898"/>
            <a:ext cx="8609307" cy="4285446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aoblený obdélník 4"/>
          <p:cNvSpPr/>
          <p:nvPr/>
        </p:nvSpPr>
        <p:spPr>
          <a:xfrm>
            <a:off x="235969" y="248538"/>
            <a:ext cx="8609307" cy="1736544"/>
          </a:xfrm>
          <a:prstGeom prst="roundRect">
            <a:avLst/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6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6956" y="5323127"/>
            <a:ext cx="4529225" cy="98380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76330" y="4604191"/>
            <a:ext cx="73637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cs-CZ" sz="2800" b="1" dirty="0"/>
              <a:t>ČÍSLO PROJEKTU</a:t>
            </a:r>
            <a:r>
              <a:rPr lang="cs-CZ" sz="2800" dirty="0"/>
              <a:t>: </a:t>
            </a:r>
            <a:r>
              <a:rPr lang="cs-CZ" sz="2800" dirty="0" smtClean="0"/>
              <a:t>CZ.1.07/1.4.00/21.2364</a:t>
            </a:r>
            <a:endParaRPr lang="cs-CZ" sz="2800" dirty="0"/>
          </a:p>
        </p:txBody>
      </p:sp>
      <p:sp>
        <p:nvSpPr>
          <p:cNvPr id="8" name="Obdélník 7"/>
          <p:cNvSpPr/>
          <p:nvPr/>
        </p:nvSpPr>
        <p:spPr>
          <a:xfrm>
            <a:off x="476330" y="3038485"/>
            <a:ext cx="69832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NÁZEV</a:t>
            </a:r>
            <a:r>
              <a:rPr lang="cs-CZ" sz="2800"/>
              <a:t>: </a:t>
            </a:r>
            <a:r>
              <a:rPr lang="cs-CZ" sz="2800" smtClean="0"/>
              <a:t>VY_32_INOVACE_07_02_M8_Hanak</a:t>
            </a:r>
            <a:endParaRPr lang="cs-CZ" sz="2800" dirty="0"/>
          </a:p>
        </p:txBody>
      </p:sp>
      <p:sp>
        <p:nvSpPr>
          <p:cNvPr id="9" name="Obdélník 8"/>
          <p:cNvSpPr/>
          <p:nvPr/>
        </p:nvSpPr>
        <p:spPr>
          <a:xfrm>
            <a:off x="502525" y="2552432"/>
            <a:ext cx="459811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/>
              <a:t>AUTOR</a:t>
            </a:r>
            <a:r>
              <a:rPr lang="cs-CZ" sz="2800" dirty="0"/>
              <a:t>: Ing. Roman Hanák</a:t>
            </a:r>
          </a:p>
        </p:txBody>
      </p:sp>
      <p:sp>
        <p:nvSpPr>
          <p:cNvPr id="10" name="Obdélník 9"/>
          <p:cNvSpPr/>
          <p:nvPr/>
        </p:nvSpPr>
        <p:spPr>
          <a:xfrm>
            <a:off x="500366" y="3561705"/>
            <a:ext cx="42001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b="1" dirty="0" smtClean="0"/>
              <a:t>TÉMA</a:t>
            </a:r>
            <a:r>
              <a:rPr lang="cs-CZ" sz="2800" dirty="0"/>
              <a:t>: </a:t>
            </a:r>
            <a:r>
              <a:rPr lang="cs-CZ" sz="2800" dirty="0" smtClean="0"/>
              <a:t>Pythagorova věta</a:t>
            </a:r>
            <a:endParaRPr lang="cs-CZ" sz="2800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49704" y="248538"/>
            <a:ext cx="8424936" cy="193899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lvl="0"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Základní škola Libina, příspěvková </a:t>
            </a:r>
            <a:r>
              <a:rPr lang="cs-CZ" sz="1600" dirty="0" smtClean="0">
                <a:solidFill>
                  <a:schemeClr val="tx1"/>
                </a:solidFill>
              </a:rPr>
              <a:t>organizace, Libina 548,788 05,IČ: 708 708 61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Název projektu</a:t>
            </a:r>
            <a:r>
              <a:rPr lang="cs-CZ" sz="1600">
                <a:solidFill>
                  <a:schemeClr val="tx1"/>
                </a:solidFill>
              </a:rPr>
              <a:t>: </a:t>
            </a:r>
            <a:r>
              <a:rPr lang="cs-CZ" sz="1600" smtClean="0">
                <a:solidFill>
                  <a:schemeClr val="tx1"/>
                </a:solidFill>
              </a:rPr>
              <a:t>Škola hrou</a:t>
            </a:r>
            <a:endParaRPr lang="cs-CZ" sz="1600" dirty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Tento projekt je spolufinancován Evropským sociálním fondem </a:t>
            </a:r>
            <a:r>
              <a:rPr lang="cs-CZ" sz="1600" dirty="0" smtClean="0">
                <a:solidFill>
                  <a:schemeClr val="tx1"/>
                </a:solidFill>
              </a:rPr>
              <a:t>republiky</a:t>
            </a:r>
          </a:p>
          <a:p>
            <a:pPr>
              <a:lnSpc>
                <a:spcPct val="150000"/>
              </a:lnSpc>
            </a:pPr>
            <a:r>
              <a:rPr lang="cs-CZ" sz="1600" dirty="0">
                <a:solidFill>
                  <a:schemeClr val="tx1"/>
                </a:solidFill>
              </a:rPr>
              <a:t>Vzdělávací oblast Matematika a její aplikace</a:t>
            </a:r>
          </a:p>
          <a:p>
            <a:pPr>
              <a:lnSpc>
                <a:spcPct val="150000"/>
              </a:lnSpc>
            </a:pPr>
            <a:endParaRPr lang="cs-CZ" sz="16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476330" y="4072225"/>
            <a:ext cx="906422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cs-CZ" sz="2800" b="1" dirty="0" smtClean="0"/>
              <a:t>OBSAH</a:t>
            </a:r>
            <a:r>
              <a:rPr lang="cs-CZ" sz="2800" dirty="0"/>
              <a:t>: </a:t>
            </a:r>
            <a:r>
              <a:rPr lang="cs-CZ" sz="2400" dirty="0" smtClean="0"/>
              <a:t>Užití Pythagorovy věty v praxi</a:t>
            </a:r>
            <a:endParaRPr lang="cs-CZ" sz="2400" dirty="0"/>
          </a:p>
        </p:txBody>
      </p:sp>
      <p:pic>
        <p:nvPicPr>
          <p:cNvPr id="13" name="Obrázek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61178" y="620688"/>
            <a:ext cx="1425794" cy="12433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9612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303761" y="332656"/>
            <a:ext cx="8609307" cy="6264696"/>
          </a:xfrm>
          <a:prstGeom prst="roundRect">
            <a:avLst>
              <a:gd name="adj" fmla="val 8558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2" name="Nadpis 1"/>
          <p:cNvSpPr>
            <a:spLocks noGrp="1"/>
          </p:cNvSpPr>
          <p:nvPr/>
        </p:nvSpPr>
        <p:spPr>
          <a:xfrm>
            <a:off x="3347864" y="330694"/>
            <a:ext cx="2880320" cy="851655"/>
          </a:xfrm>
          <a:prstGeom prst="rect">
            <a:avLst/>
          </a:prstGeom>
        </p:spPr>
        <p:txBody>
          <a:bodyPr vert="horz" anchor="b">
            <a:normAutofit/>
          </a:bodyPr>
          <a:lstStyle>
            <a:lvl1pPr algn="l" rtl="0" eaLnBrk="1" latinLnBrk="0" hangingPunct="1">
              <a:spcBef>
                <a:spcPct val="0"/>
              </a:spcBef>
              <a:buNone/>
              <a:defRPr kumimoji="0" sz="3000" b="0" kern="1200" cap="small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dirty="0" smtClean="0">
                <a:solidFill>
                  <a:schemeClr val="tx1"/>
                </a:solidFill>
              </a:rPr>
              <a:t>ANOTACE</a:t>
            </a:r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/>
        </p:nvSpPr>
        <p:spPr>
          <a:xfrm>
            <a:off x="539552" y="1436087"/>
            <a:ext cx="8064896" cy="2062127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/>
            <a:r>
              <a:rPr lang="cs-CZ" sz="1800" dirty="0" smtClean="0"/>
              <a:t>V této hodině si ukážeme, jak lze aplikovat  Pythagorovu větu v běžné praxi. Na začátku jsou řešené příklady a v další části jsou příklady na samostatné procvičení. </a:t>
            </a:r>
            <a:r>
              <a:rPr lang="cs-CZ" sz="1800" dirty="0"/>
              <a:t>Inovativnost je v tom, že se zde vyskytuje řada moderních interaktivních prvků.  Máme zde názorné grafické animace, obrázky, komentáře k řešení a hypertextové odkazy. Žáci lépe pochopí probíranou látku a hodina je pro ně zajímavější. </a:t>
            </a:r>
          </a:p>
          <a:p>
            <a:pPr algn="just"/>
            <a:r>
              <a:rPr lang="cs-CZ" sz="1800" dirty="0"/>
              <a:t>Každý řešený příklad je pomocí animací rozdělen na dílčí kroky, takže vyučující se nezdržuje psaním na tabuli, ale pomocí ovladače postupně odkrývá řešení příkladu a má tak možnost žáky nechat samostatně tvořit a věnovat se těm žákům, kteří potřebují individuální pomoc.</a:t>
            </a:r>
          </a:p>
          <a:p>
            <a:pPr algn="just"/>
            <a:r>
              <a:rPr lang="cs-CZ" sz="1800" dirty="0"/>
              <a:t>Na konci hodiny je stránka, kde jsou odkazy na internetové stránky, které prověří matematické dovednosti formou her nebo různých testů. Vyučující má možnost vybrat si z uvedených odkazů stránku, na které otestuje vědomosti žáků. Hodina je tvořena tak</a:t>
            </a:r>
            <a:r>
              <a:rPr lang="cs-CZ" sz="1800"/>
              <a:t>, </a:t>
            </a:r>
            <a:r>
              <a:rPr lang="cs-CZ" sz="1800" smtClean="0"/>
              <a:t>aby </a:t>
            </a:r>
            <a:r>
              <a:rPr lang="cs-CZ" sz="1800" dirty="0"/>
              <a:t>mohla být odučena v multimediální učebně nebo v počítačové učebně, které mají připojení k internetu. </a:t>
            </a:r>
          </a:p>
          <a:p>
            <a:pPr marL="0" indent="0" algn="just">
              <a:buNone/>
            </a:pPr>
            <a:endParaRPr lang="cs-CZ" sz="1800" dirty="0" smtClean="0"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270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5E9EFF"/>
              </a:gs>
              <a:gs pos="2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69665" y="1828357"/>
            <a:ext cx="8794823" cy="4896544"/>
          </a:xfrm>
          <a:prstGeom prst="roundRect">
            <a:avLst>
              <a:gd name="adj" fmla="val 2614"/>
            </a:avLst>
          </a:prstGeom>
          <a:gradFill>
            <a:gsLst>
              <a:gs pos="0">
                <a:srgbClr val="5E9EFF"/>
              </a:gs>
              <a:gs pos="1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6004" y="1961575"/>
            <a:ext cx="8574467" cy="46357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69665" y="162544"/>
            <a:ext cx="8794823" cy="1250232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46004" y="255886"/>
            <a:ext cx="8718484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>
                <a:solidFill>
                  <a:schemeClr val="tx1"/>
                </a:solidFill>
                <a:effectLst/>
              </a:rPr>
              <a:t>1) Jak vysoko je uchycený stožár, jeli lano dlouhé 12,9 m a vzdálenost kolíku lana od paty stožáru je 9,3 m?</a:t>
            </a:r>
            <a:endParaRPr lang="cs-CZ" sz="2600" dirty="0">
              <a:solidFill>
                <a:schemeClr val="tx1"/>
              </a:solidFill>
              <a:effectLst/>
            </a:endParaRPr>
          </a:p>
        </p:txBody>
      </p:sp>
      <p:sp>
        <p:nvSpPr>
          <p:cNvPr id="21" name="Vývojový diagram: postup 20"/>
          <p:cNvSpPr/>
          <p:nvPr/>
        </p:nvSpPr>
        <p:spPr>
          <a:xfrm>
            <a:off x="276463" y="6082073"/>
            <a:ext cx="8466762" cy="473573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Stožár je uchycený ve výšce 8,94 m.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22" name="Vývojový diagram: postup 21"/>
          <p:cNvSpPr/>
          <p:nvPr/>
        </p:nvSpPr>
        <p:spPr>
          <a:xfrm>
            <a:off x="184985" y="1366693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3" name="TextovéPole 22"/>
              <p:cNvSpPr txBox="1"/>
              <p:nvPr/>
            </p:nvSpPr>
            <p:spPr>
              <a:xfrm>
                <a:off x="293037" y="2078591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𝑐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effectLst/>
                  </a:rPr>
                  <a:t> = 12,9 m</a:t>
                </a:r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3" name="TextovéPole 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3037" y="2078591"/>
                <a:ext cx="2232248" cy="523220"/>
              </a:xfrm>
              <a:prstGeom prst="rect">
                <a:avLst/>
              </a:prstGeom>
              <a:blipFill rotWithShape="1">
                <a:blip r:embed="rId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ovéPole 23"/>
              <p:cNvSpPr txBox="1"/>
              <p:nvPr/>
            </p:nvSpPr>
            <p:spPr>
              <a:xfrm>
                <a:off x="306481" y="2513690"/>
                <a:ext cx="2049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𝑏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effectLst/>
                  </a:rPr>
                  <a:t> = 9,3 m</a:t>
                </a:r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4" name="TextovéPole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6481" y="2513690"/>
                <a:ext cx="2049678" cy="523220"/>
              </a:xfrm>
              <a:prstGeom prst="rect">
                <a:avLst/>
              </a:prstGeom>
              <a:blipFill rotWithShape="1">
                <a:blip r:embed="rId3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ovéPole 24"/>
              <p:cNvSpPr txBox="1"/>
              <p:nvPr/>
            </p:nvSpPr>
            <p:spPr>
              <a:xfrm>
                <a:off x="319925" y="2932962"/>
                <a:ext cx="15944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𝑎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effectLst/>
                  </a:rPr>
                  <a:t> =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/>
                        </a:solidFill>
                        <a:effectLst/>
                        <a:latin typeface="Cambria Math"/>
                      </a:rPr>
                      <m:t>𝑥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effectLst/>
                  </a:rPr>
                  <a:t> m</a:t>
                </a:r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5" name="TextovéPole 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9925" y="2932962"/>
                <a:ext cx="1594459" cy="523220"/>
              </a:xfrm>
              <a:prstGeom prst="rect">
                <a:avLst/>
              </a:prstGeom>
              <a:blipFill rotWithShape="1">
                <a:blip r:embed="rId4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6" name="Přímá spojnice 25"/>
          <p:cNvCxnSpPr/>
          <p:nvPr/>
        </p:nvCxnSpPr>
        <p:spPr>
          <a:xfrm>
            <a:off x="338619" y="3429000"/>
            <a:ext cx="1543187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ovéPole 26"/>
              <p:cNvSpPr txBox="1"/>
              <p:nvPr/>
            </p:nvSpPr>
            <p:spPr>
              <a:xfrm>
                <a:off x="5232028" y="2119542"/>
                <a:ext cx="229265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7" name="TextovéPole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2028" y="2119542"/>
                <a:ext cx="2292655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ovéPole 27"/>
              <p:cNvSpPr txBox="1"/>
              <p:nvPr/>
            </p:nvSpPr>
            <p:spPr>
              <a:xfrm>
                <a:off x="5220072" y="2614986"/>
                <a:ext cx="33755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12,9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9,3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8" name="TextovéPole 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0072" y="2614986"/>
                <a:ext cx="3375583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ovéPole 28"/>
              <p:cNvSpPr txBox="1"/>
              <p:nvPr/>
            </p:nvSpPr>
            <p:spPr>
              <a:xfrm>
                <a:off x="5216624" y="3120572"/>
                <a:ext cx="33790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1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66,41−86,49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29" name="TextovéPole 2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6624" y="3120572"/>
                <a:ext cx="337903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ovéPole 29"/>
              <p:cNvSpPr txBox="1"/>
              <p:nvPr/>
            </p:nvSpPr>
            <p:spPr>
              <a:xfrm>
                <a:off x="5239668" y="3612598"/>
                <a:ext cx="27495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7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9,92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0" name="TextovéPole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39668" y="3612598"/>
                <a:ext cx="2749567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ovéPole 30"/>
              <p:cNvSpPr txBox="1"/>
              <p:nvPr/>
            </p:nvSpPr>
            <p:spPr>
              <a:xfrm>
                <a:off x="5402008" y="4082918"/>
                <a:ext cx="2232248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79,92</m:t>
                          </m:r>
                        </m:e>
                      </m:rad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1" name="TextovéPole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2008" y="4082918"/>
                <a:ext cx="2232248" cy="61414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ovéPole 31"/>
              <p:cNvSpPr txBox="1"/>
              <p:nvPr/>
            </p:nvSpPr>
            <p:spPr>
              <a:xfrm>
                <a:off x="5402008" y="5129116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𝑎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=8,94 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2" name="TextovéPole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02008" y="5129116"/>
                <a:ext cx="2232248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ovéPole 32"/>
              <p:cNvSpPr txBox="1"/>
              <p:nvPr/>
            </p:nvSpPr>
            <p:spPr>
              <a:xfrm>
                <a:off x="5433460" y="4605896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𝑎</m:t>
                      </m:r>
                      <m:acc>
                        <m:accPr>
                          <m:chr m:val="̇"/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=</m:t>
                          </m:r>
                        </m:e>
                      </m:acc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8,94 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33" name="TextovéPole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433460" y="4605896"/>
                <a:ext cx="2232248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34" name="Picture 2" descr="C:\Users\spravce\AppData\Local\Microsoft\Windows\Temporary Internet Files\Content.IE5\D1R1SU0N\MC900437791[2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5454" y="5286267"/>
            <a:ext cx="1592829" cy="130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35" name="Skupina 34"/>
          <p:cNvGrpSpPr/>
          <p:nvPr/>
        </p:nvGrpSpPr>
        <p:grpSpPr>
          <a:xfrm>
            <a:off x="678329" y="2117982"/>
            <a:ext cx="3744415" cy="3810666"/>
            <a:chOff x="1115616" y="350500"/>
            <a:chExt cx="6409640" cy="6253500"/>
          </a:xfrm>
        </p:grpSpPr>
        <p:grpSp>
          <p:nvGrpSpPr>
            <p:cNvPr id="36" name="Skupina 35"/>
            <p:cNvGrpSpPr/>
            <p:nvPr/>
          </p:nvGrpSpPr>
          <p:grpSpPr>
            <a:xfrm>
              <a:off x="4085956" y="360000"/>
              <a:ext cx="180000" cy="5400000"/>
              <a:chOff x="2520000" y="360000"/>
              <a:chExt cx="180000" cy="5400000"/>
            </a:xfrm>
          </p:grpSpPr>
          <p:sp>
            <p:nvSpPr>
              <p:cNvPr id="50" name="Obdélník 49"/>
              <p:cNvSpPr/>
              <p:nvPr/>
            </p:nvSpPr>
            <p:spPr>
              <a:xfrm>
                <a:off x="2520000" y="36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1" name="Obdélník 50"/>
              <p:cNvSpPr/>
              <p:nvPr/>
            </p:nvSpPr>
            <p:spPr>
              <a:xfrm>
                <a:off x="2520000" y="108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2" name="Obdélník 51"/>
              <p:cNvSpPr/>
              <p:nvPr/>
            </p:nvSpPr>
            <p:spPr>
              <a:xfrm>
                <a:off x="2520000" y="540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3" name="Obdélník 52"/>
              <p:cNvSpPr/>
              <p:nvPr/>
            </p:nvSpPr>
            <p:spPr>
              <a:xfrm>
                <a:off x="2520000" y="468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4" name="Obdélník 53"/>
              <p:cNvSpPr/>
              <p:nvPr/>
            </p:nvSpPr>
            <p:spPr>
              <a:xfrm>
                <a:off x="2520000" y="396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5" name="Obdélník 54"/>
              <p:cNvSpPr/>
              <p:nvPr/>
            </p:nvSpPr>
            <p:spPr>
              <a:xfrm>
                <a:off x="2520000" y="324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6" name="Obdélník 55"/>
              <p:cNvSpPr/>
              <p:nvPr/>
            </p:nvSpPr>
            <p:spPr>
              <a:xfrm>
                <a:off x="2520000" y="180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7" name="Obdélník 56"/>
              <p:cNvSpPr/>
              <p:nvPr/>
            </p:nvSpPr>
            <p:spPr>
              <a:xfrm>
                <a:off x="2520000" y="72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8" name="Obdélník 57"/>
              <p:cNvSpPr/>
              <p:nvPr/>
            </p:nvSpPr>
            <p:spPr>
              <a:xfrm>
                <a:off x="2520000" y="2520000"/>
                <a:ext cx="180000" cy="360000"/>
              </a:xfrm>
              <a:prstGeom prst="rect">
                <a:avLst/>
              </a:prstGeom>
              <a:solidFill>
                <a:schemeClr val="tx1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9" name="Obdélník 58"/>
              <p:cNvSpPr/>
              <p:nvPr/>
            </p:nvSpPr>
            <p:spPr>
              <a:xfrm>
                <a:off x="2520000" y="144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0" name="Obdélník 59"/>
              <p:cNvSpPr/>
              <p:nvPr/>
            </p:nvSpPr>
            <p:spPr>
              <a:xfrm>
                <a:off x="2520000" y="216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1" name="Obdélník 60"/>
              <p:cNvSpPr/>
              <p:nvPr/>
            </p:nvSpPr>
            <p:spPr>
              <a:xfrm>
                <a:off x="2520000" y="504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2" name="Obdélník 61"/>
              <p:cNvSpPr/>
              <p:nvPr/>
            </p:nvSpPr>
            <p:spPr>
              <a:xfrm>
                <a:off x="2520000" y="432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3" name="Obdélník 62"/>
              <p:cNvSpPr/>
              <p:nvPr/>
            </p:nvSpPr>
            <p:spPr>
              <a:xfrm>
                <a:off x="2520000" y="360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64" name="Obdélník 63"/>
              <p:cNvSpPr/>
              <p:nvPr/>
            </p:nvSpPr>
            <p:spPr>
              <a:xfrm>
                <a:off x="2520000" y="2880000"/>
                <a:ext cx="180000" cy="360000"/>
              </a:xfrm>
              <a:prstGeom prst="rect">
                <a:avLst/>
              </a:prstGeom>
              <a:solidFill>
                <a:srgbClr val="FFFF00"/>
              </a:solidFill>
              <a:ln w="15875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</p:grpSp>
        <p:cxnSp>
          <p:nvCxnSpPr>
            <p:cNvPr id="37" name="Přímá spojnice 36"/>
            <p:cNvCxnSpPr/>
            <p:nvPr/>
          </p:nvCxnSpPr>
          <p:spPr>
            <a:xfrm>
              <a:off x="1115616" y="5760000"/>
              <a:ext cx="6120680" cy="0"/>
            </a:xfrm>
            <a:prstGeom prst="line">
              <a:avLst/>
            </a:prstGeom>
            <a:ln w="2222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Volný tvar 37"/>
            <p:cNvSpPr/>
            <p:nvPr/>
          </p:nvSpPr>
          <p:spPr>
            <a:xfrm>
              <a:off x="1155700" y="5753100"/>
              <a:ext cx="6058249" cy="850900"/>
            </a:xfrm>
            <a:custGeom>
              <a:avLst/>
              <a:gdLst>
                <a:gd name="connsiteX0" fmla="*/ 0 w 6058249"/>
                <a:gd name="connsiteY0" fmla="*/ 0 h 850900"/>
                <a:gd name="connsiteX1" fmla="*/ 6057900 w 6058249"/>
                <a:gd name="connsiteY1" fmla="*/ 12700 h 850900"/>
                <a:gd name="connsiteX2" fmla="*/ 6032500 w 6058249"/>
                <a:gd name="connsiteY2" fmla="*/ 228600 h 850900"/>
                <a:gd name="connsiteX3" fmla="*/ 6057900 w 6058249"/>
                <a:gd name="connsiteY3" fmla="*/ 342900 h 850900"/>
                <a:gd name="connsiteX4" fmla="*/ 5918200 w 6058249"/>
                <a:gd name="connsiteY4" fmla="*/ 393700 h 850900"/>
                <a:gd name="connsiteX5" fmla="*/ 5880100 w 6058249"/>
                <a:gd name="connsiteY5" fmla="*/ 419100 h 850900"/>
                <a:gd name="connsiteX6" fmla="*/ 5727700 w 6058249"/>
                <a:gd name="connsiteY6" fmla="*/ 482600 h 850900"/>
                <a:gd name="connsiteX7" fmla="*/ 5689600 w 6058249"/>
                <a:gd name="connsiteY7" fmla="*/ 520700 h 850900"/>
                <a:gd name="connsiteX8" fmla="*/ 5664200 w 6058249"/>
                <a:gd name="connsiteY8" fmla="*/ 571500 h 850900"/>
                <a:gd name="connsiteX9" fmla="*/ 5537200 w 6058249"/>
                <a:gd name="connsiteY9" fmla="*/ 584200 h 850900"/>
                <a:gd name="connsiteX10" fmla="*/ 4914900 w 6058249"/>
                <a:gd name="connsiteY10" fmla="*/ 622300 h 850900"/>
                <a:gd name="connsiteX11" fmla="*/ 4876800 w 6058249"/>
                <a:gd name="connsiteY11" fmla="*/ 647700 h 850900"/>
                <a:gd name="connsiteX12" fmla="*/ 4800600 w 6058249"/>
                <a:gd name="connsiteY12" fmla="*/ 673100 h 850900"/>
                <a:gd name="connsiteX13" fmla="*/ 4660900 w 6058249"/>
                <a:gd name="connsiteY13" fmla="*/ 736600 h 850900"/>
                <a:gd name="connsiteX14" fmla="*/ 4584700 w 6058249"/>
                <a:gd name="connsiteY14" fmla="*/ 749300 h 850900"/>
                <a:gd name="connsiteX15" fmla="*/ 4546600 w 6058249"/>
                <a:gd name="connsiteY15" fmla="*/ 774700 h 850900"/>
                <a:gd name="connsiteX16" fmla="*/ 4368800 w 6058249"/>
                <a:gd name="connsiteY16" fmla="*/ 749300 h 850900"/>
                <a:gd name="connsiteX17" fmla="*/ 4330700 w 6058249"/>
                <a:gd name="connsiteY17" fmla="*/ 723900 h 850900"/>
                <a:gd name="connsiteX18" fmla="*/ 4114800 w 6058249"/>
                <a:gd name="connsiteY18" fmla="*/ 774700 h 850900"/>
                <a:gd name="connsiteX19" fmla="*/ 4038600 w 6058249"/>
                <a:gd name="connsiteY19" fmla="*/ 800100 h 850900"/>
                <a:gd name="connsiteX20" fmla="*/ 4000500 w 6058249"/>
                <a:gd name="connsiteY20" fmla="*/ 812800 h 850900"/>
                <a:gd name="connsiteX21" fmla="*/ 3721100 w 6058249"/>
                <a:gd name="connsiteY21" fmla="*/ 800100 h 850900"/>
                <a:gd name="connsiteX22" fmla="*/ 3683000 w 6058249"/>
                <a:gd name="connsiteY22" fmla="*/ 787400 h 850900"/>
                <a:gd name="connsiteX23" fmla="*/ 3568700 w 6058249"/>
                <a:gd name="connsiteY23" fmla="*/ 812800 h 850900"/>
                <a:gd name="connsiteX24" fmla="*/ 3492500 w 6058249"/>
                <a:gd name="connsiteY24" fmla="*/ 838200 h 850900"/>
                <a:gd name="connsiteX25" fmla="*/ 3454400 w 6058249"/>
                <a:gd name="connsiteY25" fmla="*/ 825500 h 850900"/>
                <a:gd name="connsiteX26" fmla="*/ 3416300 w 6058249"/>
                <a:gd name="connsiteY26" fmla="*/ 800100 h 850900"/>
                <a:gd name="connsiteX27" fmla="*/ 3200400 w 6058249"/>
                <a:gd name="connsiteY27" fmla="*/ 812800 h 850900"/>
                <a:gd name="connsiteX28" fmla="*/ 2946400 w 6058249"/>
                <a:gd name="connsiteY28" fmla="*/ 838200 h 850900"/>
                <a:gd name="connsiteX29" fmla="*/ 2895600 w 6058249"/>
                <a:gd name="connsiteY29" fmla="*/ 850900 h 850900"/>
                <a:gd name="connsiteX30" fmla="*/ 2755900 w 6058249"/>
                <a:gd name="connsiteY30" fmla="*/ 825500 h 850900"/>
                <a:gd name="connsiteX31" fmla="*/ 2717800 w 6058249"/>
                <a:gd name="connsiteY31" fmla="*/ 812800 h 850900"/>
                <a:gd name="connsiteX32" fmla="*/ 2133600 w 6058249"/>
                <a:gd name="connsiteY32" fmla="*/ 825500 h 850900"/>
                <a:gd name="connsiteX33" fmla="*/ 2070100 w 6058249"/>
                <a:gd name="connsiteY33" fmla="*/ 812800 h 850900"/>
                <a:gd name="connsiteX34" fmla="*/ 2019300 w 6058249"/>
                <a:gd name="connsiteY34" fmla="*/ 787400 h 850900"/>
                <a:gd name="connsiteX35" fmla="*/ 1981200 w 6058249"/>
                <a:gd name="connsiteY35" fmla="*/ 774700 h 850900"/>
                <a:gd name="connsiteX36" fmla="*/ 1943100 w 6058249"/>
                <a:gd name="connsiteY36" fmla="*/ 698500 h 850900"/>
                <a:gd name="connsiteX37" fmla="*/ 1892300 w 6058249"/>
                <a:gd name="connsiteY37" fmla="*/ 685800 h 850900"/>
                <a:gd name="connsiteX38" fmla="*/ 1739900 w 6058249"/>
                <a:gd name="connsiteY38" fmla="*/ 723900 h 850900"/>
                <a:gd name="connsiteX39" fmla="*/ 1701800 w 6058249"/>
                <a:gd name="connsiteY39" fmla="*/ 749300 h 850900"/>
                <a:gd name="connsiteX40" fmla="*/ 1511300 w 6058249"/>
                <a:gd name="connsiteY40" fmla="*/ 723900 h 850900"/>
                <a:gd name="connsiteX41" fmla="*/ 1447800 w 6058249"/>
                <a:gd name="connsiteY41" fmla="*/ 698500 h 850900"/>
                <a:gd name="connsiteX42" fmla="*/ 1104900 w 6058249"/>
                <a:gd name="connsiteY42" fmla="*/ 685800 h 850900"/>
                <a:gd name="connsiteX43" fmla="*/ 1066800 w 6058249"/>
                <a:gd name="connsiteY43" fmla="*/ 647700 h 850900"/>
                <a:gd name="connsiteX44" fmla="*/ 1016000 w 6058249"/>
                <a:gd name="connsiteY44" fmla="*/ 635000 h 850900"/>
                <a:gd name="connsiteX45" fmla="*/ 444500 w 6058249"/>
                <a:gd name="connsiteY45" fmla="*/ 622300 h 850900"/>
                <a:gd name="connsiteX46" fmla="*/ 304800 w 6058249"/>
                <a:gd name="connsiteY46" fmla="*/ 533400 h 850900"/>
                <a:gd name="connsiteX47" fmla="*/ 266700 w 6058249"/>
                <a:gd name="connsiteY47" fmla="*/ 495300 h 850900"/>
                <a:gd name="connsiteX48" fmla="*/ 254000 w 6058249"/>
                <a:gd name="connsiteY48" fmla="*/ 419100 h 850900"/>
                <a:gd name="connsiteX49" fmla="*/ 190500 w 6058249"/>
                <a:gd name="connsiteY49" fmla="*/ 393700 h 850900"/>
                <a:gd name="connsiteX50" fmla="*/ 152400 w 6058249"/>
                <a:gd name="connsiteY50" fmla="*/ 355600 h 850900"/>
                <a:gd name="connsiteX51" fmla="*/ 76200 w 6058249"/>
                <a:gd name="connsiteY51" fmla="*/ 292100 h 850900"/>
                <a:gd name="connsiteX52" fmla="*/ 114300 w 6058249"/>
                <a:gd name="connsiteY52" fmla="*/ 266700 h 850900"/>
                <a:gd name="connsiteX53" fmla="*/ 101600 w 6058249"/>
                <a:gd name="connsiteY53" fmla="*/ 190500 h 850900"/>
                <a:gd name="connsiteX54" fmla="*/ 25400 w 6058249"/>
                <a:gd name="connsiteY54" fmla="*/ 101600 h 850900"/>
                <a:gd name="connsiteX55" fmla="*/ 0 w 6058249"/>
                <a:gd name="connsiteY55" fmla="*/ 0 h 8509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</a:cxnLst>
              <a:rect l="l" t="t" r="r" b="b"/>
              <a:pathLst>
                <a:path w="6058249" h="850900">
                  <a:moveTo>
                    <a:pt x="0" y="0"/>
                  </a:moveTo>
                  <a:lnTo>
                    <a:pt x="6057900" y="12700"/>
                  </a:lnTo>
                  <a:lnTo>
                    <a:pt x="6032500" y="228600"/>
                  </a:lnTo>
                  <a:cubicBezTo>
                    <a:pt x="6040967" y="266700"/>
                    <a:pt x="6061141" y="304005"/>
                    <a:pt x="6057900" y="342900"/>
                  </a:cubicBezTo>
                  <a:cubicBezTo>
                    <a:pt x="6053314" y="397928"/>
                    <a:pt x="5928074" y="392466"/>
                    <a:pt x="5918200" y="393700"/>
                  </a:cubicBezTo>
                  <a:cubicBezTo>
                    <a:pt x="5905500" y="402167"/>
                    <a:pt x="5894580" y="414273"/>
                    <a:pt x="5880100" y="419100"/>
                  </a:cubicBezTo>
                  <a:cubicBezTo>
                    <a:pt x="5788385" y="449672"/>
                    <a:pt x="5808021" y="402279"/>
                    <a:pt x="5727700" y="482600"/>
                  </a:cubicBezTo>
                  <a:cubicBezTo>
                    <a:pt x="5715000" y="495300"/>
                    <a:pt x="5700039" y="506085"/>
                    <a:pt x="5689600" y="520700"/>
                  </a:cubicBezTo>
                  <a:cubicBezTo>
                    <a:pt x="5678596" y="536106"/>
                    <a:pt x="5681676" y="564218"/>
                    <a:pt x="5664200" y="571500"/>
                  </a:cubicBezTo>
                  <a:cubicBezTo>
                    <a:pt x="5624928" y="587863"/>
                    <a:pt x="5579533" y="579967"/>
                    <a:pt x="5537200" y="584200"/>
                  </a:cubicBezTo>
                  <a:cubicBezTo>
                    <a:pt x="5240259" y="658435"/>
                    <a:pt x="5604317" y="575294"/>
                    <a:pt x="4914900" y="622300"/>
                  </a:cubicBezTo>
                  <a:cubicBezTo>
                    <a:pt x="4899672" y="623338"/>
                    <a:pt x="4890748" y="641501"/>
                    <a:pt x="4876800" y="647700"/>
                  </a:cubicBezTo>
                  <a:cubicBezTo>
                    <a:pt x="4852334" y="658574"/>
                    <a:pt x="4825209" y="662553"/>
                    <a:pt x="4800600" y="673100"/>
                  </a:cubicBezTo>
                  <a:cubicBezTo>
                    <a:pt x="4760446" y="690309"/>
                    <a:pt x="4708963" y="725919"/>
                    <a:pt x="4660900" y="736600"/>
                  </a:cubicBezTo>
                  <a:cubicBezTo>
                    <a:pt x="4635763" y="742186"/>
                    <a:pt x="4610100" y="745067"/>
                    <a:pt x="4584700" y="749300"/>
                  </a:cubicBezTo>
                  <a:cubicBezTo>
                    <a:pt x="4572000" y="757767"/>
                    <a:pt x="4561825" y="773613"/>
                    <a:pt x="4546600" y="774700"/>
                  </a:cubicBezTo>
                  <a:cubicBezTo>
                    <a:pt x="4521048" y="776525"/>
                    <a:pt x="4414762" y="772281"/>
                    <a:pt x="4368800" y="749300"/>
                  </a:cubicBezTo>
                  <a:cubicBezTo>
                    <a:pt x="4355148" y="742474"/>
                    <a:pt x="4343400" y="732367"/>
                    <a:pt x="4330700" y="723900"/>
                  </a:cubicBezTo>
                  <a:cubicBezTo>
                    <a:pt x="4026687" y="770671"/>
                    <a:pt x="4256272" y="718111"/>
                    <a:pt x="4114800" y="774700"/>
                  </a:cubicBezTo>
                  <a:cubicBezTo>
                    <a:pt x="4089941" y="784644"/>
                    <a:pt x="4064000" y="791633"/>
                    <a:pt x="4038600" y="800100"/>
                  </a:cubicBezTo>
                  <a:lnTo>
                    <a:pt x="4000500" y="812800"/>
                  </a:lnTo>
                  <a:cubicBezTo>
                    <a:pt x="3907367" y="808567"/>
                    <a:pt x="3814033" y="807535"/>
                    <a:pt x="3721100" y="800100"/>
                  </a:cubicBezTo>
                  <a:cubicBezTo>
                    <a:pt x="3707756" y="799032"/>
                    <a:pt x="3696341" y="786288"/>
                    <a:pt x="3683000" y="787400"/>
                  </a:cubicBezTo>
                  <a:cubicBezTo>
                    <a:pt x="3644105" y="790641"/>
                    <a:pt x="3606412" y="802744"/>
                    <a:pt x="3568700" y="812800"/>
                  </a:cubicBezTo>
                  <a:cubicBezTo>
                    <a:pt x="3542830" y="819699"/>
                    <a:pt x="3492500" y="838200"/>
                    <a:pt x="3492500" y="838200"/>
                  </a:cubicBezTo>
                  <a:cubicBezTo>
                    <a:pt x="3479800" y="833967"/>
                    <a:pt x="3466374" y="831487"/>
                    <a:pt x="3454400" y="825500"/>
                  </a:cubicBezTo>
                  <a:cubicBezTo>
                    <a:pt x="3440748" y="818674"/>
                    <a:pt x="3431544" y="800862"/>
                    <a:pt x="3416300" y="800100"/>
                  </a:cubicBezTo>
                  <a:lnTo>
                    <a:pt x="3200400" y="812800"/>
                  </a:lnTo>
                  <a:cubicBezTo>
                    <a:pt x="3069575" y="845506"/>
                    <a:pt x="3222176" y="810622"/>
                    <a:pt x="2946400" y="838200"/>
                  </a:cubicBezTo>
                  <a:cubicBezTo>
                    <a:pt x="2929032" y="839937"/>
                    <a:pt x="2912533" y="846667"/>
                    <a:pt x="2895600" y="850900"/>
                  </a:cubicBezTo>
                  <a:cubicBezTo>
                    <a:pt x="2849033" y="842433"/>
                    <a:pt x="2802179" y="835417"/>
                    <a:pt x="2755900" y="825500"/>
                  </a:cubicBezTo>
                  <a:cubicBezTo>
                    <a:pt x="2742810" y="822695"/>
                    <a:pt x="2731187" y="812800"/>
                    <a:pt x="2717800" y="812800"/>
                  </a:cubicBezTo>
                  <a:cubicBezTo>
                    <a:pt x="2523021" y="812800"/>
                    <a:pt x="2328333" y="821267"/>
                    <a:pt x="2133600" y="825500"/>
                  </a:cubicBezTo>
                  <a:cubicBezTo>
                    <a:pt x="2112433" y="821267"/>
                    <a:pt x="2090578" y="819626"/>
                    <a:pt x="2070100" y="812800"/>
                  </a:cubicBezTo>
                  <a:cubicBezTo>
                    <a:pt x="2052139" y="806813"/>
                    <a:pt x="2036701" y="794858"/>
                    <a:pt x="2019300" y="787400"/>
                  </a:cubicBezTo>
                  <a:cubicBezTo>
                    <a:pt x="2006995" y="782127"/>
                    <a:pt x="1993900" y="778933"/>
                    <a:pt x="1981200" y="774700"/>
                  </a:cubicBezTo>
                  <a:cubicBezTo>
                    <a:pt x="1973955" y="752966"/>
                    <a:pt x="1964202" y="712568"/>
                    <a:pt x="1943100" y="698500"/>
                  </a:cubicBezTo>
                  <a:cubicBezTo>
                    <a:pt x="1928577" y="688818"/>
                    <a:pt x="1909233" y="690033"/>
                    <a:pt x="1892300" y="685800"/>
                  </a:cubicBezTo>
                  <a:cubicBezTo>
                    <a:pt x="1854212" y="692148"/>
                    <a:pt x="1773443" y="701538"/>
                    <a:pt x="1739900" y="723900"/>
                  </a:cubicBezTo>
                  <a:lnTo>
                    <a:pt x="1701800" y="749300"/>
                  </a:lnTo>
                  <a:cubicBezTo>
                    <a:pt x="1638300" y="740833"/>
                    <a:pt x="1574118" y="736464"/>
                    <a:pt x="1511300" y="723900"/>
                  </a:cubicBezTo>
                  <a:cubicBezTo>
                    <a:pt x="1488946" y="719429"/>
                    <a:pt x="1470498" y="700628"/>
                    <a:pt x="1447800" y="698500"/>
                  </a:cubicBezTo>
                  <a:cubicBezTo>
                    <a:pt x="1333921" y="687824"/>
                    <a:pt x="1219200" y="690033"/>
                    <a:pt x="1104900" y="685800"/>
                  </a:cubicBezTo>
                  <a:cubicBezTo>
                    <a:pt x="1092200" y="673100"/>
                    <a:pt x="1082394" y="656611"/>
                    <a:pt x="1066800" y="647700"/>
                  </a:cubicBezTo>
                  <a:cubicBezTo>
                    <a:pt x="1051645" y="639040"/>
                    <a:pt x="1033440" y="635712"/>
                    <a:pt x="1016000" y="635000"/>
                  </a:cubicBezTo>
                  <a:cubicBezTo>
                    <a:pt x="825611" y="627229"/>
                    <a:pt x="635000" y="626533"/>
                    <a:pt x="444500" y="622300"/>
                  </a:cubicBezTo>
                  <a:cubicBezTo>
                    <a:pt x="345777" y="602555"/>
                    <a:pt x="396264" y="624864"/>
                    <a:pt x="304800" y="533400"/>
                  </a:cubicBezTo>
                  <a:lnTo>
                    <a:pt x="266700" y="495300"/>
                  </a:lnTo>
                  <a:cubicBezTo>
                    <a:pt x="262467" y="469900"/>
                    <a:pt x="269450" y="439700"/>
                    <a:pt x="254000" y="419100"/>
                  </a:cubicBezTo>
                  <a:cubicBezTo>
                    <a:pt x="240322" y="400862"/>
                    <a:pt x="209832" y="405782"/>
                    <a:pt x="190500" y="393700"/>
                  </a:cubicBezTo>
                  <a:cubicBezTo>
                    <a:pt x="175270" y="384181"/>
                    <a:pt x="166198" y="367098"/>
                    <a:pt x="152400" y="355600"/>
                  </a:cubicBezTo>
                  <a:cubicBezTo>
                    <a:pt x="46312" y="267193"/>
                    <a:pt x="187510" y="403410"/>
                    <a:pt x="76200" y="292100"/>
                  </a:cubicBezTo>
                  <a:cubicBezTo>
                    <a:pt x="88900" y="283633"/>
                    <a:pt x="110598" y="281508"/>
                    <a:pt x="114300" y="266700"/>
                  </a:cubicBezTo>
                  <a:cubicBezTo>
                    <a:pt x="120545" y="241718"/>
                    <a:pt x="109743" y="214929"/>
                    <a:pt x="101600" y="190500"/>
                  </a:cubicBezTo>
                  <a:cubicBezTo>
                    <a:pt x="91929" y="161487"/>
                    <a:pt x="41474" y="117674"/>
                    <a:pt x="25400" y="101600"/>
                  </a:cubicBezTo>
                  <a:cubicBezTo>
                    <a:pt x="7345" y="47436"/>
                    <a:pt x="12700" y="76887"/>
                    <a:pt x="0" y="0"/>
                  </a:cubicBezTo>
                  <a:close/>
                </a:path>
              </a:pathLst>
            </a:custGeom>
            <a:solidFill>
              <a:srgbClr val="92D05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39" name="Přímá spojnice 38"/>
            <p:cNvCxnSpPr/>
            <p:nvPr/>
          </p:nvCxnSpPr>
          <p:spPr>
            <a:xfrm>
              <a:off x="4265956" y="366900"/>
              <a:ext cx="2835448" cy="53931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Přímá spojnice 39"/>
            <p:cNvCxnSpPr/>
            <p:nvPr/>
          </p:nvCxnSpPr>
          <p:spPr>
            <a:xfrm flipV="1">
              <a:off x="1250508" y="350500"/>
              <a:ext cx="2835448" cy="5393100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blouk 40"/>
            <p:cNvSpPr/>
            <p:nvPr/>
          </p:nvSpPr>
          <p:spPr>
            <a:xfrm>
              <a:off x="3545956" y="5063500"/>
              <a:ext cx="1440000" cy="1440000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42" name="TextovéPole 41"/>
            <p:cNvSpPr txBox="1"/>
            <p:nvPr/>
          </p:nvSpPr>
          <p:spPr>
            <a:xfrm>
              <a:off x="4251592" y="4935679"/>
              <a:ext cx="360040" cy="70788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/>
                <a:t>·</a:t>
              </a:r>
              <a:endParaRPr lang="cs-CZ" sz="4000" b="1" dirty="0"/>
            </a:p>
          </p:txBody>
        </p:sp>
        <p:sp>
          <p:nvSpPr>
            <p:cNvPr id="43" name="Čárový popisek 1 42"/>
            <p:cNvSpPr/>
            <p:nvPr/>
          </p:nvSpPr>
          <p:spPr>
            <a:xfrm>
              <a:off x="5051389" y="726900"/>
              <a:ext cx="2473867" cy="533101"/>
            </a:xfrm>
            <a:prstGeom prst="borderCallout1">
              <a:avLst>
                <a:gd name="adj1" fmla="val 48736"/>
                <a:gd name="adj2" fmla="val -1719"/>
                <a:gd name="adj3" fmla="val 98165"/>
                <a:gd name="adj4" fmla="val -32148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dirty="0" smtClean="0">
                  <a:solidFill>
                    <a:schemeClr val="tx1"/>
                  </a:solidFill>
                </a:rPr>
                <a:t>stožár</a:t>
              </a:r>
              <a:endParaRPr lang="cs-CZ" sz="2800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6" name="TextovéPole 45"/>
                <p:cNvSpPr txBox="1"/>
                <p:nvPr/>
              </p:nvSpPr>
              <p:spPr>
                <a:xfrm>
                  <a:off x="5260939" y="5040001"/>
                  <a:ext cx="845482" cy="8586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𝑏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46" name="TextovéPole 4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260939" y="5040001"/>
                  <a:ext cx="845482" cy="858631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47" name="Čárový popisek 1 46"/>
            <p:cNvSpPr/>
            <p:nvPr/>
          </p:nvSpPr>
          <p:spPr>
            <a:xfrm>
              <a:off x="6021373" y="1806901"/>
              <a:ext cx="1503883" cy="533101"/>
            </a:xfrm>
            <a:prstGeom prst="borderCallout1">
              <a:avLst>
                <a:gd name="adj1" fmla="val 46354"/>
                <a:gd name="adj2" fmla="val 1955"/>
                <a:gd name="adj3" fmla="val 87578"/>
                <a:gd name="adj4" fmla="val -47686"/>
              </a:avLst>
            </a:prstGeom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cs-CZ" sz="2800" dirty="0" smtClean="0">
                  <a:solidFill>
                    <a:schemeClr val="tx1"/>
                  </a:solidFill>
                </a:rPr>
                <a:t>lano</a:t>
              </a:r>
              <a:endParaRPr lang="cs-CZ" sz="2800" dirty="0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8" name="TextovéPole 47"/>
                <p:cNvSpPr txBox="1"/>
                <p:nvPr/>
              </p:nvSpPr>
              <p:spPr>
                <a:xfrm>
                  <a:off x="4214008" y="2974819"/>
                  <a:ext cx="857994" cy="858631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48" name="TextovéPole 4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214008" y="2974819"/>
                  <a:ext cx="857994" cy="858631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49" name="TextovéPole 48"/>
                <p:cNvSpPr txBox="1"/>
                <p:nvPr/>
              </p:nvSpPr>
              <p:spPr>
                <a:xfrm>
                  <a:off x="5847334" y="2880001"/>
                  <a:ext cx="468590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𝑐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49" name="TextovéPole 4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5847334" y="2880001"/>
                  <a:ext cx="468590" cy="523220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 b="-2452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65" name="Skupina 64"/>
          <p:cNvGrpSpPr/>
          <p:nvPr/>
        </p:nvGrpSpPr>
        <p:grpSpPr>
          <a:xfrm>
            <a:off x="1751884" y="1399511"/>
            <a:ext cx="2943432" cy="4732020"/>
            <a:chOff x="-571253" y="1143151"/>
            <a:chExt cx="6189211" cy="5066488"/>
          </a:xfrm>
        </p:grpSpPr>
        <p:sp>
          <p:nvSpPr>
            <p:cNvPr id="66" name="Pravoúhlý trojúhelník 65"/>
            <p:cNvSpPr/>
            <p:nvPr/>
          </p:nvSpPr>
          <p:spPr>
            <a:xfrm>
              <a:off x="1126467" y="2013767"/>
              <a:ext cx="3312368" cy="3425780"/>
            </a:xfrm>
            <a:prstGeom prst="rtTriangle">
              <a:avLst/>
            </a:prstGeom>
            <a:solidFill>
              <a:srgbClr val="92D050"/>
            </a:solidFill>
            <a:ln w="4445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7" name="TextovéPole 66"/>
                <p:cNvSpPr txBox="1"/>
                <p:nvPr/>
              </p:nvSpPr>
              <p:spPr>
                <a:xfrm>
                  <a:off x="356238" y="3521948"/>
                  <a:ext cx="480769" cy="5349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5" name="TextovéPole 1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56238" y="3521948"/>
                  <a:ext cx="480769" cy="534926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 r="-6969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ovéPole 67"/>
                <p:cNvSpPr txBox="1"/>
                <p:nvPr/>
              </p:nvSpPr>
              <p:spPr>
                <a:xfrm>
                  <a:off x="2523941" y="5362119"/>
                  <a:ext cx="480769" cy="5349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𝑏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6" name="TextovéPole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523941" y="5362119"/>
                  <a:ext cx="480769" cy="534926"/>
                </a:xfrm>
                <a:prstGeom prst="rect">
                  <a:avLst/>
                </a:prstGeom>
                <a:blipFill rotWithShape="1">
                  <a:blip r:embed="rId17"/>
                  <a:stretch>
                    <a:fillRect l="-9091" r="-818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9" name="TextovéPole 68"/>
                <p:cNvSpPr txBox="1"/>
                <p:nvPr/>
              </p:nvSpPr>
              <p:spPr>
                <a:xfrm>
                  <a:off x="2775065" y="3254485"/>
                  <a:ext cx="519228" cy="534927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𝑐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6" name="TextovéPole 1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775065" y="3254485"/>
                  <a:ext cx="519228" cy="534927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0" name="TextovéPole 69"/>
            <p:cNvSpPr txBox="1"/>
            <p:nvPr/>
          </p:nvSpPr>
          <p:spPr>
            <a:xfrm>
              <a:off x="346959" y="1738593"/>
              <a:ext cx="480769" cy="534926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B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71" name="TextovéPole 70"/>
            <p:cNvSpPr txBox="1"/>
            <p:nvPr/>
          </p:nvSpPr>
          <p:spPr>
            <a:xfrm>
              <a:off x="4438836" y="5281954"/>
              <a:ext cx="480770" cy="534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A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72" name="TextovéPole 71"/>
            <p:cNvSpPr txBox="1"/>
            <p:nvPr/>
          </p:nvSpPr>
          <p:spPr>
            <a:xfrm>
              <a:off x="793903" y="5373085"/>
              <a:ext cx="480770" cy="53492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C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73" name="Oblouk 72"/>
            <p:cNvSpPr/>
            <p:nvPr/>
          </p:nvSpPr>
          <p:spPr>
            <a:xfrm>
              <a:off x="3128105" y="4626207"/>
              <a:ext cx="2489853" cy="1583432"/>
            </a:xfrm>
            <a:prstGeom prst="arc">
              <a:avLst>
                <a:gd name="adj1" fmla="val 10898593"/>
                <a:gd name="adj2" fmla="val 14561990"/>
              </a:avLst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4" name="TextovéPole 73"/>
                <p:cNvSpPr txBox="1"/>
                <p:nvPr/>
              </p:nvSpPr>
              <p:spPr>
                <a:xfrm>
                  <a:off x="3294293" y="4923628"/>
                  <a:ext cx="607330" cy="49429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𝛼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4" name="TextovéPole 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294293" y="4923628"/>
                  <a:ext cx="607330" cy="494296"/>
                </a:xfrm>
                <a:prstGeom prst="rect">
                  <a:avLst/>
                </a:prstGeom>
                <a:blipFill rotWithShape="1">
                  <a:blip r:embed="rId19"/>
                  <a:stretch>
                    <a:fillRect r="-35714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5" name="Oblouk 74"/>
            <p:cNvSpPr/>
            <p:nvPr/>
          </p:nvSpPr>
          <p:spPr>
            <a:xfrm>
              <a:off x="-38764" y="4832205"/>
              <a:ext cx="2424645" cy="1171438"/>
            </a:xfrm>
            <a:prstGeom prst="arc">
              <a:avLst/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6" name="TextovéPole 75"/>
                <p:cNvSpPr txBox="1"/>
                <p:nvPr/>
              </p:nvSpPr>
              <p:spPr>
                <a:xfrm>
                  <a:off x="1212555" y="4758862"/>
                  <a:ext cx="480769" cy="8238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4400" b="1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·</m:t>
                        </m:r>
                      </m:oMath>
                    </m:oMathPara>
                  </a14:m>
                  <a:endParaRPr lang="cs-CZ" sz="4400" b="1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2" name="TextovéPole 1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212555" y="4758862"/>
                  <a:ext cx="480769" cy="823826"/>
                </a:xfrm>
                <a:prstGeom prst="rect">
                  <a:avLst/>
                </a:prstGeom>
                <a:blipFill rotWithShape="1">
                  <a:blip r:embed="rId20"/>
                  <a:stretch>
                    <a:fillRect r="-3030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77" name="Oblouk 76"/>
            <p:cNvSpPr/>
            <p:nvPr/>
          </p:nvSpPr>
          <p:spPr>
            <a:xfrm>
              <a:off x="-571253" y="1143151"/>
              <a:ext cx="3489622" cy="1912326"/>
            </a:xfrm>
            <a:prstGeom prst="arc">
              <a:avLst>
                <a:gd name="adj1" fmla="val 3861414"/>
                <a:gd name="adj2" fmla="val 5418077"/>
              </a:avLst>
            </a:prstGeom>
            <a:solidFill>
              <a:srgbClr val="FFFF00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 sz="240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8" name="TextovéPole 77"/>
                <p:cNvSpPr txBox="1"/>
                <p:nvPr/>
              </p:nvSpPr>
              <p:spPr>
                <a:xfrm>
                  <a:off x="1038040" y="2497184"/>
                  <a:ext cx="480769" cy="534926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𝛽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3" name="TextovéPole 1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038040" y="2497184"/>
                  <a:ext cx="480769" cy="534926"/>
                </a:xfrm>
                <a:prstGeom prst="rect">
                  <a:avLst/>
                </a:prstGeom>
                <a:blipFill rotWithShape="1">
                  <a:blip r:embed="rId21"/>
                  <a:stretch>
                    <a:fillRect l="-24242" r="-109091" b="-10976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extLst>
      <p:ext uri="{BB962C8B-B14F-4D97-AF65-F5344CB8AC3E}">
        <p14:creationId xmlns:p14="http://schemas.microsoft.com/office/powerpoint/2010/main" val="36294003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5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8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1" grpId="0" animBg="1"/>
      <p:bldP spid="22" grpId="0" animBg="1"/>
      <p:bldP spid="23" grpId="0"/>
      <p:bldP spid="24" grpId="0"/>
      <p:bldP spid="25" grpId="0"/>
      <p:bldP spid="27" grpId="0"/>
      <p:bldP spid="28" grpId="0"/>
      <p:bldP spid="29" grpId="0"/>
      <p:bldP spid="30" grpId="0"/>
      <p:bldP spid="31" grpId="0"/>
      <p:bldP spid="32" grpId="0"/>
      <p:bldP spid="3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Zaoblený obdélník 54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5E9EFF"/>
              </a:gs>
              <a:gs pos="2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6" name="Zaoblený obdélník 55"/>
          <p:cNvSpPr/>
          <p:nvPr/>
        </p:nvSpPr>
        <p:spPr>
          <a:xfrm>
            <a:off x="169665" y="1828357"/>
            <a:ext cx="8794823" cy="4896544"/>
          </a:xfrm>
          <a:prstGeom prst="roundRect">
            <a:avLst>
              <a:gd name="adj" fmla="val 2614"/>
            </a:avLst>
          </a:prstGeom>
          <a:gradFill>
            <a:gsLst>
              <a:gs pos="0">
                <a:srgbClr val="5E9EFF"/>
              </a:gs>
              <a:gs pos="1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246004" y="1961575"/>
            <a:ext cx="8574467" cy="46357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8" name="Zaoblený obdélník 57"/>
          <p:cNvSpPr/>
          <p:nvPr/>
        </p:nvSpPr>
        <p:spPr>
          <a:xfrm>
            <a:off x="169665" y="162544"/>
            <a:ext cx="8794823" cy="1250232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9" name="TextovéPole 58"/>
          <p:cNvSpPr txBox="1"/>
          <p:nvPr/>
        </p:nvSpPr>
        <p:spPr>
          <a:xfrm>
            <a:off x="165825" y="372161"/>
            <a:ext cx="951057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2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) Vypočítejte výšku štítu domu. </a:t>
            </a:r>
            <a:r>
              <a:rPr lang="cs-CZ" sz="2400" dirty="0"/>
              <a:t>Š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tít má tvar rovnoramenného trojúhelníku se základnou délky 6,2 m a ramenem délky 4,8 m.</a:t>
            </a:r>
            <a:endParaRPr lang="cs-CZ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60" name="Vývojový diagram: postup 59"/>
          <p:cNvSpPr/>
          <p:nvPr/>
        </p:nvSpPr>
        <p:spPr>
          <a:xfrm>
            <a:off x="276463" y="6082073"/>
            <a:ext cx="8466762" cy="473573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Výška štítu donu je 3,66 m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61" name="Vývojový diagram: postup 60"/>
          <p:cNvSpPr/>
          <p:nvPr/>
        </p:nvSpPr>
        <p:spPr>
          <a:xfrm>
            <a:off x="184985" y="1366693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388755" y="3979667"/>
                <a:ext cx="18696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𝑟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effectLst/>
                  </a:rPr>
                  <a:t> = </a:t>
                </a:r>
                <a14:m>
                  <m:oMath xmlns:m="http://schemas.openxmlformats.org/officeDocument/2006/math">
                    <m:r>
                      <a:rPr lang="cs-CZ" sz="2800" i="1" dirty="0" smtClean="0">
                        <a:solidFill>
                          <a:schemeClr val="tx1"/>
                        </a:solidFill>
                        <a:effectLst/>
                        <a:latin typeface="Cambria Math"/>
                      </a:rPr>
                      <m:t>4,8 </m:t>
                    </m:r>
                    <m:r>
                      <a:rPr lang="cs-CZ" sz="2800" i="1" dirty="0" smtClean="0">
                        <a:solidFill>
                          <a:schemeClr val="tx1"/>
                        </a:solidFill>
                        <a:effectLst/>
                        <a:latin typeface="Cambria Math"/>
                      </a:rPr>
                      <m:t>𝑚</m:t>
                    </m:r>
                  </m:oMath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755" y="3979667"/>
                <a:ext cx="1869687" cy="523220"/>
              </a:xfrm>
              <a:prstGeom prst="rect">
                <a:avLst/>
              </a:prstGeom>
              <a:blipFill rotWithShape="1">
                <a:blip r:embed="rId2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388755" y="2664286"/>
                <a:ext cx="2049678" cy="82445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</m:t>
                      </m:r>
                      <m:f>
                        <m:fPr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fPr>
                        <m:num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𝑧</m:t>
                          </m:r>
                        </m:num>
                        <m:den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755" y="2664286"/>
                <a:ext cx="2049678" cy="824456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ovéPole 63"/>
              <p:cNvSpPr txBox="1"/>
              <p:nvPr/>
            </p:nvSpPr>
            <p:spPr>
              <a:xfrm>
                <a:off x="375211" y="4474617"/>
                <a:ext cx="159445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𝑣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 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𝑥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4" name="TextovéPole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211" y="4474617"/>
                <a:ext cx="1594459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65" name="Přímá spojnice 64"/>
          <p:cNvCxnSpPr/>
          <p:nvPr/>
        </p:nvCxnSpPr>
        <p:spPr>
          <a:xfrm>
            <a:off x="294289" y="5124755"/>
            <a:ext cx="1543187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66" name="TextovéPole 65"/>
              <p:cNvSpPr txBox="1"/>
              <p:nvPr/>
            </p:nvSpPr>
            <p:spPr>
              <a:xfrm>
                <a:off x="5725149" y="2054388"/>
                <a:ext cx="2292655" cy="5329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𝑟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6" name="TextovéPole 6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25149" y="2054388"/>
                <a:ext cx="2292655" cy="53296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7" name="TextovéPole 66"/>
              <p:cNvSpPr txBox="1"/>
              <p:nvPr/>
            </p:nvSpPr>
            <p:spPr>
              <a:xfrm>
                <a:off x="5713193" y="2549832"/>
                <a:ext cx="337558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4,8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−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3,1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7" name="TextovéPole 6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3193" y="2549832"/>
                <a:ext cx="3375583" cy="52322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ovéPole 67"/>
              <p:cNvSpPr txBox="1"/>
              <p:nvPr/>
            </p:nvSpPr>
            <p:spPr>
              <a:xfrm>
                <a:off x="5709745" y="3055418"/>
                <a:ext cx="337903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=23,04−9,61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8" name="TextovéPole 6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09745" y="3055418"/>
                <a:ext cx="3379031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9" name="TextovéPole 68"/>
              <p:cNvSpPr txBox="1"/>
              <p:nvPr/>
            </p:nvSpPr>
            <p:spPr>
              <a:xfrm>
                <a:off x="5732789" y="3547444"/>
                <a:ext cx="27495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𝑣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1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3,43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9" name="TextovéPole 6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32789" y="3547444"/>
                <a:ext cx="2749567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ovéPole 69"/>
              <p:cNvSpPr txBox="1"/>
              <p:nvPr/>
            </p:nvSpPr>
            <p:spPr>
              <a:xfrm>
                <a:off x="5895129" y="4017764"/>
                <a:ext cx="2232248" cy="6141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𝑣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13,43</m:t>
                          </m:r>
                        </m:e>
                      </m:rad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70" name="TextovéPole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129" y="4017764"/>
                <a:ext cx="2232248" cy="614142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ovéPole 70"/>
              <p:cNvSpPr txBox="1"/>
              <p:nvPr/>
            </p:nvSpPr>
            <p:spPr>
              <a:xfrm>
                <a:off x="5895129" y="5063962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𝑣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=3,66 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71" name="TextovéPole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95129" y="5063962"/>
                <a:ext cx="2232248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2" name="TextovéPole 71"/>
              <p:cNvSpPr txBox="1"/>
              <p:nvPr/>
            </p:nvSpPr>
            <p:spPr>
              <a:xfrm>
                <a:off x="5926581" y="4540742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𝑣</m:t>
                      </m:r>
                      <m:acc>
                        <m:accPr>
                          <m:chr m:val="̇"/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=</m:t>
                          </m:r>
                        </m:e>
                      </m:acc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3,66 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72" name="TextovéPole 7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926581" y="4540742"/>
                <a:ext cx="2232248" cy="523220"/>
              </a:xfrm>
              <a:prstGeom prst="rect">
                <a:avLst/>
              </a:prstGeom>
              <a:blipFill rotWithShape="1"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73" name="Picture 2" descr="C:\Users\spravce\AppData\Local\Microsoft\Windows\Temporary Internet Files\Content.IE5\D1R1SU0N\MC900437791[2].wmf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95947" y="5469903"/>
            <a:ext cx="1592829" cy="130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7" name="Skupina 116"/>
          <p:cNvGrpSpPr/>
          <p:nvPr/>
        </p:nvGrpSpPr>
        <p:grpSpPr>
          <a:xfrm>
            <a:off x="672478" y="2290444"/>
            <a:ext cx="4707161" cy="3490315"/>
            <a:chOff x="5178584" y="-643510"/>
            <a:chExt cx="4707161" cy="3490315"/>
          </a:xfrm>
        </p:grpSpPr>
        <p:grpSp>
          <p:nvGrpSpPr>
            <p:cNvPr id="118" name="Skupina 117"/>
            <p:cNvGrpSpPr/>
            <p:nvPr/>
          </p:nvGrpSpPr>
          <p:grpSpPr>
            <a:xfrm>
              <a:off x="5178584" y="-643510"/>
              <a:ext cx="4707161" cy="3004702"/>
              <a:chOff x="440903" y="2582554"/>
              <a:chExt cx="4707161" cy="3004702"/>
            </a:xfrm>
          </p:grpSpPr>
          <p:sp>
            <p:nvSpPr>
              <p:cNvPr id="129" name="Obdélník 128"/>
              <p:cNvSpPr/>
              <p:nvPr/>
            </p:nvSpPr>
            <p:spPr>
              <a:xfrm>
                <a:off x="3635896" y="2996952"/>
                <a:ext cx="576064" cy="1512168"/>
              </a:xfrm>
              <a:prstGeom prst="rect">
                <a:avLst/>
              </a:prstGeom>
              <a:solidFill>
                <a:schemeClr val="bg1">
                  <a:lumMod val="75000"/>
                </a:scheme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0" name="Rovnoramenný trojúhelník 129"/>
              <p:cNvSpPr/>
              <p:nvPr/>
            </p:nvSpPr>
            <p:spPr>
              <a:xfrm>
                <a:off x="440903" y="2582554"/>
                <a:ext cx="4707161" cy="3004702"/>
              </a:xfrm>
              <a:prstGeom prst="triangle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31" name="Obdélník 130"/>
              <p:cNvSpPr/>
              <p:nvPr/>
            </p:nvSpPr>
            <p:spPr>
              <a:xfrm>
                <a:off x="1600946" y="4480511"/>
                <a:ext cx="738806" cy="625509"/>
              </a:xfrm>
              <a:prstGeom prst="rect">
                <a:avLst/>
              </a:prstGeom>
              <a:solidFill>
                <a:srgbClr val="FFFF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132" name="Přímá spojnice 131"/>
              <p:cNvCxnSpPr>
                <a:stCxn id="131" idx="0"/>
                <a:endCxn id="131" idx="2"/>
              </p:cNvCxnSpPr>
              <p:nvPr/>
            </p:nvCxnSpPr>
            <p:spPr>
              <a:xfrm>
                <a:off x="1970349" y="4480511"/>
                <a:ext cx="0" cy="625509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3" name="Přímá spojnice 132"/>
              <p:cNvCxnSpPr>
                <a:stCxn id="131" idx="3"/>
                <a:endCxn id="131" idx="1"/>
              </p:cNvCxnSpPr>
              <p:nvPr/>
            </p:nvCxnSpPr>
            <p:spPr>
              <a:xfrm flipH="1">
                <a:off x="1600946" y="4793266"/>
                <a:ext cx="738806" cy="0"/>
              </a:xfrm>
              <a:prstGeom prst="line">
                <a:avLst/>
              </a:prstGeom>
              <a:ln w="317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119" name="Obdélník 118"/>
            <p:cNvSpPr/>
            <p:nvPr/>
          </p:nvSpPr>
          <p:spPr>
            <a:xfrm>
              <a:off x="7916294" y="1252587"/>
              <a:ext cx="738806" cy="625509"/>
            </a:xfrm>
            <a:prstGeom prst="rect">
              <a:avLst/>
            </a:prstGeom>
            <a:solidFill>
              <a:srgbClr val="FFFF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cxnSp>
          <p:nvCxnSpPr>
            <p:cNvPr id="120" name="Přímá spojnice 119"/>
            <p:cNvCxnSpPr>
              <a:stCxn id="119" idx="0"/>
              <a:endCxn id="119" idx="2"/>
            </p:cNvCxnSpPr>
            <p:nvPr/>
          </p:nvCxnSpPr>
          <p:spPr>
            <a:xfrm>
              <a:off x="8285697" y="1252587"/>
              <a:ext cx="0" cy="625509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Přímá spojnice 120"/>
            <p:cNvCxnSpPr>
              <a:stCxn id="119" idx="3"/>
              <a:endCxn id="119" idx="1"/>
            </p:cNvCxnSpPr>
            <p:nvPr/>
          </p:nvCxnSpPr>
          <p:spPr>
            <a:xfrm flipH="1">
              <a:off x="7916294" y="1565342"/>
              <a:ext cx="738806" cy="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2" name="Přímá spojnice 121"/>
            <p:cNvCxnSpPr>
              <a:stCxn id="130" idx="0"/>
              <a:endCxn id="130" idx="3"/>
            </p:cNvCxnSpPr>
            <p:nvPr/>
          </p:nvCxnSpPr>
          <p:spPr>
            <a:xfrm>
              <a:off x="7532165" y="-643510"/>
              <a:ext cx="0" cy="3004702"/>
            </a:xfrm>
            <a:prstGeom prst="line">
              <a:avLst/>
            </a:prstGeom>
            <a:ln w="254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3" name="Oblouk 122"/>
            <p:cNvSpPr/>
            <p:nvPr/>
          </p:nvSpPr>
          <p:spPr>
            <a:xfrm>
              <a:off x="7097227" y="1879956"/>
              <a:ext cx="888395" cy="940573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24" name="TextovéPole 123"/>
            <p:cNvSpPr txBox="1"/>
            <p:nvPr/>
          </p:nvSpPr>
          <p:spPr>
            <a:xfrm>
              <a:off x="7532164" y="1802273"/>
              <a:ext cx="299584" cy="36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/>
                <a:t>·</a:t>
              </a:r>
              <a:endParaRPr lang="cs-CZ" sz="4000" b="1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5" name="TextovéPole 124"/>
                <p:cNvSpPr txBox="1"/>
                <p:nvPr/>
              </p:nvSpPr>
              <p:spPr>
                <a:xfrm>
                  <a:off x="6600018" y="2323585"/>
                  <a:ext cx="206159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𝑧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=6,2 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5" name="TextovéPole 124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6600018" y="2323585"/>
                  <a:ext cx="2061591" cy="523220"/>
                </a:xfrm>
                <a:prstGeom prst="rect">
                  <a:avLst/>
                </a:prstGeom>
                <a:blipFill rotWithShape="1">
                  <a:blip r:embed="rId13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6" name="TextovéPole 125"/>
                <p:cNvSpPr txBox="1"/>
                <p:nvPr/>
              </p:nvSpPr>
              <p:spPr>
                <a:xfrm>
                  <a:off x="7132663" y="597231"/>
                  <a:ext cx="498150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6" name="TextovéPole 12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7132663" y="597231"/>
                  <a:ext cx="498150" cy="523220"/>
                </a:xfrm>
                <a:prstGeom prst="rect">
                  <a:avLst/>
                </a:prstGeom>
                <a:blipFill rotWithShape="1">
                  <a:blip r:embed="rId14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7" name="TextovéPole 126"/>
                <p:cNvSpPr txBox="1"/>
                <p:nvPr/>
              </p:nvSpPr>
              <p:spPr>
                <a:xfrm rot="18556141">
                  <a:off x="5211443" y="335623"/>
                  <a:ext cx="206159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𝑟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=4,8 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7" name="TextovéPole 12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18556141">
                  <a:off x="5211443" y="335623"/>
                  <a:ext cx="2061591" cy="523220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28" name="TextovéPole 127"/>
                <p:cNvSpPr txBox="1"/>
                <p:nvPr/>
              </p:nvSpPr>
              <p:spPr>
                <a:xfrm rot="3032706">
                  <a:off x="7839463" y="395093"/>
                  <a:ext cx="2061591" cy="523220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𝑟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=4,8 </m:t>
                        </m:r>
                        <m:r>
                          <a:rPr lang="cs-CZ" sz="2800" b="0" i="1" dirty="0" smtClean="0">
                            <a:latin typeface="Cambria Math"/>
                          </a:rPr>
                          <m:t>𝑚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28" name="TextovéPole 12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 rot="3032706">
                  <a:off x="7839463" y="395093"/>
                  <a:ext cx="2061591" cy="523220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34" name="Skupina 133"/>
          <p:cNvGrpSpPr/>
          <p:nvPr/>
        </p:nvGrpSpPr>
        <p:grpSpPr>
          <a:xfrm>
            <a:off x="2571327" y="1996137"/>
            <a:ext cx="3138418" cy="3822017"/>
            <a:chOff x="2462255" y="1096196"/>
            <a:chExt cx="3138418" cy="3822017"/>
          </a:xfrm>
        </p:grpSpPr>
        <p:sp>
          <p:nvSpPr>
            <p:cNvPr id="135" name="Pravoúhlý trojúhelník 134"/>
            <p:cNvSpPr/>
            <p:nvPr/>
          </p:nvSpPr>
          <p:spPr>
            <a:xfrm>
              <a:off x="2906453" y="1396406"/>
              <a:ext cx="2340260" cy="3004702"/>
            </a:xfrm>
            <a:prstGeom prst="rtTriangle">
              <a:avLst/>
            </a:prstGeom>
            <a:solidFill>
              <a:srgbClr val="FF0000"/>
            </a:solidFill>
            <a:ln w="254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6" name="Oblouk 135"/>
            <p:cNvSpPr/>
            <p:nvPr/>
          </p:nvSpPr>
          <p:spPr>
            <a:xfrm>
              <a:off x="2462255" y="3924707"/>
              <a:ext cx="888395" cy="940573"/>
            </a:xfrm>
            <a:prstGeom prst="arc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37" name="TextovéPole 136"/>
            <p:cNvSpPr txBox="1"/>
            <p:nvPr/>
          </p:nvSpPr>
          <p:spPr>
            <a:xfrm>
              <a:off x="2906453" y="3890975"/>
              <a:ext cx="299584" cy="36824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4000" b="1" dirty="0" smtClean="0"/>
                <a:t>·</a:t>
              </a:r>
              <a:endParaRPr lang="cs-CZ" sz="4000" b="1" dirty="0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8" name="TextovéPole 137"/>
                <p:cNvSpPr txBox="1"/>
                <p:nvPr/>
              </p:nvSpPr>
              <p:spPr>
                <a:xfrm>
                  <a:off x="3772890" y="4394993"/>
                  <a:ext cx="493917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smtClean="0">
                            <a:latin typeface="Cambria Math"/>
                          </a:rPr>
                          <m:t>𝑏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8" name="TextovéPole 13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72890" y="4394993"/>
                  <a:ext cx="493917" cy="523220"/>
                </a:xfrm>
                <a:prstGeom prst="rect">
                  <a:avLst/>
                </a:prstGeom>
                <a:blipFill rotWithShape="1">
                  <a:blip r:embed="rId17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39" name="TextovéPole 138"/>
                <p:cNvSpPr txBox="1"/>
                <p:nvPr/>
              </p:nvSpPr>
              <p:spPr>
                <a:xfrm>
                  <a:off x="2462255" y="2639192"/>
                  <a:ext cx="498150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𝑣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39" name="TextovéPole 13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62255" y="2639192"/>
                  <a:ext cx="498150" cy="523220"/>
                </a:xfrm>
                <a:prstGeom prst="rect">
                  <a:avLst/>
                </a:prstGeom>
                <a:blipFill rotWithShape="1">
                  <a:blip r:embed="rId18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40" name="TextovéPole 139"/>
                <p:cNvSpPr txBox="1"/>
                <p:nvPr/>
              </p:nvSpPr>
              <p:spPr>
                <a:xfrm>
                  <a:off x="4023504" y="2544315"/>
                  <a:ext cx="471476" cy="523220"/>
                </a:xfrm>
                <a:prstGeom prst="rect">
                  <a:avLst/>
                </a:prstGeom>
                <a:noFill/>
              </p:spPr>
              <p:txBody>
                <a:bodyPr wrap="non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800" b="0" i="1" dirty="0" smtClean="0">
                            <a:latin typeface="Cambria Math"/>
                          </a:rPr>
                          <m:t>𝑟</m:t>
                        </m:r>
                      </m:oMath>
                    </m:oMathPara>
                  </a14:m>
                  <a:endParaRPr lang="cs-CZ" sz="2800" dirty="0"/>
                </a:p>
              </p:txBody>
            </p:sp>
          </mc:Choice>
          <mc:Fallback xmlns="">
            <p:sp>
              <p:nvSpPr>
                <p:cNvPr id="140" name="TextovéPole 13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23504" y="2544315"/>
                  <a:ext cx="471476" cy="523220"/>
                </a:xfrm>
                <a:prstGeom prst="rect">
                  <a:avLst/>
                </a:prstGeom>
                <a:blipFill rotWithShape="1">
                  <a:blip r:embed="rId19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p:sp>
          <p:nvSpPr>
            <p:cNvPr id="141" name="TextovéPole 140"/>
            <p:cNvSpPr txBox="1"/>
            <p:nvPr/>
          </p:nvSpPr>
          <p:spPr>
            <a:xfrm>
              <a:off x="5198454" y="4225400"/>
              <a:ext cx="4022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A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42" name="TextovéPole 141"/>
            <p:cNvSpPr txBox="1"/>
            <p:nvPr/>
          </p:nvSpPr>
          <p:spPr>
            <a:xfrm>
              <a:off x="2591254" y="1096196"/>
              <a:ext cx="4022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B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  <p:sp>
          <p:nvSpPr>
            <p:cNvPr id="143" name="TextovéPole 142"/>
            <p:cNvSpPr txBox="1"/>
            <p:nvPr/>
          </p:nvSpPr>
          <p:spPr>
            <a:xfrm>
              <a:off x="2504233" y="4259223"/>
              <a:ext cx="402219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C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44" name="TextovéPole 143"/>
              <p:cNvSpPr txBox="1"/>
              <p:nvPr/>
            </p:nvSpPr>
            <p:spPr>
              <a:xfrm>
                <a:off x="362632" y="3453611"/>
                <a:ext cx="20496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3,1 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44" name="TextovéPole 14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2632" y="3453611"/>
                <a:ext cx="2049678" cy="523220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5" name="TextovéPole 144"/>
              <p:cNvSpPr txBox="1"/>
              <p:nvPr/>
            </p:nvSpPr>
            <p:spPr>
              <a:xfrm>
                <a:off x="375211" y="2073014"/>
                <a:ext cx="186968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2800" b="0" i="1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𝑧</m:t>
                    </m:r>
                  </m:oMath>
                </a14:m>
                <a:r>
                  <a:rPr lang="cs-CZ" sz="2800" dirty="0" smtClean="0">
                    <a:solidFill>
                      <a:schemeClr val="tx1"/>
                    </a:solidFill>
                    <a:effectLst/>
                  </a:rPr>
                  <a:t> = </a:t>
                </a:r>
                <a14:m>
                  <m:oMath xmlns:m="http://schemas.openxmlformats.org/officeDocument/2006/math">
                    <m:r>
                      <a:rPr lang="cs-CZ" sz="2800" b="0" i="1" dirty="0" smtClean="0">
                        <a:solidFill>
                          <a:schemeClr val="tx1"/>
                        </a:solidFill>
                        <a:effectLst/>
                        <a:latin typeface="Cambria Math"/>
                      </a:rPr>
                      <m:t>6,2</m:t>
                    </m:r>
                    <m:r>
                      <a:rPr lang="cs-CZ" sz="2800" i="1" dirty="0" smtClean="0">
                        <a:solidFill>
                          <a:schemeClr val="tx1"/>
                        </a:solidFill>
                        <a:effectLst/>
                        <a:latin typeface="Cambria Math"/>
                      </a:rPr>
                      <m:t> </m:t>
                    </m:r>
                    <m:r>
                      <a:rPr lang="cs-CZ" sz="2800" i="1" dirty="0" smtClean="0">
                        <a:solidFill>
                          <a:schemeClr val="tx1"/>
                        </a:solidFill>
                        <a:effectLst/>
                        <a:latin typeface="Cambria Math"/>
                      </a:rPr>
                      <m:t>𝑚</m:t>
                    </m:r>
                  </m:oMath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45" name="TextovéPole 1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211" y="2073014"/>
                <a:ext cx="1869687" cy="523220"/>
              </a:xfrm>
              <a:prstGeom prst="rect">
                <a:avLst/>
              </a:prstGeom>
              <a:blipFill rotWithShape="1">
                <a:blip r:embed="rId21"/>
                <a:stretch>
                  <a:fillRect t="-10465" b="-32558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869715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6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4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1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2" dur="1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" grpId="0"/>
      <p:bldP spid="60" grpId="0" animBg="1"/>
      <p:bldP spid="61" grpId="0" animBg="1"/>
      <p:bldP spid="62" grpId="0"/>
      <p:bldP spid="63" grpId="0"/>
      <p:bldP spid="64" grpId="0"/>
      <p:bldP spid="66" grpId="0"/>
      <p:bldP spid="67" grpId="0"/>
      <p:bldP spid="68" grpId="0"/>
      <p:bldP spid="69" grpId="0"/>
      <p:bldP spid="70" grpId="0"/>
      <p:bldP spid="71" grpId="0"/>
      <p:bldP spid="72" grpId="0"/>
      <p:bldP spid="144" grpId="0"/>
      <p:bldP spid="14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5E9EFF"/>
              </a:gs>
              <a:gs pos="2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3" name="Zaoblený obdélník 2"/>
          <p:cNvSpPr/>
          <p:nvPr/>
        </p:nvSpPr>
        <p:spPr>
          <a:xfrm>
            <a:off x="169665" y="1828357"/>
            <a:ext cx="8794823" cy="4896544"/>
          </a:xfrm>
          <a:prstGeom prst="roundRect">
            <a:avLst>
              <a:gd name="adj" fmla="val 2614"/>
            </a:avLst>
          </a:prstGeom>
          <a:gradFill>
            <a:gsLst>
              <a:gs pos="0">
                <a:srgbClr val="5E9EFF"/>
              </a:gs>
              <a:gs pos="1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46004" y="1961575"/>
            <a:ext cx="8574467" cy="463577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169665" y="162544"/>
            <a:ext cx="8794823" cy="1250232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76463" y="341384"/>
            <a:ext cx="8798663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600" dirty="0" smtClean="0"/>
              <a:t>3</a:t>
            </a:r>
            <a:r>
              <a:rPr lang="cs-CZ" sz="2600" dirty="0" smtClean="0">
                <a:solidFill>
                  <a:schemeClr val="tx1"/>
                </a:solidFill>
                <a:effectLst/>
              </a:rPr>
              <a:t>) Kosočtverec má úhlopříčky 24 cm a 10 cm. Urči délk</a:t>
            </a:r>
            <a:r>
              <a:rPr lang="cs-CZ" sz="2600" dirty="0" smtClean="0"/>
              <a:t>u jeho strany.</a:t>
            </a:r>
            <a:endParaRPr lang="cs-CZ" sz="2600" dirty="0">
              <a:solidFill>
                <a:schemeClr val="tx1"/>
              </a:solidFill>
              <a:effectLst/>
            </a:endParaRPr>
          </a:p>
        </p:txBody>
      </p:sp>
      <p:sp>
        <p:nvSpPr>
          <p:cNvPr id="7" name="Vývojový diagram: postup 6"/>
          <p:cNvSpPr/>
          <p:nvPr/>
        </p:nvSpPr>
        <p:spPr>
          <a:xfrm>
            <a:off x="276463" y="6082073"/>
            <a:ext cx="8466762" cy="473573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chemeClr val="tx1"/>
                </a:solidFill>
              </a:rPr>
              <a:t>Délka strany kosočtverce je 13 cm.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8" name="Vývojový diagram: postup 7"/>
          <p:cNvSpPr/>
          <p:nvPr/>
        </p:nvSpPr>
        <p:spPr>
          <a:xfrm>
            <a:off x="184985" y="1366693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6172860" y="2113988"/>
                <a:ext cx="22926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72860" y="2113988"/>
                <a:ext cx="2292655" cy="52322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ovéPole 13"/>
              <p:cNvSpPr txBox="1"/>
              <p:nvPr/>
            </p:nvSpPr>
            <p:spPr>
              <a:xfrm>
                <a:off x="6160905" y="2609432"/>
                <a:ext cx="2588840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12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4" name="TextovéPole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60905" y="2609432"/>
                <a:ext cx="2588840" cy="52322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6157456" y="3115018"/>
                <a:ext cx="2772611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=144+25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57456" y="3115018"/>
                <a:ext cx="2772611" cy="523220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ovéPole 15"/>
              <p:cNvSpPr txBox="1"/>
              <p:nvPr/>
            </p:nvSpPr>
            <p:spPr>
              <a:xfrm>
                <a:off x="6180500" y="3607044"/>
                <a:ext cx="274956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8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𝑐</m:t>
                          </m:r>
                        </m:e>
                        <m:sup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sz="28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1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69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6" name="TextovéPole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180500" y="3607044"/>
                <a:ext cx="2749567" cy="523220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ovéPole 16"/>
              <p:cNvSpPr txBox="1"/>
              <p:nvPr/>
            </p:nvSpPr>
            <p:spPr>
              <a:xfrm>
                <a:off x="6342840" y="4077364"/>
                <a:ext cx="2232248" cy="57394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169</m:t>
                          </m:r>
                        </m:e>
                      </m:rad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7" name="TextovéPole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2840" y="4077364"/>
                <a:ext cx="2232248" cy="573940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ovéPole 17"/>
              <p:cNvSpPr txBox="1"/>
              <p:nvPr/>
            </p:nvSpPr>
            <p:spPr>
              <a:xfrm>
                <a:off x="6342840" y="5123562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=13 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8" name="TextovéPole 1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42840" y="5123562"/>
                <a:ext cx="2232248" cy="52322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ovéPole 18"/>
              <p:cNvSpPr txBox="1"/>
              <p:nvPr/>
            </p:nvSpPr>
            <p:spPr>
              <a:xfrm>
                <a:off x="6374292" y="4600342"/>
                <a:ext cx="223224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=13 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9" name="TextovéPole 1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74292" y="4600342"/>
                <a:ext cx="2232248" cy="52322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0" name="Picture 2" descr="C:\Users\spravce\AppData\Local\Microsoft\Windows\Temporary Internet Files\Content.IE5\D1R1SU0N\MC900437791[2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2891" y="5629017"/>
            <a:ext cx="1217580" cy="99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9" name="TextovéPole 48"/>
              <p:cNvSpPr txBox="1"/>
              <p:nvPr/>
            </p:nvSpPr>
            <p:spPr>
              <a:xfrm>
                <a:off x="408574" y="2577749"/>
                <a:ext cx="25594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=24 :2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49" name="TextovéPole 4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8574" y="2577749"/>
                <a:ext cx="2559498" cy="52322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7" name="Skupina 86"/>
          <p:cNvGrpSpPr/>
          <p:nvPr/>
        </p:nvGrpSpPr>
        <p:grpSpPr>
          <a:xfrm>
            <a:off x="186356" y="1972518"/>
            <a:ext cx="5544900" cy="3995152"/>
            <a:chOff x="186356" y="1972518"/>
            <a:chExt cx="5544900" cy="3995152"/>
          </a:xfrm>
        </p:grpSpPr>
        <p:grpSp>
          <p:nvGrpSpPr>
            <p:cNvPr id="88" name="Skupina 87"/>
            <p:cNvGrpSpPr/>
            <p:nvPr/>
          </p:nvGrpSpPr>
          <p:grpSpPr>
            <a:xfrm>
              <a:off x="186356" y="1972518"/>
              <a:ext cx="5544900" cy="3995152"/>
              <a:chOff x="186356" y="1972518"/>
              <a:chExt cx="5544900" cy="3995152"/>
            </a:xfrm>
          </p:grpSpPr>
          <p:sp>
            <p:nvSpPr>
              <p:cNvPr id="91" name="Kosoúhelník 90"/>
              <p:cNvSpPr/>
              <p:nvPr/>
            </p:nvSpPr>
            <p:spPr>
              <a:xfrm>
                <a:off x="395536" y="2046168"/>
                <a:ext cx="5203746" cy="3912591"/>
              </a:xfrm>
              <a:prstGeom prst="parallelogram">
                <a:avLst/>
              </a:prstGeom>
              <a:solidFill>
                <a:srgbClr val="92D050"/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cxnSp>
            <p:nvCxnSpPr>
              <p:cNvPr id="92" name="Přímá spojnice 91"/>
              <p:cNvCxnSpPr/>
              <p:nvPr/>
            </p:nvCxnSpPr>
            <p:spPr>
              <a:xfrm flipV="1">
                <a:off x="395536" y="2046168"/>
                <a:ext cx="5203746" cy="3912591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3" name="Přímá spojnice 92"/>
              <p:cNvCxnSpPr/>
              <p:nvPr/>
            </p:nvCxnSpPr>
            <p:spPr>
              <a:xfrm>
                <a:off x="1368000" y="2046168"/>
                <a:ext cx="3233886" cy="3910656"/>
              </a:xfrm>
              <a:prstGeom prst="line">
                <a:avLst/>
              </a:prstGeom>
              <a:ln w="2540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4" name="Oblouk 93"/>
              <p:cNvSpPr/>
              <p:nvPr/>
            </p:nvSpPr>
            <p:spPr>
              <a:xfrm>
                <a:off x="2521683" y="3538235"/>
                <a:ext cx="926519" cy="926519"/>
              </a:xfrm>
              <a:prstGeom prst="arc">
                <a:avLst>
                  <a:gd name="adj1" fmla="val 19599293"/>
                  <a:gd name="adj2" fmla="val 2888193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95" name="TextovéPole 94"/>
                  <p:cNvSpPr txBox="1"/>
                  <p:nvPr/>
                </p:nvSpPr>
                <p:spPr>
                  <a:xfrm>
                    <a:off x="3124661" y="3617742"/>
                    <a:ext cx="22864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·</m:t>
                          </m:r>
                        </m:oMath>
                      </m:oMathPara>
                    </a14:m>
                    <a:endParaRPr lang="cs-CZ" sz="4400" b="1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95" name="TextovéPole 94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3124661" y="3617742"/>
                    <a:ext cx="228642" cy="769441"/>
                  </a:xfrm>
                  <a:prstGeom prst="rect">
                    <a:avLst/>
                  </a:prstGeom>
                  <a:blipFill rotWithShape="1">
                    <a:blip r:embed="rId11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96" name="TextovéPole 95"/>
              <p:cNvSpPr txBox="1"/>
              <p:nvPr/>
            </p:nvSpPr>
            <p:spPr>
              <a:xfrm>
                <a:off x="186356" y="5495159"/>
                <a:ext cx="2286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K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97" name="TextovéPole 96"/>
              <p:cNvSpPr txBox="1"/>
              <p:nvPr/>
            </p:nvSpPr>
            <p:spPr>
              <a:xfrm>
                <a:off x="4716016" y="5506005"/>
                <a:ext cx="2286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L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98" name="TextovéPole 97"/>
              <p:cNvSpPr txBox="1"/>
              <p:nvPr/>
            </p:nvSpPr>
            <p:spPr>
              <a:xfrm>
                <a:off x="5502614" y="2046167"/>
                <a:ext cx="2286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M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99" name="TextovéPole 98"/>
              <p:cNvSpPr txBox="1"/>
              <p:nvPr/>
            </p:nvSpPr>
            <p:spPr>
              <a:xfrm>
                <a:off x="992941" y="1972518"/>
                <a:ext cx="2286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N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00" name="TextovéPole 99"/>
              <p:cNvSpPr txBox="1"/>
              <p:nvPr/>
            </p:nvSpPr>
            <p:spPr>
              <a:xfrm>
                <a:off x="2768767" y="4023813"/>
                <a:ext cx="22864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C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1" name="TextovéPole 100"/>
                  <p:cNvSpPr txBox="1"/>
                  <p:nvPr/>
                </p:nvSpPr>
                <p:spPr>
                  <a:xfrm rot="19342239">
                    <a:off x="1081824" y="4228908"/>
                    <a:ext cx="170648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1</m:t>
                              </m:r>
                            </m:sub>
                          </m:s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=24 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𝑐𝑚</m:t>
                          </m:r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101" name="TextovéPole 10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9342239">
                    <a:off x="1081824" y="4228908"/>
                    <a:ext cx="1706481" cy="461665"/>
                  </a:xfrm>
                  <a:prstGeom prst="rect">
                    <a:avLst/>
                  </a:prstGeom>
                  <a:blipFill rotWithShape="1">
                    <a:blip r:embed="rId1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2" name="TextovéPole 101"/>
                  <p:cNvSpPr txBox="1"/>
                  <p:nvPr/>
                </p:nvSpPr>
                <p:spPr>
                  <a:xfrm rot="3122199">
                    <a:off x="1668441" y="2837119"/>
                    <a:ext cx="1706481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400" b="0" i="1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2</m:t>
                              </m:r>
                            </m:sub>
                          </m:sSub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=10 </m:t>
                          </m:r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𝑐𝑚</m:t>
                          </m:r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102" name="TextovéPole 10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3122199">
                    <a:off x="1668441" y="2837119"/>
                    <a:ext cx="1706481" cy="461665"/>
                  </a:xfrm>
                  <a:prstGeom prst="rect">
                    <a:avLst/>
                  </a:prstGeom>
                  <a:blipFill rotWithShape="1">
                    <a:blip r:embed="rId1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03" name="TextovéPole 102"/>
                  <p:cNvSpPr txBox="1"/>
                  <p:nvPr/>
                </p:nvSpPr>
                <p:spPr>
                  <a:xfrm>
                    <a:off x="5181113" y="3786970"/>
                    <a:ext cx="246932" cy="499613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𝑐</m:t>
                          </m:r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103" name="TextovéPole 102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5181113" y="3786970"/>
                    <a:ext cx="246932" cy="499613"/>
                  </a:xfrm>
                  <a:prstGeom prst="rect">
                    <a:avLst/>
                  </a:prstGeom>
                  <a:blipFill rotWithShape="1">
                    <a:blip r:embed="rId14"/>
                    <a:stretch>
                      <a:fillRect r="-25000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9" name="TextovéPole 88"/>
                <p:cNvSpPr txBox="1"/>
                <p:nvPr/>
              </p:nvSpPr>
              <p:spPr>
                <a:xfrm>
                  <a:off x="4055512" y="3038623"/>
                  <a:ext cx="374013" cy="4996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89" name="TextovéPole 8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55512" y="3038623"/>
                  <a:ext cx="374013" cy="499612"/>
                </a:xfrm>
                <a:prstGeom prst="rect">
                  <a:avLst/>
                </a:prstGeom>
                <a:blipFill rotWithShape="1">
                  <a:blip r:embed="rId15"/>
                  <a:stretch>
                    <a:fillRect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0" name="TextovéPole 89"/>
                <p:cNvSpPr txBox="1"/>
                <p:nvPr/>
              </p:nvSpPr>
              <p:spPr>
                <a:xfrm>
                  <a:off x="3711848" y="4576772"/>
                  <a:ext cx="374013" cy="49961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left"/>
                      </m:oMathParaPr>
                      <m:oMath xmlns:m="http://schemas.openxmlformats.org/officeDocument/2006/math">
                        <m:r>
                          <a:rPr lang="cs-CZ" sz="2400" b="0" i="1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𝑏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90" name="TextovéPole 8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711848" y="4576772"/>
                  <a:ext cx="374013" cy="499612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 l="-4918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4" name="TextovéPole 103"/>
              <p:cNvSpPr txBox="1"/>
              <p:nvPr/>
            </p:nvSpPr>
            <p:spPr>
              <a:xfrm>
                <a:off x="392375" y="3974311"/>
                <a:ext cx="2293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=10 :2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04" name="TextovéPole 10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75" y="3974311"/>
                <a:ext cx="2293569" cy="523220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5" name="TextovéPole 104"/>
              <p:cNvSpPr txBox="1"/>
              <p:nvPr/>
            </p:nvSpPr>
            <p:spPr>
              <a:xfrm>
                <a:off x="392376" y="3013617"/>
                <a:ext cx="2293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=12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05" name="TextovéPole 10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2376" y="3013617"/>
                <a:ext cx="2293569" cy="523220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6" name="TextovéPole 105"/>
              <p:cNvSpPr txBox="1"/>
              <p:nvPr/>
            </p:nvSpPr>
            <p:spPr>
              <a:xfrm>
                <a:off x="388162" y="4364334"/>
                <a:ext cx="2199456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=5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06" name="TextovéPole 10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162" y="4364334"/>
                <a:ext cx="2199456" cy="523220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76" name="Skupina 75"/>
          <p:cNvGrpSpPr/>
          <p:nvPr/>
        </p:nvGrpSpPr>
        <p:grpSpPr>
          <a:xfrm>
            <a:off x="2859888" y="2364024"/>
            <a:ext cx="3940897" cy="3666172"/>
            <a:chOff x="5980710" y="1893981"/>
            <a:chExt cx="3940897" cy="3883666"/>
          </a:xfrm>
        </p:grpSpPr>
        <p:grpSp>
          <p:nvGrpSpPr>
            <p:cNvPr id="77" name="Skupina 76"/>
            <p:cNvGrpSpPr/>
            <p:nvPr/>
          </p:nvGrpSpPr>
          <p:grpSpPr>
            <a:xfrm rot="3077240">
              <a:off x="6389004" y="1485687"/>
              <a:ext cx="3124309" cy="3940897"/>
              <a:chOff x="244703" y="1790058"/>
              <a:chExt cx="4016096" cy="4219446"/>
            </a:xfrm>
          </p:grpSpPr>
          <p:sp>
            <p:nvSpPr>
              <p:cNvPr id="79" name="Pravoúhlý trojúhelník 78"/>
              <p:cNvSpPr/>
              <p:nvPr/>
            </p:nvSpPr>
            <p:spPr>
              <a:xfrm>
                <a:off x="948431" y="2044562"/>
                <a:ext cx="3312368" cy="3425780"/>
              </a:xfrm>
              <a:prstGeom prst="rtTriangle">
                <a:avLst/>
              </a:prstGeom>
              <a:solidFill>
                <a:srgbClr val="92D050"/>
              </a:solidFill>
              <a:ln w="444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 sz="240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0" name="TextovéPole 79"/>
                  <p:cNvSpPr txBox="1"/>
                  <p:nvPr/>
                </p:nvSpPr>
                <p:spPr>
                  <a:xfrm rot="18522760">
                    <a:off x="519374" y="3648916"/>
                    <a:ext cx="400449" cy="64221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𝑎</m:t>
                          </m:r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80" name="TextovéPole 79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8522760">
                    <a:off x="519374" y="3648916"/>
                    <a:ext cx="400449" cy="642219"/>
                  </a:xfrm>
                  <a:prstGeom prst="rect">
                    <a:avLst/>
                  </a:prstGeom>
                  <a:blipFill rotWithShape="1">
                    <a:blip r:embed="rId20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1" name="TextovéPole 80"/>
                  <p:cNvSpPr txBox="1"/>
                  <p:nvPr/>
                </p:nvSpPr>
                <p:spPr>
                  <a:xfrm rot="18522760">
                    <a:off x="2564101" y="5308473"/>
                    <a:ext cx="400449" cy="642219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𝑏</m:t>
                          </m:r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81" name="TextovéPole 80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8522760">
                    <a:off x="2564101" y="5308473"/>
                    <a:ext cx="400449" cy="642219"/>
                  </a:xfrm>
                  <a:prstGeom prst="rect">
                    <a:avLst/>
                  </a:prstGeom>
                  <a:blipFill rotWithShape="1">
                    <a:blip r:embed="rId21"/>
                    <a:stretch>
                      <a:fillRect l="-3226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2" name="TextovéPole 81"/>
                  <p:cNvSpPr txBox="1"/>
                  <p:nvPr/>
                </p:nvSpPr>
                <p:spPr>
                  <a:xfrm rot="18522760">
                    <a:off x="2818436" y="3200839"/>
                    <a:ext cx="432483" cy="642220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24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𝑐</m:t>
                          </m:r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82" name="TextovéPole 81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 rot="18522760">
                    <a:off x="2818436" y="3200839"/>
                    <a:ext cx="432483" cy="642220"/>
                  </a:xfrm>
                  <a:prstGeom prst="rect">
                    <a:avLst/>
                  </a:prstGeom>
                  <a:blipFill rotWithShape="1">
                    <a:blip r:embed="rId22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p:sp>
            <p:nvSpPr>
              <p:cNvPr id="83" name="TextovéPole 82"/>
              <p:cNvSpPr txBox="1"/>
              <p:nvPr/>
            </p:nvSpPr>
            <p:spPr>
              <a:xfrm rot="18522760">
                <a:off x="1144647" y="1669173"/>
                <a:ext cx="400449" cy="64221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B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84" name="TextovéPole 83"/>
              <p:cNvSpPr txBox="1"/>
              <p:nvPr/>
            </p:nvSpPr>
            <p:spPr>
              <a:xfrm rot="18522760">
                <a:off x="834063" y="5319438"/>
                <a:ext cx="400450" cy="642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C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85" name="Oblouk 84"/>
              <p:cNvSpPr/>
              <p:nvPr/>
            </p:nvSpPr>
            <p:spPr>
              <a:xfrm>
                <a:off x="244703" y="4838066"/>
                <a:ext cx="1445095" cy="1171438"/>
              </a:xfrm>
              <a:prstGeom prst="arc">
                <a:avLst/>
              </a:prstGeom>
              <a:noFill/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 sz="2400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86" name="TextovéPole 85"/>
                  <p:cNvSpPr txBox="1"/>
                  <p:nvPr/>
                </p:nvSpPr>
                <p:spPr>
                  <a:xfrm>
                    <a:off x="1016954" y="4764379"/>
                    <a:ext cx="480769" cy="82382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·</m:t>
                          </m:r>
                        </m:oMath>
                      </m:oMathPara>
                    </a14:m>
                    <a:endParaRPr lang="cs-CZ" sz="4400" b="1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86" name="TextovéPole 85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1016954" y="4764379"/>
                    <a:ext cx="480769" cy="823826"/>
                  </a:xfrm>
                  <a:prstGeom prst="rect">
                    <a:avLst/>
                  </a:prstGeom>
                  <a:blipFill rotWithShape="1">
                    <a:blip r:embed="rId2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p:sp>
          <p:nvSpPr>
            <p:cNvPr id="78" name="TextovéPole 77"/>
            <p:cNvSpPr txBox="1"/>
            <p:nvPr/>
          </p:nvSpPr>
          <p:spPr>
            <a:xfrm>
              <a:off x="7764091" y="5315982"/>
              <a:ext cx="37401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400" b="0" i="0" dirty="0" smtClean="0">
                  <a:solidFill>
                    <a:schemeClr val="tx1"/>
                  </a:solidFill>
                  <a:effectLst/>
                  <a:latin typeface="+mj-lt"/>
                  <a:ea typeface="Cambria Math"/>
                </a:rPr>
                <a:t>A</a:t>
              </a:r>
              <a:endParaRPr lang="cs-CZ" sz="2400" dirty="0">
                <a:solidFill>
                  <a:schemeClr val="tx1"/>
                </a:solidFill>
                <a:effectLst/>
              </a:endParaRPr>
            </a:p>
          </p:txBody>
        </p:sp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08" name="TextovéPole 107"/>
              <p:cNvSpPr txBox="1"/>
              <p:nvPr/>
            </p:nvSpPr>
            <p:spPr>
              <a:xfrm>
                <a:off x="414998" y="2157040"/>
                <a:ext cx="255949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𝑎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</m:t>
                      </m:r>
                      <m:sSub>
                        <m:sSubPr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1</m:t>
                          </m:r>
                        </m:sub>
                      </m:sSub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 :2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08" name="TextovéPole 10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4998" y="2157040"/>
                <a:ext cx="2559498" cy="523220"/>
              </a:xfrm>
              <a:prstGeom prst="rect">
                <a:avLst/>
              </a:prstGeom>
              <a:blipFill rotWithShape="1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9" name="TextovéPole 108"/>
              <p:cNvSpPr txBox="1"/>
              <p:nvPr/>
            </p:nvSpPr>
            <p:spPr>
              <a:xfrm>
                <a:off x="404299" y="3568634"/>
                <a:ext cx="229356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𝑏</m:t>
                      </m:r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= </m:t>
                      </m:r>
                      <m:sSub>
                        <m:sSubPr>
                          <m:ctrlP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8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2 </m:t>
                          </m:r>
                        </m:sub>
                      </m:sSub>
                      <m:r>
                        <a:rPr lang="cs-CZ" sz="2800" b="0" i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:2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09" name="TextovéPole 10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04299" y="3568634"/>
                <a:ext cx="2293569" cy="523220"/>
              </a:xfrm>
              <a:prstGeom prst="rect">
                <a:avLst/>
              </a:prstGeom>
              <a:blipFill rotWithShape="1">
                <a:blip r:embed="rId2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2" name="Přímá spojnice 11"/>
          <p:cNvCxnSpPr/>
          <p:nvPr/>
        </p:nvCxnSpPr>
        <p:spPr>
          <a:xfrm>
            <a:off x="456206" y="5337994"/>
            <a:ext cx="1989446" cy="0"/>
          </a:xfrm>
          <a:prstGeom prst="line">
            <a:avLst/>
          </a:prstGeom>
          <a:ln w="254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380175" y="4814774"/>
                <a:ext cx="214150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  <a:ea typeface="Cambria Math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 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𝑥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 </m:t>
                      </m:r>
                      <m:r>
                        <a:rPr lang="cs-CZ" sz="2800" b="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</m:t>
                      </m:r>
                      <m:r>
                        <a:rPr lang="cs-CZ" sz="2800" i="1" dirty="0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𝑚</m:t>
                      </m:r>
                    </m:oMath>
                  </m:oMathPara>
                </a14:m>
                <a:endParaRPr lang="cs-CZ" sz="28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0175" y="4814774"/>
                <a:ext cx="2141508" cy="523220"/>
              </a:xfrm>
              <a:prstGeom prst="rect">
                <a:avLst/>
              </a:prstGeom>
              <a:blipFill rotWithShape="1">
                <a:blip r:embed="rId2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134298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>
                      <p:stCondLst>
                        <p:cond delay="indefinite"/>
                      </p:stCondLst>
                      <p:childTnLst>
                        <p:par>
                          <p:cTn id="97" fill="hold">
                            <p:stCondLst>
                              <p:cond delay="0"/>
                            </p:stCondLst>
                            <p:childTnLst>
                              <p:par>
                                <p:cTn id="9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13" grpId="0"/>
      <p:bldP spid="14" grpId="0"/>
      <p:bldP spid="15" grpId="0"/>
      <p:bldP spid="16" grpId="0"/>
      <p:bldP spid="17" grpId="0"/>
      <p:bldP spid="18" grpId="0"/>
      <p:bldP spid="19" grpId="0"/>
      <p:bldP spid="49" grpId="0"/>
      <p:bldP spid="104" grpId="0"/>
      <p:bldP spid="105" grpId="0"/>
      <p:bldP spid="106" grpId="0"/>
      <p:bldP spid="108" grpId="0"/>
      <p:bldP spid="109" grpId="0"/>
      <p:bldP spid="1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Zaoblený obdélník 45"/>
          <p:cNvSpPr/>
          <p:nvPr/>
        </p:nvSpPr>
        <p:spPr>
          <a:xfrm>
            <a:off x="0" y="35773"/>
            <a:ext cx="9144000" cy="6858000"/>
          </a:xfrm>
          <a:prstGeom prst="roundRect">
            <a:avLst>
              <a:gd name="adj" fmla="val 0"/>
            </a:avLst>
          </a:prstGeom>
          <a:gradFill>
            <a:gsLst>
              <a:gs pos="0">
                <a:srgbClr val="5E9EFF"/>
              </a:gs>
              <a:gs pos="2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7" name="Zaoblený obdélník 46"/>
          <p:cNvSpPr/>
          <p:nvPr/>
        </p:nvSpPr>
        <p:spPr>
          <a:xfrm>
            <a:off x="169665" y="1570847"/>
            <a:ext cx="8847357" cy="5154054"/>
          </a:xfrm>
          <a:prstGeom prst="roundRect">
            <a:avLst>
              <a:gd name="adj" fmla="val 2614"/>
            </a:avLst>
          </a:prstGeom>
          <a:gradFill>
            <a:gsLst>
              <a:gs pos="0">
                <a:srgbClr val="5E9EFF"/>
              </a:gs>
              <a:gs pos="1000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8" name="Obdélník 47"/>
          <p:cNvSpPr/>
          <p:nvPr/>
        </p:nvSpPr>
        <p:spPr>
          <a:xfrm>
            <a:off x="201351" y="1699965"/>
            <a:ext cx="8815671" cy="4897387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9" name="Zaoblený obdélník 48"/>
          <p:cNvSpPr/>
          <p:nvPr/>
        </p:nvSpPr>
        <p:spPr>
          <a:xfrm>
            <a:off x="169665" y="162544"/>
            <a:ext cx="8794823" cy="929101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0" name="TextovéPole 49"/>
          <p:cNvSpPr txBox="1"/>
          <p:nvPr/>
        </p:nvSpPr>
        <p:spPr>
          <a:xfrm>
            <a:off x="308106" y="260648"/>
            <a:ext cx="86546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4</a:t>
            </a:r>
            <a:r>
              <a:rPr lang="cs-CZ" sz="2400" dirty="0" smtClean="0">
                <a:solidFill>
                  <a:schemeClr val="tx1"/>
                </a:solidFill>
                <a:effectLst/>
              </a:rPr>
              <a:t>) Vypočítejte délku tělesové a stěnové uhlopříčky u krychle s hranou 5 cm.</a:t>
            </a:r>
            <a:endParaRPr lang="cs-CZ" sz="2400" dirty="0">
              <a:solidFill>
                <a:schemeClr val="tx1"/>
              </a:solidFill>
              <a:effectLst/>
            </a:endParaRPr>
          </a:p>
        </p:txBody>
      </p:sp>
      <p:sp>
        <p:nvSpPr>
          <p:cNvPr id="51" name="Vývojový diagram: postup 50"/>
          <p:cNvSpPr/>
          <p:nvPr/>
        </p:nvSpPr>
        <p:spPr>
          <a:xfrm>
            <a:off x="258185" y="6021288"/>
            <a:ext cx="8466762" cy="473573"/>
          </a:xfrm>
          <a:prstGeom prst="flowChartProcess">
            <a:avLst/>
          </a:prstGeom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>
                <a:solidFill>
                  <a:schemeClr val="tx1"/>
                </a:solidFill>
              </a:rPr>
              <a:t>Ú</a:t>
            </a:r>
            <a:r>
              <a:rPr lang="cs-CZ" sz="2400" dirty="0" smtClean="0">
                <a:solidFill>
                  <a:schemeClr val="tx1"/>
                </a:solidFill>
              </a:rPr>
              <a:t>hlopříčky mají délku 7,07 cm a 8,66 cm.</a:t>
            </a:r>
            <a:endParaRPr lang="cs-CZ" sz="2400" dirty="0">
              <a:solidFill>
                <a:schemeClr val="tx1"/>
              </a:solidFill>
            </a:endParaRPr>
          </a:p>
        </p:txBody>
      </p:sp>
      <p:sp>
        <p:nvSpPr>
          <p:cNvPr id="52" name="Vývojový diagram: postup 51"/>
          <p:cNvSpPr/>
          <p:nvPr/>
        </p:nvSpPr>
        <p:spPr>
          <a:xfrm>
            <a:off x="201351" y="1109183"/>
            <a:ext cx="1509762" cy="461664"/>
          </a:xfrm>
          <a:prstGeom prst="flowChartProcess">
            <a:avLst/>
          </a:prstGeom>
        </p:spPr>
        <p:style>
          <a:lnRef idx="0">
            <a:schemeClr val="dk1"/>
          </a:lnRef>
          <a:fillRef idx="3">
            <a:schemeClr val="dk1"/>
          </a:fillRef>
          <a:effectRef idx="3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400" dirty="0" smtClean="0">
                <a:solidFill>
                  <a:srgbClr val="FFFF00"/>
                </a:solidFill>
              </a:rPr>
              <a:t>Řešení:</a:t>
            </a:r>
            <a:endParaRPr lang="cs-CZ" sz="2400" dirty="0">
              <a:solidFill>
                <a:srgbClr val="FFFF0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7" name="TextovéPole 56"/>
              <p:cNvSpPr txBox="1"/>
              <p:nvPr/>
            </p:nvSpPr>
            <p:spPr>
              <a:xfrm>
                <a:off x="3765138" y="1888061"/>
                <a:ext cx="2232249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57" name="TextovéPole 5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65138" y="1888061"/>
                <a:ext cx="2232249" cy="49244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8" name="TextovéPole 57"/>
              <p:cNvSpPr txBox="1"/>
              <p:nvPr/>
            </p:nvSpPr>
            <p:spPr>
              <a:xfrm>
                <a:off x="3753183" y="2383505"/>
                <a:ext cx="224420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58" name="TextovéPole 5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53183" y="2383505"/>
                <a:ext cx="2244204" cy="49244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9" name="TextovéPole 58"/>
              <p:cNvSpPr txBox="1"/>
              <p:nvPr/>
            </p:nvSpPr>
            <p:spPr>
              <a:xfrm>
                <a:off x="3749735" y="2889091"/>
                <a:ext cx="2417632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e>
                        <m:sup>
                          <m:r>
                            <a:rPr lang="cs-CZ" sz="2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=25+25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59" name="TextovéPole 5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49735" y="2889091"/>
                <a:ext cx="2417632" cy="492443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0" name="TextovéPole 59"/>
              <p:cNvSpPr txBox="1"/>
              <p:nvPr/>
            </p:nvSpPr>
            <p:spPr>
              <a:xfrm>
                <a:off x="3772779" y="3381117"/>
                <a:ext cx="239458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e>
                        <m:sup>
                          <m:r>
                            <a:rPr lang="cs-CZ" sz="2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sz="26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5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0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0" name="TextovéPole 5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772779" y="3381117"/>
                <a:ext cx="2394588" cy="49244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1" name="TextovéPole 60"/>
              <p:cNvSpPr txBox="1"/>
              <p:nvPr/>
            </p:nvSpPr>
            <p:spPr>
              <a:xfrm>
                <a:off x="3858847" y="3722386"/>
                <a:ext cx="2232248" cy="5477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6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𝑠</m:t>
                          </m:r>
                        </m:sub>
                      </m:sSub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50</m:t>
                          </m:r>
                        </m:e>
                      </m:rad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1" name="TextovéPole 6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8847" y="3722386"/>
                <a:ext cx="2232248" cy="547714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2" name="TextovéPole 61"/>
              <p:cNvSpPr txBox="1"/>
              <p:nvPr/>
            </p:nvSpPr>
            <p:spPr>
              <a:xfrm>
                <a:off x="3858847" y="4768584"/>
                <a:ext cx="223224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6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𝑠</m:t>
                          </m:r>
                        </m:sub>
                      </m:sSub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=7,07 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2" name="TextovéPole 6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8847" y="4768584"/>
                <a:ext cx="2232248" cy="492443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3" name="TextovéPole 62"/>
              <p:cNvSpPr txBox="1"/>
              <p:nvPr/>
            </p:nvSpPr>
            <p:spPr>
              <a:xfrm>
                <a:off x="3890299" y="4245364"/>
                <a:ext cx="223224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6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𝑠</m:t>
                          </m:r>
                        </m:sub>
                      </m:sSub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 </m:t>
                      </m:r>
                      <m:acc>
                        <m:accPr>
                          <m:chr m:val="̇"/>
                          <m:ctrlP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=</m:t>
                          </m:r>
                        </m:e>
                      </m:acc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7,07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63" name="TextovéPole 6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90299" y="4245364"/>
                <a:ext cx="2232248" cy="492443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4" name="Picture 2" descr="C:\Users\spravce\AppData\Local\Microsoft\Windows\Temporary Internet Files\Content.IE5\D1R1SU0N\MC900437791[2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2118" y="5300321"/>
            <a:ext cx="1592829" cy="13057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95" name="Skupina 94"/>
          <p:cNvGrpSpPr/>
          <p:nvPr/>
        </p:nvGrpSpPr>
        <p:grpSpPr>
          <a:xfrm>
            <a:off x="258185" y="2591225"/>
            <a:ext cx="3188479" cy="3282176"/>
            <a:chOff x="1167497" y="1986016"/>
            <a:chExt cx="3188479" cy="3282176"/>
          </a:xfrm>
        </p:grpSpPr>
        <p:grpSp>
          <p:nvGrpSpPr>
            <p:cNvPr id="96" name="Skupina 95"/>
            <p:cNvGrpSpPr/>
            <p:nvPr/>
          </p:nvGrpSpPr>
          <p:grpSpPr>
            <a:xfrm>
              <a:off x="1167497" y="1986016"/>
              <a:ext cx="3188479" cy="3282176"/>
              <a:chOff x="1167497" y="1986016"/>
              <a:chExt cx="3188479" cy="3282176"/>
            </a:xfrm>
          </p:grpSpPr>
          <p:sp>
            <p:nvSpPr>
              <p:cNvPr id="100" name="Krychle 99"/>
              <p:cNvSpPr/>
              <p:nvPr/>
            </p:nvSpPr>
            <p:spPr>
              <a:xfrm>
                <a:off x="1475656" y="2204864"/>
                <a:ext cx="2592288" cy="2592288"/>
              </a:xfrm>
              <a:prstGeom prst="cube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01" name="TextovéPole 100"/>
              <p:cNvSpPr txBox="1"/>
              <p:nvPr/>
            </p:nvSpPr>
            <p:spPr>
              <a:xfrm>
                <a:off x="3275856" y="4806527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B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02" name="TextovéPole 101"/>
              <p:cNvSpPr txBox="1"/>
              <p:nvPr/>
            </p:nvSpPr>
            <p:spPr>
              <a:xfrm>
                <a:off x="1211965" y="4763867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A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cxnSp>
            <p:nvCxnSpPr>
              <p:cNvPr id="103" name="Přímá spojnice 102"/>
              <p:cNvCxnSpPr/>
              <p:nvPr/>
            </p:nvCxnSpPr>
            <p:spPr>
              <a:xfrm>
                <a:off x="2123728" y="4112347"/>
                <a:ext cx="1872208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4" name="Přímá spojnice 103"/>
              <p:cNvCxnSpPr/>
              <p:nvPr/>
            </p:nvCxnSpPr>
            <p:spPr>
              <a:xfrm rot="5400000">
                <a:off x="1187624" y="3152953"/>
                <a:ext cx="1872208" cy="0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05" name="Přímá spojnice 104"/>
              <p:cNvCxnSpPr/>
              <p:nvPr/>
            </p:nvCxnSpPr>
            <p:spPr>
              <a:xfrm flipH="1">
                <a:off x="1499997" y="4164694"/>
                <a:ext cx="576064" cy="599173"/>
              </a:xfrm>
              <a:prstGeom prst="line">
                <a:avLst/>
              </a:prstGeom>
              <a:ln w="19050">
                <a:solidFill>
                  <a:schemeClr val="tx1"/>
                </a:solidFill>
                <a:prstDash val="dash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06" name="TextovéPole 105"/>
              <p:cNvSpPr txBox="1"/>
              <p:nvPr/>
            </p:nvSpPr>
            <p:spPr>
              <a:xfrm>
                <a:off x="4067944" y="3881514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C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07" name="TextovéPole 106"/>
              <p:cNvSpPr txBox="1"/>
              <p:nvPr/>
            </p:nvSpPr>
            <p:spPr>
              <a:xfrm>
                <a:off x="3413246" y="2798883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F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08" name="TextovéPole 107"/>
              <p:cNvSpPr txBox="1"/>
              <p:nvPr/>
            </p:nvSpPr>
            <p:spPr>
              <a:xfrm>
                <a:off x="1167497" y="2740272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E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09" name="TextovéPole 108"/>
              <p:cNvSpPr txBox="1"/>
              <p:nvPr/>
            </p:nvSpPr>
            <p:spPr>
              <a:xfrm>
                <a:off x="1788029" y="3833159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D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10" name="TextovéPole 109"/>
              <p:cNvSpPr txBox="1"/>
              <p:nvPr/>
            </p:nvSpPr>
            <p:spPr>
              <a:xfrm>
                <a:off x="4040425" y="2068439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G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  <p:sp>
            <p:nvSpPr>
              <p:cNvPr id="111" name="TextovéPole 110"/>
              <p:cNvSpPr txBox="1"/>
              <p:nvPr/>
            </p:nvSpPr>
            <p:spPr>
              <a:xfrm>
                <a:off x="1646785" y="1986016"/>
                <a:ext cx="28803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cs-CZ" sz="2400" b="0" i="0" dirty="0" smtClean="0">
                    <a:solidFill>
                      <a:schemeClr val="tx1"/>
                    </a:solidFill>
                    <a:effectLst/>
                    <a:latin typeface="+mj-lt"/>
                    <a:ea typeface="Cambria Math"/>
                  </a:rPr>
                  <a:t>H</a:t>
                </a:r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7" name="TextovéPole 96"/>
                <p:cNvSpPr txBox="1"/>
                <p:nvPr/>
              </p:nvSpPr>
              <p:spPr>
                <a:xfrm>
                  <a:off x="2295827" y="4674291"/>
                  <a:ext cx="28803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4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97" name="TextovéPole 9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295827" y="4674291"/>
                  <a:ext cx="288032" cy="461665"/>
                </a:xfrm>
                <a:prstGeom prst="rect">
                  <a:avLst/>
                </a:prstGeom>
                <a:blipFill rotWithShape="1">
                  <a:blip r:embed="rId10"/>
                  <a:stretch>
                    <a:fillRect r="-16667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ovéPole 97"/>
                <p:cNvSpPr txBox="1"/>
                <p:nvPr/>
              </p:nvSpPr>
              <p:spPr>
                <a:xfrm>
                  <a:off x="3696673" y="4263171"/>
                  <a:ext cx="28803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4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98" name="TextovéPole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3696673" y="4263171"/>
                  <a:ext cx="288032" cy="461665"/>
                </a:xfrm>
                <a:prstGeom prst="rect">
                  <a:avLst/>
                </a:prstGeom>
                <a:blipFill rotWithShape="1">
                  <a:blip r:embed="rId11"/>
                  <a:stretch>
                    <a:fillRect r="-19149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9" name="TextovéPole 98"/>
                <p:cNvSpPr txBox="1"/>
                <p:nvPr/>
              </p:nvSpPr>
              <p:spPr>
                <a:xfrm>
                  <a:off x="4040425" y="2888943"/>
                  <a:ext cx="28803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4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99" name="TextovéPole 98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40425" y="2888943"/>
                  <a:ext cx="288032" cy="461665"/>
                </a:xfrm>
                <a:prstGeom prst="rect">
                  <a:avLst/>
                </a:prstGeom>
                <a:blipFill rotWithShape="1">
                  <a:blip r:embed="rId12"/>
                  <a:stretch>
                    <a:fillRect r="-1702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2" name="Skupina 111"/>
          <p:cNvGrpSpPr/>
          <p:nvPr/>
        </p:nvGrpSpPr>
        <p:grpSpPr>
          <a:xfrm>
            <a:off x="737473" y="2815009"/>
            <a:ext cx="1765282" cy="2603619"/>
            <a:chOff x="1646785" y="2209800"/>
            <a:chExt cx="1765282" cy="2603619"/>
          </a:xfrm>
        </p:grpSpPr>
        <p:grpSp>
          <p:nvGrpSpPr>
            <p:cNvPr id="113" name="Skupina 112"/>
            <p:cNvGrpSpPr/>
            <p:nvPr/>
          </p:nvGrpSpPr>
          <p:grpSpPr>
            <a:xfrm>
              <a:off x="1646785" y="2209800"/>
              <a:ext cx="1765282" cy="2603619"/>
              <a:chOff x="1646785" y="2209800"/>
              <a:chExt cx="1765282" cy="2603619"/>
            </a:xfrm>
          </p:grpSpPr>
          <p:sp>
            <p:nvSpPr>
              <p:cNvPr id="115" name="Volný tvar 114"/>
              <p:cNvSpPr/>
              <p:nvPr/>
            </p:nvSpPr>
            <p:spPr>
              <a:xfrm>
                <a:off x="2125133" y="2209800"/>
                <a:ext cx="1286934" cy="2582333"/>
              </a:xfrm>
              <a:custGeom>
                <a:avLst/>
                <a:gdLst>
                  <a:gd name="connsiteX0" fmla="*/ 1286934 w 1286934"/>
                  <a:gd name="connsiteY0" fmla="*/ 2582333 h 2582333"/>
                  <a:gd name="connsiteX1" fmla="*/ 0 w 1286934"/>
                  <a:gd name="connsiteY1" fmla="*/ 1896533 h 2582333"/>
                  <a:gd name="connsiteX2" fmla="*/ 0 w 1286934"/>
                  <a:gd name="connsiteY2" fmla="*/ 0 h 2582333"/>
                  <a:gd name="connsiteX3" fmla="*/ 1286934 w 1286934"/>
                  <a:gd name="connsiteY3" fmla="*/ 2582333 h 258233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286934" h="2582333">
                    <a:moveTo>
                      <a:pt x="1286934" y="2582333"/>
                    </a:moveTo>
                    <a:lnTo>
                      <a:pt x="0" y="1896533"/>
                    </a:lnTo>
                    <a:lnTo>
                      <a:pt x="0" y="0"/>
                    </a:lnTo>
                    <a:lnTo>
                      <a:pt x="1286934" y="2582333"/>
                    </a:lnTo>
                    <a:close/>
                  </a:path>
                </a:pathLst>
              </a:custGeom>
              <a:solidFill>
                <a:srgbClr val="FF0000">
                  <a:alpha val="67000"/>
                </a:srgbClr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116" name="Oblouk 115"/>
              <p:cNvSpPr/>
              <p:nvPr/>
            </p:nvSpPr>
            <p:spPr>
              <a:xfrm>
                <a:off x="1646785" y="3655359"/>
                <a:ext cx="946870" cy="1158060"/>
              </a:xfrm>
              <a:prstGeom prst="arc">
                <a:avLst>
                  <a:gd name="adj1" fmla="val 16155711"/>
                  <a:gd name="adj2" fmla="val 775734"/>
                </a:avLst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7" name="TextovéPole 116"/>
                  <p:cNvSpPr txBox="1"/>
                  <p:nvPr/>
                </p:nvSpPr>
                <p:spPr>
                  <a:xfrm>
                    <a:off x="2126700" y="3580438"/>
                    <a:ext cx="228642" cy="769441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left"/>
                        </m:oMathParaPr>
                        <m:oMath xmlns:m="http://schemas.openxmlformats.org/officeDocument/2006/math">
                          <m:r>
                            <a:rPr lang="cs-CZ" sz="4400" b="1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  <a:ea typeface="Cambria Math"/>
                            </a:rPr>
                            <m:t>·</m:t>
                          </m:r>
                        </m:oMath>
                      </m:oMathPara>
                    </a14:m>
                    <a:endParaRPr lang="cs-CZ" sz="4400" b="1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117" name="TextovéPole 116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126700" y="3580438"/>
                    <a:ext cx="228642" cy="769441"/>
                  </a:xfrm>
                  <a:prstGeom prst="rect">
                    <a:avLst/>
                  </a:prstGeom>
                  <a:blipFill rotWithShape="1">
                    <a:blip r:embed="rId13"/>
                    <a:stretch>
                      <a:fillRect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8" name="TextovéPole 117"/>
                  <p:cNvSpPr txBox="1"/>
                  <p:nvPr/>
                </p:nvSpPr>
                <p:spPr>
                  <a:xfrm>
                    <a:off x="2700205" y="3119776"/>
                    <a:ext cx="288032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2400" b="0" i="1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400" b="0" i="1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b>
                          </m:sSub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118" name="TextovéPole 117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700205" y="3119776"/>
                    <a:ext cx="288032" cy="461665"/>
                  </a:xfrm>
                  <a:prstGeom prst="rect">
                    <a:avLst/>
                  </a:prstGeom>
                  <a:blipFill rotWithShape="1">
                    <a:blip r:embed="rId14"/>
                    <a:stretch>
                      <a:fillRect r="-53191" b="-2632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  <mc:AlternateContent xmlns:mc="http://schemas.openxmlformats.org/markup-compatibility/2006" xmlns:a14="http://schemas.microsoft.com/office/drawing/2010/main">
            <mc:Choice Requires="a14">
              <p:sp>
                <p:nvSpPr>
                  <p:cNvPr id="119" name="TextovéPole 118"/>
                  <p:cNvSpPr txBox="1"/>
                  <p:nvPr/>
                </p:nvSpPr>
                <p:spPr>
                  <a:xfrm>
                    <a:off x="2336552" y="4233447"/>
                    <a:ext cx="432048" cy="46166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/>
                    <a14:m>
                      <m:oMathPara xmlns:m="http://schemas.openxmlformats.org/officeDocument/2006/math">
                        <m:oMathParaPr>
                          <m:jc m:val="centerGroup"/>
                        </m:oMathParaPr>
                        <m:oMath xmlns:m="http://schemas.openxmlformats.org/officeDocument/2006/math">
                          <m:sSub>
                            <m:sSubPr>
                              <m:ctrlPr>
                                <a:rPr lang="cs-CZ" sz="2400" b="0" i="1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400" b="0" i="1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400" b="0" i="1" dirty="0" smtClean="0">
                                  <a:solidFill>
                                    <a:schemeClr val="tx1"/>
                                  </a:solidFill>
                                  <a:effectLst/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oMath>
                      </m:oMathPara>
                    </a14:m>
                    <a:endParaRPr lang="cs-CZ" sz="2400" dirty="0">
                      <a:solidFill>
                        <a:schemeClr val="tx1"/>
                      </a:solidFill>
                      <a:effectLst/>
                    </a:endParaRPr>
                  </a:p>
                </p:txBody>
              </p:sp>
            </mc:Choice>
            <mc:Fallback xmlns="">
              <p:sp>
                <p:nvSpPr>
                  <p:cNvPr id="119" name="TextovéPole 118"/>
                  <p:cNvSpPr txBox="1">
                    <a:spLocks noRot="1" noChangeAspect="1" noMove="1" noResize="1" noEditPoints="1" noAdjustHandles="1" noChangeArrowheads="1" noChangeShapeType="1" noTextEdit="1"/>
                  </p:cNvSpPr>
                  <p:nvPr/>
                </p:nvSpPr>
                <p:spPr>
                  <a:xfrm>
                    <a:off x="2336552" y="4233447"/>
                    <a:ext cx="432048" cy="461665"/>
                  </a:xfrm>
                  <a:prstGeom prst="rect">
                    <a:avLst/>
                  </a:prstGeom>
                  <a:blipFill rotWithShape="1">
                    <a:blip r:embed="rId15"/>
                    <a:stretch>
                      <a:fillRect r="-1408" b="-1333"/>
                    </a:stretch>
                  </a:blipFill>
                </p:spPr>
                <p:txBody>
                  <a:bodyPr/>
                  <a:lstStyle/>
                  <a:p>
                    <a:r>
                      <a:rPr lang="cs-CZ">
                        <a:noFill/>
                      </a:rPr>
                      <a:t> </a:t>
                    </a:r>
                  </a:p>
                </p:txBody>
              </p:sp>
            </mc:Fallback>
          </mc:AlternateContent>
        </p:grp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4" name="TextovéPole 113"/>
                <p:cNvSpPr txBox="1"/>
                <p:nvPr/>
              </p:nvSpPr>
              <p:spPr>
                <a:xfrm>
                  <a:off x="1798141" y="3014591"/>
                  <a:ext cx="288032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/>
                  <a14:m>
                    <m:oMathPara xmlns:m="http://schemas.openxmlformats.org/officeDocument/2006/math">
                      <m:oMathParaPr>
                        <m:jc m:val="centerGroup"/>
                      </m:oMathParaPr>
                      <m:oMath xmlns:m="http://schemas.openxmlformats.org/officeDocument/2006/math">
                        <m:r>
                          <a:rPr lang="cs-CZ" sz="2400" b="0" i="1" dirty="0" smtClean="0">
                            <a:solidFill>
                              <a:schemeClr val="tx1"/>
                            </a:solidFill>
                            <a:effectLst/>
                            <a:latin typeface="Cambria Math"/>
                            <a:ea typeface="Cambria Math"/>
                          </a:rPr>
                          <m:t>𝑎</m:t>
                        </m:r>
                      </m:oMath>
                    </m:oMathPara>
                  </a14:m>
                  <a:endParaRPr lang="cs-CZ" sz="2400" dirty="0">
                    <a:solidFill>
                      <a:schemeClr val="tx1"/>
                    </a:solidFill>
                    <a:effectLst/>
                  </a:endParaRPr>
                </a:p>
              </p:txBody>
            </p:sp>
          </mc:Choice>
          <mc:Fallback xmlns="">
            <p:sp>
              <p:nvSpPr>
                <p:cNvPr id="114" name="TextovéPole 11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1798141" y="3014591"/>
                  <a:ext cx="288032" cy="461665"/>
                </a:xfrm>
                <a:prstGeom prst="rect">
                  <a:avLst/>
                </a:prstGeom>
                <a:blipFill rotWithShape="1">
                  <a:blip r:embed="rId16"/>
                  <a:stretch>
                    <a:fillRect r="-17021"/>
                  </a:stretch>
                </a:blipFill>
              </p:spPr>
              <p:txBody>
                <a:bodyPr/>
                <a:lstStyle/>
                <a:p>
                  <a:r>
                    <a:rPr lang="cs-CZ">
                      <a:noFill/>
                    </a:rPr>
                    <a:t> </a:t>
                  </a:r>
                </a:p>
              </p:txBody>
            </p:sp>
          </mc:Fallback>
        </mc:AlternateContent>
      </p:grpSp>
      <mc:AlternateContent xmlns:mc="http://schemas.openxmlformats.org/markup-compatibility/2006" xmlns:a14="http://schemas.microsoft.com/office/drawing/2010/main">
        <mc:Choice Requires="a14">
          <p:sp>
            <p:nvSpPr>
              <p:cNvPr id="120" name="TextovéPole 119"/>
              <p:cNvSpPr txBox="1"/>
              <p:nvPr/>
            </p:nvSpPr>
            <p:spPr>
              <a:xfrm>
                <a:off x="6416825" y="1884360"/>
                <a:ext cx="2433680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b="0" i="1" dirty="0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b>
                          </m:sSub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600" i="1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𝑠</m:t>
                              </m:r>
                            </m:sub>
                          </m:sSub>
                        </m:e>
                        <m:sup>
                          <m:r>
                            <a:rPr lang="cs-CZ" sz="2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𝑎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0" name="TextovéPole 11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16825" y="1884360"/>
                <a:ext cx="2433680" cy="492443"/>
              </a:xfrm>
              <a:prstGeom prst="rect">
                <a:avLst/>
              </a:prstGeom>
              <a:blipFill rotWithShape="1">
                <a:blip r:embed="rId1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1" name="TextovéPole 120"/>
              <p:cNvSpPr txBox="1"/>
              <p:nvPr/>
            </p:nvSpPr>
            <p:spPr>
              <a:xfrm>
                <a:off x="6404869" y="2379804"/>
                <a:ext cx="2624993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b="0" i="1" dirty="0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b>
                          </m:sSub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7,07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+</m:t>
                      </m:r>
                      <m:sSup>
                        <m:sSupPr>
                          <m:ctrlPr>
                            <a:rPr lang="cs-CZ" sz="260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5</m:t>
                          </m:r>
                        </m:e>
                        <m:sup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1" name="TextovéPole 1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4869" y="2379804"/>
                <a:ext cx="2624993" cy="492443"/>
              </a:xfrm>
              <a:prstGeom prst="rect">
                <a:avLst/>
              </a:prstGeom>
              <a:blipFill rotWithShape="1">
                <a:blip r:embed="rId1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2" name="TextovéPole 121"/>
              <p:cNvSpPr txBox="1"/>
              <p:nvPr/>
            </p:nvSpPr>
            <p:spPr>
              <a:xfrm>
                <a:off x="6401422" y="2885390"/>
                <a:ext cx="2449084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b="0" i="1" dirty="0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b>
                          </m:sSub>
                        </m:e>
                        <m:sup>
                          <m:r>
                            <a:rPr lang="cs-CZ" sz="2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=50+25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2" name="TextovéPole 1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01422" y="2885390"/>
                <a:ext cx="2449084" cy="492443"/>
              </a:xfrm>
              <a:prstGeom prst="rect">
                <a:avLst/>
              </a:prstGeom>
              <a:blipFill rotWithShape="1">
                <a:blip r:embed="rId1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3" name="TextovéPole 122"/>
              <p:cNvSpPr txBox="1"/>
              <p:nvPr/>
            </p:nvSpPr>
            <p:spPr>
              <a:xfrm>
                <a:off x="6424465" y="3377416"/>
                <a:ext cx="2749567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p>
                        <m:sSupPr>
                          <m:ctrlPr>
                            <a:rPr lang="cs-CZ" sz="2600" i="1" smtClean="0">
                              <a:latin typeface="Cambria Math"/>
                            </a:rPr>
                          </m:ctrlPr>
                        </m:sSupPr>
                        <m:e>
                          <m:sSub>
                            <m:sSubPr>
                              <m:ctrlP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</m:ctrlPr>
                            </m:sSubPr>
                            <m:e>
                              <m:r>
                                <a:rPr lang="cs-CZ" sz="2600" i="1" dirty="0">
                                  <a:latin typeface="Cambria Math"/>
                                  <a:ea typeface="Cambria Math"/>
                                </a:rPr>
                                <m:t>𝑢</m:t>
                              </m:r>
                            </m:e>
                            <m:sub>
                              <m:r>
                                <a:rPr lang="cs-CZ" sz="2600" b="0" i="1" dirty="0" smtClean="0">
                                  <a:latin typeface="Cambria Math"/>
                                  <a:ea typeface="Cambria Math"/>
                                </a:rPr>
                                <m:t>𝑡</m:t>
                              </m:r>
                            </m:sub>
                          </m:sSub>
                        </m:e>
                        <m:sup>
                          <m:r>
                            <a:rPr lang="cs-CZ" sz="2600" i="1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>
                        <a:rPr lang="cs-CZ" sz="260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7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5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3" name="TextovéPole 12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424465" y="3377416"/>
                <a:ext cx="2749567" cy="492443"/>
              </a:xfrm>
              <a:prstGeom prst="rect">
                <a:avLst/>
              </a:prstGeom>
              <a:blipFill rotWithShape="1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4" name="TextovéPole 123"/>
              <p:cNvSpPr txBox="1"/>
              <p:nvPr/>
            </p:nvSpPr>
            <p:spPr>
              <a:xfrm>
                <a:off x="6510534" y="3718685"/>
                <a:ext cx="2232248" cy="54771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6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sub>
                      </m:sSub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</m:t>
                      </m:r>
                      <m:rad>
                        <m:radPr>
                          <m:degHide m:val="on"/>
                          <m:ctrlP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radPr>
                        <m:deg/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75</m:t>
                          </m:r>
                        </m:e>
                      </m:rad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4" name="TextovéPole 1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0534" y="3718685"/>
                <a:ext cx="2232248" cy="547714"/>
              </a:xfrm>
              <a:prstGeom prst="rect">
                <a:avLst/>
              </a:prstGeom>
              <a:blipFill rotWithShape="1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5" name="TextovéPole 124"/>
              <p:cNvSpPr txBox="1"/>
              <p:nvPr/>
            </p:nvSpPr>
            <p:spPr>
              <a:xfrm>
                <a:off x="6510534" y="4764883"/>
                <a:ext cx="223224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6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sub>
                      </m:sSub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 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=8,66 </m:t>
                      </m:r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𝑐𝑚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5" name="TextovéPole 12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10534" y="4764883"/>
                <a:ext cx="2232248" cy="492443"/>
              </a:xfrm>
              <a:prstGeom prst="rect">
                <a:avLst/>
              </a:prstGeom>
              <a:blipFill rotWithShape="1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6" name="TextovéPole 125"/>
              <p:cNvSpPr txBox="1"/>
              <p:nvPr/>
            </p:nvSpPr>
            <p:spPr>
              <a:xfrm>
                <a:off x="6541986" y="4241663"/>
                <a:ext cx="2232248" cy="49244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2600" i="1" dirty="0" smtClean="0">
                              <a:latin typeface="Cambria Math"/>
                              <a:ea typeface="Cambria Math"/>
                            </a:rPr>
                          </m:ctrlPr>
                        </m:sSubPr>
                        <m:e>
                          <m:r>
                            <a:rPr lang="cs-CZ" sz="2600" i="1" dirty="0">
                              <a:latin typeface="Cambria Math"/>
                              <a:ea typeface="Cambria Math"/>
                            </a:rPr>
                            <m:t>𝑢</m:t>
                          </m:r>
                        </m:e>
                        <m:sub>
                          <m:r>
                            <a:rPr lang="cs-CZ" sz="2600" b="0" i="1" dirty="0" smtClean="0">
                              <a:latin typeface="Cambria Math"/>
                              <a:ea typeface="Cambria Math"/>
                            </a:rPr>
                            <m:t>𝑡</m:t>
                          </m:r>
                        </m:sub>
                      </m:sSub>
                      <m:r>
                        <a:rPr lang="cs-CZ" sz="2600" b="0" i="1" dirty="0" smtClean="0">
                          <a:latin typeface="Cambria Math"/>
                          <a:ea typeface="Cambria Math"/>
                        </a:rPr>
                        <m:t> </m:t>
                      </m:r>
                      <m:acc>
                        <m:accPr>
                          <m:chr m:val="̇"/>
                          <m:ctrlP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</m:ctrlPr>
                        </m:accPr>
                        <m:e>
                          <m:r>
                            <a:rPr lang="cs-CZ" sz="2600" b="0" i="1" smtClean="0">
                              <a:solidFill>
                                <a:schemeClr val="tx1"/>
                              </a:solidFill>
                              <a:effectLst/>
                              <a:latin typeface="Cambria Math"/>
                            </a:rPr>
                            <m:t>=</m:t>
                          </m:r>
                        </m:e>
                      </m:acc>
                      <m:r>
                        <a:rPr lang="cs-CZ" sz="2600" b="0" i="1" smtClean="0">
                          <a:solidFill>
                            <a:schemeClr val="tx1"/>
                          </a:solidFill>
                          <a:effectLst/>
                          <a:latin typeface="Cambria Math"/>
                        </a:rPr>
                        <m:t>8,66</m:t>
                      </m:r>
                    </m:oMath>
                  </m:oMathPara>
                </a14:m>
                <a:endParaRPr lang="cs-CZ" sz="26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6" name="TextovéPole 1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541986" y="4241663"/>
                <a:ext cx="2232248" cy="492443"/>
              </a:xfrm>
              <a:prstGeom prst="rect">
                <a:avLst/>
              </a:prstGeom>
              <a:blipFill rotWithShape="1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7" name="TextovéPole 126"/>
              <p:cNvSpPr txBox="1"/>
              <p:nvPr/>
            </p:nvSpPr>
            <p:spPr>
              <a:xfrm>
                <a:off x="258185" y="1699965"/>
                <a:ext cx="3584802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dirty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 dirty="0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i="1" dirty="0">
                            <a:latin typeface="Cambria Math"/>
                            <a:ea typeface="Cambria Math"/>
                          </a:rPr>
                          <m:t>𝑠</m:t>
                        </m:r>
                      </m:sub>
                    </m:sSub>
                  </m:oMath>
                </a14:m>
                <a:r>
                  <a:rPr lang="cs-CZ" sz="2400" b="0" dirty="0" smtClean="0">
                    <a:solidFill>
                      <a:schemeClr val="tx1"/>
                    </a:solidFill>
                    <a:effectLst/>
                    <a:ea typeface="Cambria Math"/>
                  </a:rPr>
                  <a:t> 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st</m:t>
                    </m:r>
                    <m: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ě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nov</m:t>
                    </m:r>
                    <m: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á ú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hlop</m:t>
                    </m:r>
                    <m: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říč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ka</m:t>
                    </m:r>
                  </m:oMath>
                </a14:m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7" name="TextovéPole 1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8185" y="1699965"/>
                <a:ext cx="3584802" cy="461665"/>
              </a:xfrm>
              <a:prstGeom prst="rect">
                <a:avLst/>
              </a:prstGeom>
              <a:blipFill rotWithShape="1">
                <a:blip r:embed="rId24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8" name="TextovéPole 127"/>
              <p:cNvSpPr txBox="1"/>
              <p:nvPr/>
            </p:nvSpPr>
            <p:spPr>
              <a:xfrm>
                <a:off x="299712" y="2038992"/>
                <a:ext cx="355842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cs-CZ" sz="2400" i="1" dirty="0" smtClean="0">
                            <a:latin typeface="Cambria Math"/>
                            <a:ea typeface="Cambria Math"/>
                          </a:rPr>
                        </m:ctrlPr>
                      </m:sSubPr>
                      <m:e>
                        <m:r>
                          <a:rPr lang="cs-CZ" sz="2400" i="1" dirty="0">
                            <a:latin typeface="Cambria Math"/>
                            <a:ea typeface="Cambria Math"/>
                          </a:rPr>
                          <m:t>𝑢</m:t>
                        </m:r>
                      </m:e>
                      <m:sub>
                        <m:r>
                          <a:rPr lang="cs-CZ" sz="2400" b="0" i="1" dirty="0" smtClean="0">
                            <a:latin typeface="Cambria Math"/>
                            <a:ea typeface="Cambria Math"/>
                          </a:rPr>
                          <m:t>𝑡</m:t>
                        </m:r>
                      </m:sub>
                    </m:sSub>
                  </m:oMath>
                </a14:m>
                <a:r>
                  <a:rPr lang="cs-CZ" sz="2400" b="0" dirty="0" smtClean="0">
                    <a:solidFill>
                      <a:schemeClr val="tx1"/>
                    </a:solidFill>
                    <a:effectLst/>
                    <a:ea typeface="Cambria Math"/>
                  </a:rPr>
                  <a:t>- </a:t>
                </a:r>
                <a14:m>
                  <m:oMath xmlns:m="http://schemas.openxmlformats.org/officeDocument/2006/math"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t</m:t>
                    </m:r>
                    <m: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ě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lesov</m:t>
                    </m:r>
                    <m: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á ú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hlop</m:t>
                    </m:r>
                    <m: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říč</m:t>
                    </m:r>
                    <m:r>
                      <m:rPr>
                        <m:sty m:val="p"/>
                      </m:rPr>
                      <a:rPr lang="cs-CZ" sz="2400" b="0" i="0" smtClean="0">
                        <a:solidFill>
                          <a:schemeClr val="tx1"/>
                        </a:solidFill>
                        <a:effectLst/>
                        <a:latin typeface="Cambria Math"/>
                        <a:ea typeface="Cambria Math"/>
                      </a:rPr>
                      <m:t>ka</m:t>
                    </m:r>
                  </m:oMath>
                </a14:m>
                <a:endParaRPr lang="cs-CZ" sz="2400" dirty="0">
                  <a:solidFill>
                    <a:schemeClr val="tx1"/>
                  </a:solidFill>
                  <a:effectLst/>
                </a:endParaRPr>
              </a:p>
            </p:txBody>
          </p:sp>
        </mc:Choice>
        <mc:Fallback xmlns="">
          <p:sp>
            <p:nvSpPr>
              <p:cNvPr id="128" name="TextovéPole 12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9712" y="2038992"/>
                <a:ext cx="3558425" cy="461665"/>
              </a:xfrm>
              <a:prstGeom prst="rect">
                <a:avLst/>
              </a:prstGeom>
              <a:blipFill rotWithShape="1">
                <a:blip r:embed="rId25"/>
                <a:stretch>
                  <a:fillRect t="-10526" b="-2894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31" name="Přímá spojnice 130"/>
          <p:cNvCxnSpPr/>
          <p:nvPr/>
        </p:nvCxnSpPr>
        <p:spPr>
          <a:xfrm>
            <a:off x="3761346" y="1873471"/>
            <a:ext cx="0" cy="327477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4" name="Přímá spojnice 133"/>
          <p:cNvCxnSpPr/>
          <p:nvPr/>
        </p:nvCxnSpPr>
        <p:spPr>
          <a:xfrm>
            <a:off x="6317184" y="1884360"/>
            <a:ext cx="0" cy="3274776"/>
          </a:xfrm>
          <a:prstGeom prst="line">
            <a:avLst/>
          </a:prstGeom>
          <a:ln w="127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11331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6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1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500" fill="hold"/>
                                        <p:tgtEl>
                                          <p:spTgt spid="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500" fill="hold"/>
                                        <p:tgtEl>
                                          <p:spTgt spid="1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500" fill="hold"/>
                                        <p:tgtEl>
                                          <p:spTgt spid="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500" fill="hold"/>
                                        <p:tgtEl>
                                          <p:spTgt spid="1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500" fill="hold"/>
                                        <p:tgtEl>
                                          <p:spTgt spid="1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5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5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1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8" dur="1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 animBg="1"/>
      <p:bldP spid="52" grpId="0" animBg="1"/>
      <p:bldP spid="57" grpId="0"/>
      <p:bldP spid="58" grpId="0"/>
      <p:bldP spid="59" grpId="0"/>
      <p:bldP spid="60" grpId="0"/>
      <p:bldP spid="61" grpId="0"/>
      <p:bldP spid="62" grpId="0"/>
      <p:bldP spid="63" grpId="0"/>
      <p:bldP spid="120" grpId="0"/>
      <p:bldP spid="121" grpId="0"/>
      <p:bldP spid="122" grpId="0"/>
      <p:bldP spid="123" grpId="0"/>
      <p:bldP spid="124" grpId="0"/>
      <p:bldP spid="125" grpId="0"/>
      <p:bldP spid="126" grpId="0"/>
      <p:bldP spid="127" grpId="0"/>
      <p:bldP spid="12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aoblený obdélník 1"/>
          <p:cNvSpPr/>
          <p:nvPr/>
        </p:nvSpPr>
        <p:spPr>
          <a:xfrm>
            <a:off x="0" y="0"/>
            <a:ext cx="9144000" cy="6858000"/>
          </a:xfrm>
          <a:prstGeom prst="roundRect">
            <a:avLst>
              <a:gd name="adj" fmla="val 0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4" name="Zaoblený obdélník 3"/>
          <p:cNvSpPr/>
          <p:nvPr/>
        </p:nvSpPr>
        <p:spPr>
          <a:xfrm>
            <a:off x="71265" y="1258382"/>
            <a:ext cx="8929687" cy="1152128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2"/>
          <p:cNvSpPr>
            <a:spLocks noGrp="1"/>
          </p:cNvSpPr>
          <p:nvPr/>
        </p:nvSpPr>
        <p:spPr>
          <a:xfrm>
            <a:off x="60264" y="1285526"/>
            <a:ext cx="9135019" cy="860474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z="2600" dirty="0"/>
              <a:t>Př.1) Vypočítejte </a:t>
            </a:r>
            <a:r>
              <a:rPr lang="cs-CZ" sz="2600" dirty="0" smtClean="0"/>
              <a:t>velikost úhlopříčky u televizní obrazovky, která má rozměry a=500 mm, b=370 mm.</a:t>
            </a:r>
            <a:endParaRPr lang="cs-CZ" sz="26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1" name="Zaoblený obdélník 10"/>
          <p:cNvSpPr/>
          <p:nvPr/>
        </p:nvSpPr>
        <p:spPr>
          <a:xfrm>
            <a:off x="71265" y="122086"/>
            <a:ext cx="6300935" cy="711018"/>
          </a:xfrm>
          <a:prstGeom prst="roundRect">
            <a:avLst>
              <a:gd name="adj" fmla="val 2614"/>
            </a:avLst>
          </a:prstGeom>
          <a:gradFill>
            <a:gsLst>
              <a:gs pos="0">
                <a:schemeClr val="accent3">
                  <a:lumMod val="60000"/>
                  <a:lumOff val="40000"/>
                </a:schemeClr>
              </a:gs>
              <a:gs pos="11000">
                <a:schemeClr val="accent3">
                  <a:lumMod val="60000"/>
                  <a:lumOff val="40000"/>
                </a:schemeClr>
              </a:gs>
              <a:gs pos="94000">
                <a:schemeClr val="accent3">
                  <a:lumMod val="60000"/>
                  <a:lumOff val="40000"/>
                </a:schemeClr>
              </a:gs>
              <a:gs pos="100000">
                <a:schemeClr val="accent3">
                  <a:lumMod val="75000"/>
                </a:schemeClr>
              </a:gs>
            </a:gsLst>
            <a:lin ang="5400000" scaled="0"/>
          </a:gradFill>
          <a:ln w="127000">
            <a:noFill/>
          </a:ln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p:sp>
        <p:nvSpPr>
          <p:cNvPr id="5" name="Zástupný symbol pro obsah 2"/>
          <p:cNvSpPr>
            <a:spLocks noGrp="1"/>
          </p:cNvSpPr>
          <p:nvPr/>
        </p:nvSpPr>
        <p:spPr>
          <a:xfrm>
            <a:off x="145369" y="177184"/>
            <a:ext cx="6082815" cy="565191"/>
          </a:xfrm>
          <a:prstGeom prst="rect">
            <a:avLst/>
          </a:prstGeom>
        </p:spPr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None/>
            </a:pPr>
            <a:r>
              <a:rPr lang="cs-CZ" sz="2800" dirty="0" smtClean="0"/>
              <a:t>Příklady na samostatné procvičení:</a:t>
            </a:r>
            <a:endParaRPr lang="cs-CZ" sz="28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13" name="Zaoblený obdélník 12"/>
          <p:cNvSpPr/>
          <p:nvPr/>
        </p:nvSpPr>
        <p:spPr>
          <a:xfrm>
            <a:off x="60264" y="2650888"/>
            <a:ext cx="8940688" cy="177851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4" name="Zástupný symbol pro obsah 2"/>
              <p:cNvSpPr>
                <a:spLocks noGrp="1"/>
              </p:cNvSpPr>
              <p:nvPr/>
            </p:nvSpPr>
            <p:spPr>
              <a:xfrm>
                <a:off x="145369" y="2864604"/>
                <a:ext cx="9069262" cy="8604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600" dirty="0" smtClean="0"/>
                  <a:t>Př.2) Kosočtverec ABCD má délku strany </a:t>
                </a:r>
                <a14:m>
                  <m:oMath xmlns:m="http://schemas.openxmlformats.org/officeDocument/2006/math">
                    <m:d>
                      <m:dPr>
                        <m:begChr m:val="|"/>
                        <m:endChr m:val="|"/>
                        <m:ctrlPr>
                          <a:rPr lang="cs-CZ" sz="2600" i="1" smtClean="0">
                            <a:latin typeface="Cambria Math"/>
                          </a:rPr>
                        </m:ctrlPr>
                      </m:dPr>
                      <m:e>
                        <m:r>
                          <a:rPr lang="cs-CZ" sz="2600" b="0" i="1" smtClean="0">
                            <a:latin typeface="Cambria Math"/>
                          </a:rPr>
                          <m:t>𝐴𝐵</m:t>
                        </m:r>
                      </m:e>
                    </m:d>
                    <m:r>
                      <a:rPr lang="cs-CZ" sz="2600" b="0" i="1" smtClean="0">
                        <a:latin typeface="Cambria Math"/>
                      </a:rPr>
                      <m:t>=</m:t>
                    </m:r>
                    <m:r>
                      <a:rPr lang="cs-CZ" sz="2600" b="0" i="1" smtClean="0">
                        <a:latin typeface="Cambria Math"/>
                      </a:rPr>
                      <m:t>𝑎</m:t>
                    </m:r>
                    <m:r>
                      <a:rPr lang="cs-CZ" sz="2600" b="0" i="1" smtClean="0">
                        <a:latin typeface="Cambria Math"/>
                      </a:rPr>
                      <m:t>=4 </m:t>
                    </m:r>
                    <m:r>
                      <a:rPr lang="cs-CZ" sz="2600" b="0" i="1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2600" dirty="0" smtClean="0">
                    <a:latin typeface="Calibri" pitchFamily="34" charset="0"/>
                    <a:cs typeface="Calibri" pitchFamily="34" charset="0"/>
                  </a:rPr>
                  <a:t> a </a:t>
                </a:r>
                <a:r>
                  <a:rPr lang="cs-CZ" sz="2600" dirty="0" smtClean="0"/>
                  <a:t>délka jedné úhlopříčky je 6,4 cm. Vypočítejte délku druhé úhlopříčky.</a:t>
                </a:r>
                <a:endParaRPr lang="cs-CZ" sz="2600" dirty="0"/>
              </a:p>
            </p:txBody>
          </p:sp>
        </mc:Choice>
        <mc:Fallback xmlns="">
          <p:sp>
            <p:nvSpPr>
              <p:cNvPr id="14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5369" y="2864604"/>
                <a:ext cx="9069262" cy="860474"/>
              </a:xfrm>
              <a:prstGeom prst="rect">
                <a:avLst/>
              </a:prstGeom>
              <a:blipFill rotWithShape="1">
                <a:blip r:embed="rId2"/>
                <a:stretch>
                  <a:fillRect l="-1210" t="-7801" b="-6666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Zástupný symbol pro obsah 2"/>
          <p:cNvSpPr>
            <a:spLocks noGrp="1"/>
          </p:cNvSpPr>
          <p:nvPr/>
        </p:nvSpPr>
        <p:spPr>
          <a:xfrm>
            <a:off x="6911036" y="1909124"/>
            <a:ext cx="2104972" cy="43204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b="0" i="0" spc="-120" dirty="0" smtClean="0">
                <a:solidFill>
                  <a:srgbClr val="FFFF00"/>
                </a:solidFill>
                <a:latin typeface="+mj-lt"/>
                <a:ea typeface="Cambria Math" pitchFamily="18" charset="0"/>
              </a:rPr>
              <a:t>u = 62,2 cm</a:t>
            </a:r>
            <a:endParaRPr lang="cs-CZ" spc="-120" dirty="0">
              <a:solidFill>
                <a:srgbClr val="FFFF00"/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6" name="Zástupný symbol pro obsah 2"/>
          <p:cNvSpPr>
            <a:spLocks noGrp="1"/>
          </p:cNvSpPr>
          <p:nvPr/>
        </p:nvSpPr>
        <p:spPr>
          <a:xfrm>
            <a:off x="6817511" y="3869094"/>
            <a:ext cx="2104972" cy="432048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vert="horz">
            <a:noAutofit/>
          </a:bodyPr>
          <a:lstStyle>
            <a:lvl1pPr marL="274320" indent="-274320" algn="l" rtl="0" eaLnBrk="1" latinLnBrk="0" hangingPunct="1">
              <a:spcBef>
                <a:spcPts val="600"/>
              </a:spcBef>
              <a:buClr>
                <a:schemeClr val="accent1"/>
              </a:buClr>
              <a:buSzPct val="70000"/>
              <a:buFont typeface="Wingdings"/>
              <a:buChar char=""/>
              <a:defRPr kumimoji="0"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indent="-274320" algn="l" rtl="0" eaLnBrk="1" latinLnBrk="0" hangingPunct="1">
              <a:spcBef>
                <a:spcPct val="20000"/>
              </a:spcBef>
              <a:buClr>
                <a:schemeClr val="accent1"/>
              </a:buClr>
              <a:buSzPct val="80000"/>
              <a:buFont typeface="Wingdings 2"/>
              <a:buChar char=""/>
              <a:defRPr kumimoji="0"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18872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463040" indent="-182880" algn="l" rtl="0" eaLnBrk="1" latinLnBrk="0" hangingPunct="1">
              <a:spcBef>
                <a:spcPct val="20000"/>
              </a:spcBef>
              <a:buClr>
                <a:schemeClr val="accent2">
                  <a:tint val="60000"/>
                </a:schemeClr>
              </a:buClr>
              <a:buSzPct val="68000"/>
              <a:buFont typeface="Wingdings 2"/>
              <a:buChar char=""/>
              <a:defRPr kumimoji="0"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737360" indent="-182880" algn="l" rtl="0" eaLnBrk="1" latinLnBrk="0" hangingPunct="1">
              <a:spcBef>
                <a:spcPct val="20000"/>
              </a:spcBef>
              <a:buClr>
                <a:schemeClr val="accent1"/>
              </a:buClr>
              <a:buChar char="•"/>
              <a:defRPr kumimoji="0" sz="1600" kern="120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6pPr>
            <a:lvl7pPr marL="2011680" indent="-182880" algn="l" rtl="0" eaLnBrk="1" latinLnBrk="0" hangingPunct="1">
              <a:spcBef>
                <a:spcPct val="20000"/>
              </a:spcBef>
              <a:buClr>
                <a:schemeClr val="accent1">
                  <a:tint val="60000"/>
                </a:schemeClr>
              </a:buClr>
              <a:buSzPct val="60000"/>
              <a:buFont typeface="Wingdings"/>
              <a:buChar char="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7pPr>
            <a:lvl8pPr marL="2286000" indent="-182880" algn="l" rtl="0" eaLnBrk="1" latinLnBrk="0" hangingPunct="1">
              <a:spcBef>
                <a:spcPct val="20000"/>
              </a:spcBef>
              <a:buClr>
                <a:schemeClr val="accent2"/>
              </a:buClr>
              <a:buChar char="•"/>
              <a:defRPr kumimoji="0" sz="1400" kern="1200" cap="small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8pPr>
            <a:lvl9pPr marL="2560320" indent="-182880" algn="l" rtl="0" eaLnBrk="1" latinLnBrk="0" hangingPunct="1">
              <a:spcBef>
                <a:spcPct val="20000"/>
              </a:spcBef>
              <a:buClr>
                <a:schemeClr val="accent1">
                  <a:shade val="75000"/>
                </a:schemeClr>
              </a:buClr>
              <a:buChar char="•"/>
              <a:defRPr kumimoji="0" sz="1400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cs-CZ" spc="-120" dirty="0" smtClean="0">
                <a:solidFill>
                  <a:srgbClr val="FFFF00"/>
                </a:solidFill>
                <a:latin typeface="+mj-lt"/>
                <a:ea typeface="Cambria Math" pitchFamily="18" charset="0"/>
              </a:rPr>
              <a:t>u </a:t>
            </a:r>
            <a:r>
              <a:rPr lang="cs-CZ" b="0" i="0" spc="-120" dirty="0" smtClean="0">
                <a:solidFill>
                  <a:srgbClr val="FFFF00"/>
                </a:solidFill>
                <a:latin typeface="+mj-lt"/>
                <a:ea typeface="Cambria Math" pitchFamily="18" charset="0"/>
              </a:rPr>
              <a:t>= 4,8 cm</a:t>
            </a:r>
            <a:endParaRPr lang="cs-CZ" spc="-120" dirty="0">
              <a:solidFill>
                <a:srgbClr val="FFFF00"/>
              </a:solidFill>
              <a:latin typeface="Trebuchet MS" pitchFamily="34" charset="0"/>
              <a:ea typeface="Cambria Math" pitchFamily="18" charset="0"/>
            </a:endParaRPr>
          </a:p>
        </p:txBody>
      </p:sp>
      <p:sp>
        <p:nvSpPr>
          <p:cNvPr id="17" name="Zaoblený obdélník 16"/>
          <p:cNvSpPr/>
          <p:nvPr/>
        </p:nvSpPr>
        <p:spPr>
          <a:xfrm>
            <a:off x="60264" y="4715122"/>
            <a:ext cx="8940688" cy="1777516"/>
          </a:xfrm>
          <a:prstGeom prst="roundRect">
            <a:avLst>
              <a:gd name="adj" fmla="val 0"/>
            </a:avLst>
          </a:prstGeom>
          <a:gradFill>
            <a:gsLst>
              <a:gs pos="0">
                <a:schemeClr val="accent2">
                  <a:lumMod val="60000"/>
                  <a:lumOff val="40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tx1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Zástupný symbol pro obsah 2"/>
              <p:cNvSpPr>
                <a:spLocks noGrp="1"/>
              </p:cNvSpPr>
              <p:nvPr/>
            </p:nvSpPr>
            <p:spPr>
              <a:xfrm>
                <a:off x="108261" y="4928838"/>
                <a:ext cx="8971161" cy="860474"/>
              </a:xfrm>
              <a:prstGeom prst="rect">
                <a:avLst/>
              </a:prstGeom>
            </p:spPr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:r>
                  <a:rPr lang="cs-CZ" sz="2500" dirty="0" smtClean="0"/>
                  <a:t>Př.3) Rovnoramenný lichoběžník má základny </a:t>
                </a:r>
                <a14:m>
                  <m:oMath xmlns:m="http://schemas.openxmlformats.org/officeDocument/2006/math">
                    <m:r>
                      <a:rPr lang="cs-CZ" sz="2500" i="1" dirty="0" smtClean="0">
                        <a:latin typeface="Cambria Math"/>
                      </a:rPr>
                      <m:t>16 </m:t>
                    </m:r>
                    <m:r>
                      <a:rPr lang="cs-CZ" sz="2500" i="1" dirty="0" smtClean="0">
                        <a:latin typeface="Cambria Math"/>
                      </a:rPr>
                      <m:t>𝑐𝑚</m:t>
                    </m:r>
                    <m:r>
                      <a:rPr lang="cs-CZ" sz="2500" i="1" dirty="0" smtClean="0">
                        <a:latin typeface="Cambria Math"/>
                      </a:rPr>
                      <m:t> </m:t>
                    </m:r>
                  </m:oMath>
                </a14:m>
                <a:r>
                  <a:rPr lang="cs-CZ" sz="2500" dirty="0" smtClean="0"/>
                  <a:t>a </a:t>
                </a:r>
                <a14:m>
                  <m:oMath xmlns:m="http://schemas.openxmlformats.org/officeDocument/2006/math">
                    <m:r>
                      <a:rPr lang="cs-CZ" sz="2500" i="1" dirty="0" smtClean="0">
                        <a:latin typeface="Cambria Math"/>
                      </a:rPr>
                      <m:t>10 </m:t>
                    </m:r>
                    <m:r>
                      <a:rPr lang="cs-CZ" sz="25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2500" dirty="0" smtClean="0"/>
                  <a:t>. Délka ramene je </a:t>
                </a:r>
                <a14:m>
                  <m:oMath xmlns:m="http://schemas.openxmlformats.org/officeDocument/2006/math">
                    <m:r>
                      <a:rPr lang="cs-CZ" sz="2500" i="1" dirty="0" smtClean="0">
                        <a:latin typeface="Cambria Math"/>
                      </a:rPr>
                      <m:t>5 </m:t>
                    </m:r>
                    <m:r>
                      <a:rPr lang="cs-CZ" sz="2500" i="1" dirty="0" smtClean="0">
                        <a:latin typeface="Cambria Math"/>
                      </a:rPr>
                      <m:t>𝑐𝑚</m:t>
                    </m:r>
                  </m:oMath>
                </a14:m>
                <a:r>
                  <a:rPr lang="cs-CZ" sz="2500" dirty="0" smtClean="0"/>
                  <a:t>. Vypočítejte výšku, obvod a obsah lichoběžníku.</a:t>
                </a:r>
                <a:endParaRPr lang="cs-CZ" sz="2500" dirty="0"/>
              </a:p>
            </p:txBody>
          </p:sp>
        </mc:Choice>
        <mc:Fallback xmlns="">
          <p:sp>
            <p:nvSpPr>
              <p:cNvPr id="18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8261" y="4928838"/>
                <a:ext cx="8971161" cy="860474"/>
              </a:xfrm>
              <a:prstGeom prst="rect">
                <a:avLst/>
              </a:prstGeom>
              <a:blipFill rotWithShape="1">
                <a:blip r:embed="rId3"/>
                <a:stretch>
                  <a:fillRect l="-1156" t="-4965" r="-748" b="-6099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Zástupný symbol pro obsah 2"/>
              <p:cNvSpPr>
                <a:spLocks noGrp="1"/>
              </p:cNvSpPr>
              <p:nvPr/>
            </p:nvSpPr>
            <p:spPr>
              <a:xfrm>
                <a:off x="4529523" y="5919684"/>
                <a:ext cx="4337708" cy="434356"/>
              </a:xfrm>
              <a:prstGeom prst="rect">
                <a:avLst/>
              </a:prstGeom>
            </p:spPr>
            <p:style>
              <a:lnRef idx="2">
                <a:schemeClr val="dk1">
                  <a:shade val="50000"/>
                </a:schemeClr>
              </a:lnRef>
              <a:fillRef idx="1">
                <a:schemeClr val="dk1"/>
              </a:fillRef>
              <a:effectRef idx="0">
                <a:schemeClr val="dk1"/>
              </a:effectRef>
              <a:fontRef idx="minor">
                <a:schemeClr val="lt1"/>
              </a:fontRef>
            </p:style>
            <p:txBody>
              <a:bodyPr vert="horz">
                <a:noAutofit/>
              </a:bodyPr>
              <a:lstStyle>
                <a:lvl1pPr marL="274320" indent="-274320" algn="l" rtl="0" eaLnBrk="1" latinLnBrk="0" hangingPunct="1">
                  <a:spcBef>
                    <a:spcPts val="600"/>
                  </a:spcBef>
                  <a:buClr>
                    <a:schemeClr val="accent1"/>
                  </a:buClr>
                  <a:buSzPct val="70000"/>
                  <a:buFont typeface="Wingdings"/>
                  <a:buChar char=""/>
                  <a:defRPr kumimoji="0" sz="24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640080" indent="-27432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SzPct val="80000"/>
                  <a:buFont typeface="Wingdings 2"/>
                  <a:buChar char=""/>
                  <a:defRPr kumimoji="0" sz="21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91440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1887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"/>
                  <a:defRPr kumimoji="0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1463040" indent="-182880" algn="l" rtl="0" eaLnBrk="1" latinLnBrk="0" hangingPunct="1">
                  <a:spcBef>
                    <a:spcPct val="20000"/>
                  </a:spcBef>
                  <a:buClr>
                    <a:schemeClr val="accent2">
                      <a:tint val="60000"/>
                    </a:schemeClr>
                  </a:buClr>
                  <a:buSzPct val="68000"/>
                  <a:buFont typeface="Wingdings 2"/>
                  <a:buChar char=""/>
                  <a:defRPr kumimoji="0" sz="16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1737360" indent="-182880" algn="l" rtl="0" eaLnBrk="1" latinLnBrk="0" hangingPunct="1">
                  <a:spcBef>
                    <a:spcPct val="20000"/>
                  </a:spcBef>
                  <a:buClr>
                    <a:schemeClr val="accent1"/>
                  </a:buClr>
                  <a:buChar char="•"/>
                  <a:defRPr kumimoji="0" sz="1600" kern="120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6pPr>
                <a:lvl7pPr marL="201168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tint val="60000"/>
                    </a:schemeClr>
                  </a:buClr>
                  <a:buSzPct val="60000"/>
                  <a:buFont typeface="Wingdings"/>
                  <a:buChar char="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7pPr>
                <a:lvl8pPr marL="2286000" indent="-182880" algn="l" rtl="0" eaLnBrk="1" latinLnBrk="0" hangingPunct="1">
                  <a:spcBef>
                    <a:spcPct val="20000"/>
                  </a:spcBef>
                  <a:buClr>
                    <a:schemeClr val="accent2"/>
                  </a:buClr>
                  <a:buChar char="•"/>
                  <a:defRPr kumimoji="0" sz="1400" kern="1200" cap="small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8pPr>
                <a:lvl9pPr marL="2560320" indent="-182880" algn="l" rtl="0" eaLnBrk="1" latinLnBrk="0" hangingPunct="1">
                  <a:spcBef>
                    <a:spcPct val="20000"/>
                  </a:spcBef>
                  <a:buClr>
                    <a:schemeClr val="accent1">
                      <a:shade val="75000"/>
                    </a:schemeClr>
                  </a:buClr>
                  <a:buChar char="•"/>
                  <a:defRPr kumimoji="0" sz="1400" kern="1200" baseline="0">
                    <a:solidFill>
                      <a:schemeClr val="tx2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𝑣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= 4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,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𝑜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=36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𝑐𝑚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, 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𝑆</m:t>
                      </m:r>
                      <m:r>
                        <a:rPr lang="cs-CZ" b="0" i="1" spc="-120" dirty="0" smtClean="0">
                          <a:solidFill>
                            <a:srgbClr val="FFFF00"/>
                          </a:solidFill>
                          <a:latin typeface="Cambria Math"/>
                          <a:ea typeface="Cambria Math" pitchFamily="18" charset="0"/>
                        </a:rPr>
                        <m:t>=52 </m:t>
                      </m:r>
                      <m:sSup>
                        <m:sSupPr>
                          <m:ctrlPr>
                            <a:rPr lang="cs-CZ" b="0" i="1" spc="-120" dirty="0" smtClean="0">
                              <a:solidFill>
                                <a:srgbClr val="FFFF00"/>
                              </a:solidFill>
                              <a:latin typeface="Cambria Math"/>
                              <a:ea typeface="Cambria Math" pitchFamily="18" charset="0"/>
                            </a:rPr>
                          </m:ctrlPr>
                        </m:sSupPr>
                        <m:e>
                          <m:r>
                            <a:rPr lang="cs-CZ" b="0" i="1" spc="-120" dirty="0" smtClean="0">
                              <a:solidFill>
                                <a:srgbClr val="FFFF00"/>
                              </a:solidFill>
                              <a:latin typeface="Cambria Math"/>
                              <a:ea typeface="Cambria Math" pitchFamily="18" charset="0"/>
                            </a:rPr>
                            <m:t>𝑐𝑚</m:t>
                          </m:r>
                        </m:e>
                        <m:sup>
                          <m:r>
                            <a:rPr lang="cs-CZ" b="0" i="1" spc="-120" dirty="0" smtClean="0">
                              <a:solidFill>
                                <a:srgbClr val="FFFF00"/>
                              </a:solidFill>
                              <a:latin typeface="Cambria Math"/>
                              <a:ea typeface="Cambria Math" pitchFamily="18" charset="0"/>
                            </a:rPr>
                            <m:t>2</m:t>
                          </m:r>
                        </m:sup>
                      </m:sSup>
                    </m:oMath>
                  </m:oMathPara>
                </a14:m>
                <a:endParaRPr lang="cs-CZ" spc="-120" dirty="0">
                  <a:solidFill>
                    <a:srgbClr val="FFFF00"/>
                  </a:solidFill>
                  <a:latin typeface="Trebuchet MS" pitchFamily="34" charset="0"/>
                  <a:ea typeface="Cambria Math" pitchFamily="18" charset="0"/>
                </a:endParaRPr>
              </a:p>
            </p:txBody>
          </p:sp>
        </mc:Choice>
        <mc:Fallback xmlns="">
          <p:sp>
            <p:nvSpPr>
              <p:cNvPr id="19" name="Zástupný symbol pro obsah 2"/>
              <p:cNvSpPr>
                <a:spLocks noGrp="1"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9523" y="5919684"/>
                <a:ext cx="4337708" cy="434356"/>
              </a:xfrm>
              <a:prstGeom prst="rect">
                <a:avLst/>
              </a:prstGeom>
              <a:blipFill rotWithShape="1">
                <a:blip r:embed="rId4"/>
                <a:stretch>
                  <a:fillRect b="-2703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26" name="Picture 2" descr="C:\Users\spravce\AppData\Local\Microsoft\Windows\Temporary Internet Files\Content.IE5\D1R1SU0N\MC900440424[4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5189" y="34638"/>
            <a:ext cx="1429615" cy="117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656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5" grpId="0"/>
      <p:bldP spid="14" grpId="0"/>
      <p:bldP spid="12" grpId="0" animBg="1"/>
      <p:bldP spid="16" grpId="0" animBg="1"/>
      <p:bldP spid="18" grpId="0"/>
      <p:bldP spid="1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Zaoblený obdélník 11"/>
          <p:cNvSpPr/>
          <p:nvPr/>
        </p:nvSpPr>
        <p:spPr>
          <a:xfrm>
            <a:off x="281448" y="620688"/>
            <a:ext cx="8609307" cy="6120680"/>
          </a:xfrm>
          <a:prstGeom prst="roundRect">
            <a:avLst>
              <a:gd name="adj" fmla="val 3035"/>
            </a:avLst>
          </a:prstGeom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/>
          </a:p>
        </p:txBody>
      </p:sp>
      <p:sp>
        <p:nvSpPr>
          <p:cNvPr id="13" name="Obdélník 12">
            <a:hlinkClick r:id="rId2"/>
          </p:cNvPr>
          <p:cNvSpPr/>
          <p:nvPr/>
        </p:nvSpPr>
        <p:spPr>
          <a:xfrm>
            <a:off x="427794" y="3320988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ZŠ Dobřichovice – pracovní listy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Obdélník 13">
            <a:hlinkClick r:id="rId3"/>
          </p:cNvPr>
          <p:cNvSpPr/>
          <p:nvPr/>
        </p:nvSpPr>
        <p:spPr>
          <a:xfrm>
            <a:off x="427794" y="4149080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každého</a:t>
            </a:r>
          </a:p>
        </p:txBody>
      </p:sp>
      <p:sp>
        <p:nvSpPr>
          <p:cNvPr id="15" name="Obdélník 14">
            <a:hlinkClick r:id="rId4"/>
          </p:cNvPr>
          <p:cNvSpPr/>
          <p:nvPr/>
        </p:nvSpPr>
        <p:spPr>
          <a:xfrm>
            <a:off x="427794" y="866676"/>
            <a:ext cx="8167115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Matematické hry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6" name="Obdélník 15">
            <a:hlinkClick r:id="rId5"/>
          </p:cNvPr>
          <p:cNvSpPr/>
          <p:nvPr/>
        </p:nvSpPr>
        <p:spPr>
          <a:xfrm>
            <a:off x="427794" y="2528900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B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Obdélník 16">
            <a:hlinkClick r:id="rId6"/>
          </p:cNvPr>
          <p:cNvSpPr/>
          <p:nvPr/>
        </p:nvSpPr>
        <p:spPr>
          <a:xfrm>
            <a:off x="427794" y="1693528"/>
            <a:ext cx="8167114" cy="648072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Moje škola – matematika A</a:t>
            </a:r>
            <a:endParaRPr lang="cs-CZ" sz="2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" name="Obdélník 17">
            <a:hlinkClick r:id="rId3"/>
          </p:cNvPr>
          <p:cNvSpPr/>
          <p:nvPr/>
        </p:nvSpPr>
        <p:spPr>
          <a:xfrm>
            <a:off x="427794" y="5013176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Matematika pro základní školy</a:t>
            </a:r>
          </a:p>
        </p:txBody>
      </p:sp>
      <p:sp>
        <p:nvSpPr>
          <p:cNvPr id="19" name="Obdélník 18">
            <a:hlinkClick r:id="rId7"/>
          </p:cNvPr>
          <p:cNvSpPr/>
          <p:nvPr/>
        </p:nvSpPr>
        <p:spPr>
          <a:xfrm>
            <a:off x="427793" y="5805264"/>
            <a:ext cx="8167115" cy="648000"/>
          </a:xfrm>
          <a:prstGeom prst="rect">
            <a:avLst/>
          </a:prstGeom>
          <a:gradFill>
            <a:gsLst>
              <a:gs pos="0">
                <a:srgbClr val="FFEFD1"/>
              </a:gs>
              <a:gs pos="64999">
                <a:srgbClr val="F0EBD5"/>
              </a:gs>
              <a:gs pos="100000">
                <a:srgbClr val="D1C39F"/>
              </a:gs>
            </a:gsLst>
            <a:lin ang="5400000" scaled="0"/>
          </a:gradFill>
        </p:spPr>
        <p:style>
          <a:lnRef idx="1">
            <a:schemeClr val="accent3"/>
          </a:lnRef>
          <a:fillRef idx="3">
            <a:schemeClr val="accent3"/>
          </a:fillRef>
          <a:effectRef idx="2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Fyzikální, matematické a chemické tabulky</a:t>
            </a:r>
          </a:p>
        </p:txBody>
      </p:sp>
      <p:sp>
        <p:nvSpPr>
          <p:cNvPr id="20" name="TextovéPole 19"/>
          <p:cNvSpPr txBox="1"/>
          <p:nvPr/>
        </p:nvSpPr>
        <p:spPr>
          <a:xfrm>
            <a:off x="2330213" y="53132"/>
            <a:ext cx="62646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Hypertextové odkazy</a:t>
            </a:r>
            <a:endParaRPr lang="cs-CZ" sz="2800" dirty="0"/>
          </a:p>
        </p:txBody>
      </p:sp>
      <p:pic>
        <p:nvPicPr>
          <p:cNvPr id="21" name="Picture 3" descr="C:\Users\spravce\AppData\Local\Microsoft\Windows\Temporary Internet Files\Content.IE5\BL96J1IA\MC900440428[2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5330" y="186680"/>
            <a:ext cx="1261203" cy="1328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51341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aoblený obdélník 3"/>
          <p:cNvSpPr/>
          <p:nvPr/>
        </p:nvSpPr>
        <p:spPr>
          <a:xfrm>
            <a:off x="150370" y="476672"/>
            <a:ext cx="8886125" cy="3744416"/>
          </a:xfrm>
          <a:prstGeom prst="roundRect">
            <a:avLst/>
          </a:prstGeom>
          <a:gradFill>
            <a:gsLst>
              <a:gs pos="0">
                <a:schemeClr val="bg2">
                  <a:lumMod val="40000"/>
                  <a:lumOff val="60000"/>
                </a:schemeClr>
              </a:gs>
              <a:gs pos="72000">
                <a:schemeClr val="accent2">
                  <a:tint val="90000"/>
                  <a:satMod val="135000"/>
                </a:schemeClr>
              </a:gs>
              <a:gs pos="100000">
                <a:schemeClr val="accent2">
                  <a:tint val="80000"/>
                  <a:satMod val="155000"/>
                </a:schemeClr>
              </a:gs>
            </a:gsLst>
          </a:gradFill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95250" h="101600" prst="slope"/>
            <a:contourClr>
              <a:schemeClr val="accent2">
                <a:shade val="30000"/>
                <a:satMod val="120000"/>
              </a:schemeClr>
            </a:contourClr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endParaRPr lang="cs-CZ" dirty="0">
              <a:solidFill>
                <a:schemeClr val="bg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70682" y="1228287"/>
            <a:ext cx="9065302" cy="161582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MOLNÁR, Josef; EMANOVSKÝ, Petr; LEPÍK, Libor a kol. </a:t>
            </a:r>
            <a:r>
              <a:rPr lang="cs-CZ" sz="1100" i="1" dirty="0"/>
              <a:t>Matematika 8</a:t>
            </a:r>
            <a:r>
              <a:rPr lang="cs-CZ" sz="1100" dirty="0"/>
              <a:t>. Olomouc: </a:t>
            </a:r>
            <a:r>
              <a:rPr lang="cs-CZ" sz="1100" dirty="0" err="1"/>
              <a:t>Prodos</a:t>
            </a:r>
            <a:r>
              <a:rPr lang="cs-CZ" sz="1100" dirty="0"/>
              <a:t>, 2000, ISBN 80-7230-062-8. </a:t>
            </a:r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DYTRYCH</a:t>
            </a:r>
            <a:r>
              <a:rPr lang="cs-CZ" sz="1100" dirty="0"/>
              <a:t>, Martin; DOBIASOVÁ, Irena; LIVŇANSKÁ, Libuše. </a:t>
            </a:r>
            <a:r>
              <a:rPr lang="cs-CZ" sz="1100" i="1" dirty="0"/>
              <a:t>Sbírka úloh z matematiky</a:t>
            </a:r>
            <a:r>
              <a:rPr lang="cs-CZ" sz="1100" dirty="0"/>
              <a:t>. Pohořelice: Fortuna, 2001, ISBN 80-7168-766-9</a:t>
            </a:r>
            <a:r>
              <a:rPr lang="cs-CZ" sz="1100" dirty="0" smtClean="0"/>
              <a:t>.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/>
              <a:t>MULLEROVÁ, Jana; BĚLOUN, František; BRANT, Jiří a kol. </a:t>
            </a:r>
            <a:r>
              <a:rPr lang="cs-CZ" sz="1100" i="1" dirty="0"/>
              <a:t>Matematika pro 8. ročník</a:t>
            </a:r>
            <a:r>
              <a:rPr lang="cs-CZ" sz="1100" dirty="0"/>
              <a:t>. Praha: Kvarta, 1999, ISBN 80-85570-93-9.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cs-CZ" sz="1100" dirty="0" smtClean="0"/>
              <a:t>Galerie klipart</a:t>
            </a:r>
            <a:endParaRPr lang="cs-CZ" sz="1100" dirty="0"/>
          </a:p>
          <a:p>
            <a:endParaRPr lang="cs-CZ" sz="1100" dirty="0" smtClean="0"/>
          </a:p>
          <a:p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/>
          </a:p>
          <a:p>
            <a:pPr marL="285750" indent="-285750">
              <a:buFont typeface="Wingdings" pitchFamily="2" charset="2"/>
              <a:buChar char="v"/>
            </a:pPr>
            <a:endParaRPr lang="cs-CZ" sz="1100" dirty="0" smtClean="0"/>
          </a:p>
        </p:txBody>
      </p:sp>
      <p:sp>
        <p:nvSpPr>
          <p:cNvPr id="3" name="TextovéPole 2"/>
          <p:cNvSpPr txBox="1"/>
          <p:nvPr/>
        </p:nvSpPr>
        <p:spPr>
          <a:xfrm>
            <a:off x="2549879" y="620688"/>
            <a:ext cx="263482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1">
                    <a:lumMod val="95000"/>
                    <a:lumOff val="5000"/>
                  </a:schemeClr>
                </a:solidFill>
                <a:effectLst>
                  <a:glow rad="1397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Použité zdroje:</a:t>
            </a:r>
            <a:endParaRPr lang="cs-CZ" sz="2800" dirty="0">
              <a:solidFill>
                <a:schemeClr val="bg1">
                  <a:lumMod val="95000"/>
                  <a:lumOff val="5000"/>
                </a:schemeClr>
              </a:solidFill>
              <a:effectLst>
                <a:glow rad="1397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00909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2548</TotalTime>
  <Words>904</Words>
  <Application>Microsoft Office PowerPoint</Application>
  <PresentationFormat>Předvádění na obrazovce (4:3)</PresentationFormat>
  <Paragraphs>160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ZŠ Libina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ZŠ Libina</dc:creator>
  <cp:lastModifiedBy>ZŠ Libina</cp:lastModifiedBy>
  <cp:revision>314</cp:revision>
  <dcterms:created xsi:type="dcterms:W3CDTF">2012-10-07T18:47:53Z</dcterms:created>
  <dcterms:modified xsi:type="dcterms:W3CDTF">2013-03-31T18:55:04Z</dcterms:modified>
</cp:coreProperties>
</file>