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3"/>
  </p:notesMasterIdLst>
  <p:sldIdLst>
    <p:sldId id="256" r:id="rId2"/>
    <p:sldId id="257" r:id="rId3"/>
    <p:sldId id="338" r:id="rId4"/>
    <p:sldId id="339" r:id="rId5"/>
    <p:sldId id="340" r:id="rId6"/>
    <p:sldId id="341" r:id="rId7"/>
    <p:sldId id="342" r:id="rId8"/>
    <p:sldId id="343" r:id="rId9"/>
    <p:sldId id="321" r:id="rId10"/>
    <p:sldId id="331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5069" autoAdjust="0"/>
  </p:normalViewPr>
  <p:slideViewPr>
    <p:cSldViewPr>
      <p:cViewPr>
        <p:scale>
          <a:sx n="60" d="100"/>
          <a:sy n="60" d="100"/>
        </p:scale>
        <p:origin x="-1382" y="-10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5.wmf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7.w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0.png"/><Relationship Id="rId18" Type="http://schemas.openxmlformats.org/officeDocument/2006/relationships/image" Target="../media/image45.png"/><Relationship Id="rId3" Type="http://schemas.openxmlformats.org/officeDocument/2006/relationships/image" Target="../media/image30.png"/><Relationship Id="rId21" Type="http://schemas.openxmlformats.org/officeDocument/2006/relationships/image" Target="../media/image48.png"/><Relationship Id="rId7" Type="http://schemas.openxmlformats.org/officeDocument/2006/relationships/image" Target="../media/image34.png"/><Relationship Id="rId12" Type="http://schemas.openxmlformats.org/officeDocument/2006/relationships/image" Target="../media/image39.png"/><Relationship Id="rId17" Type="http://schemas.openxmlformats.org/officeDocument/2006/relationships/image" Target="../media/image44.png"/><Relationship Id="rId25" Type="http://schemas.openxmlformats.org/officeDocument/2006/relationships/image" Target="../media/image6.wmf"/><Relationship Id="rId2" Type="http://schemas.openxmlformats.org/officeDocument/2006/relationships/image" Target="../media/image29.png"/><Relationship Id="rId16" Type="http://schemas.openxmlformats.org/officeDocument/2006/relationships/image" Target="../media/image43.png"/><Relationship Id="rId20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24" Type="http://schemas.openxmlformats.org/officeDocument/2006/relationships/image" Target="../media/image51.png"/><Relationship Id="rId5" Type="http://schemas.openxmlformats.org/officeDocument/2006/relationships/image" Target="../media/image32.png"/><Relationship Id="rId15" Type="http://schemas.openxmlformats.org/officeDocument/2006/relationships/image" Target="../media/image42.png"/><Relationship Id="rId23" Type="http://schemas.openxmlformats.org/officeDocument/2006/relationships/image" Target="../media/image50.png"/><Relationship Id="rId10" Type="http://schemas.openxmlformats.org/officeDocument/2006/relationships/image" Target="../media/image37.png"/><Relationship Id="rId19" Type="http://schemas.openxmlformats.org/officeDocument/2006/relationships/image" Target="../media/image46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Relationship Id="rId14" Type="http://schemas.openxmlformats.org/officeDocument/2006/relationships/image" Target="../media/image41.png"/><Relationship Id="rId22" Type="http://schemas.openxmlformats.org/officeDocument/2006/relationships/image" Target="../media/image4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../media/image8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6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1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6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0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0" y="3038485"/>
            <a:ext cx="74664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>
                <a:solidFill>
                  <a:schemeClr val="bg1"/>
                </a:solidFill>
              </a:rPr>
              <a:t>: </a:t>
            </a:r>
            <a:r>
              <a:rPr lang="cs-CZ" sz="2800" smtClean="0">
                <a:solidFill>
                  <a:schemeClr val="bg1"/>
                </a:solidFill>
              </a:rPr>
              <a:t>VY_32_INOVACE_07_03_M8_Hanak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5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6" y="3561705"/>
            <a:ext cx="28398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Množiny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</a:t>
            </a:r>
            <a:r>
              <a:rPr lang="cs-CZ" sz="1600">
                <a:solidFill>
                  <a:schemeClr val="bg1"/>
                </a:solidFill>
              </a:rPr>
              <a:t>: </a:t>
            </a:r>
            <a:r>
              <a:rPr lang="cs-CZ" sz="160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330" y="4072225"/>
            <a:ext cx="906422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400" dirty="0" smtClean="0">
                <a:solidFill>
                  <a:schemeClr val="bg1"/>
                </a:solidFill>
              </a:rPr>
              <a:t>Množiny a podmnožiny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3761" y="332656"/>
            <a:ext cx="8609307" cy="6264696"/>
          </a:xfrm>
          <a:prstGeom prst="roundRect">
            <a:avLst>
              <a:gd name="adj" fmla="val 855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330694"/>
            <a:ext cx="288032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39552" y="1436087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</a:rPr>
              <a:t>V této hodině si zavedeme pojmy množina a podmnožina. Na začátku jsou řešené příklady a v další části jsou příklady na samostatné procvičení. </a:t>
            </a:r>
          </a:p>
          <a:p>
            <a:pPr algn="just"/>
            <a:r>
              <a:rPr lang="cs-CZ" sz="1800" dirty="0" smtClean="0">
                <a:solidFill>
                  <a:schemeClr val="bg1"/>
                </a:solidFill>
              </a:rPr>
              <a:t>Inovativnost </a:t>
            </a:r>
            <a:r>
              <a:rPr lang="cs-CZ" sz="1800" dirty="0">
                <a:solidFill>
                  <a:schemeClr val="bg1"/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</a:t>
            </a:r>
            <a:r>
              <a:rPr lang="cs-CZ" sz="1800">
                <a:solidFill>
                  <a:schemeClr val="bg1"/>
                </a:solidFill>
              </a:rPr>
              <a:t>, </a:t>
            </a:r>
            <a:r>
              <a:rPr lang="cs-CZ" sz="1800" smtClean="0">
                <a:solidFill>
                  <a:schemeClr val="bg1"/>
                </a:solidFill>
              </a:rPr>
              <a:t>aby </a:t>
            </a:r>
            <a:r>
              <a:rPr lang="cs-CZ" sz="1800" dirty="0">
                <a:solidFill>
                  <a:schemeClr val="bg1"/>
                </a:solidFill>
              </a:rPr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Zaoblený obdélník 24"/>
          <p:cNvSpPr/>
          <p:nvPr/>
        </p:nvSpPr>
        <p:spPr>
          <a:xfrm>
            <a:off x="267344" y="116632"/>
            <a:ext cx="8609307" cy="648072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22021" y="476750"/>
            <a:ext cx="8099956" cy="779104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67263" y="604692"/>
            <a:ext cx="4566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/>
              </a:rPr>
              <a:t>Zapamatujte si!!</a:t>
            </a:r>
            <a:endParaRPr lang="cs-CZ" sz="2800" dirty="0">
              <a:solidFill>
                <a:schemeClr val="bg1"/>
              </a:solidFill>
              <a:effectLst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07536" y="1549342"/>
            <a:ext cx="8193183" cy="1530723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-638503" y="1791484"/>
            <a:ext cx="2843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Množina</a:t>
            </a:r>
            <a:endParaRPr lang="cs-CZ" sz="28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09565" y="1784742"/>
            <a:ext cx="8124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 j</a:t>
            </a:r>
            <a:r>
              <a:rPr lang="cs-CZ" sz="28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e skupina jednotlivých objektů, kterým říkáme </a:t>
            </a:r>
            <a:r>
              <a:rPr lang="cs-CZ" sz="28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prvky</a:t>
            </a:r>
            <a:r>
              <a:rPr lang="cs-CZ" sz="28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. </a:t>
            </a:r>
            <a:endParaRPr lang="cs-CZ" sz="28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521104" y="3458110"/>
            <a:ext cx="8099955" cy="223019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01880" y="3622662"/>
            <a:ext cx="822711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Vždy lze rozhodnout, zda daný objekt do dané množiny patří nebo nepatří. Lze tedy rozhodnout, zda je či není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prvkem dané množiny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HGW68T4R\MC900440428CAPDLOP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1942" y="4511792"/>
            <a:ext cx="1852112" cy="1950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590283" y="4963725"/>
            <a:ext cx="76674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Prvky značíme malými písmeny.</a:t>
            </a:r>
            <a:endParaRPr lang="cs-CZ" sz="28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938671" y="2215629"/>
            <a:ext cx="72815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Množiny značíme velkými písmeny.</a:t>
            </a:r>
            <a:endParaRPr lang="cs-CZ" sz="28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16297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7" grpId="0"/>
      <p:bldP spid="28" grpId="0"/>
      <p:bldP spid="31" grpId="0"/>
      <p:bldP spid="32" grpId="0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5902" y="116632"/>
            <a:ext cx="8970594" cy="648072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73812" y="1693068"/>
            <a:ext cx="8446660" cy="81898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-135038" y="1824287"/>
                <a:ext cx="189141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righ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𝒑</m:t>
                      </m:r>
                      <m:r>
                        <a:rPr lang="cs-CZ" sz="2800" b="1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∈</m:t>
                      </m:r>
                      <m:r>
                        <a:rPr lang="cs-CZ" sz="2800" b="1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𝑷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35038" y="1824287"/>
                <a:ext cx="1891417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676325" y="1840951"/>
                <a:ext cx="64217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; čteme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𝒑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je prvkem množiny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𝑷</m:t>
                    </m:r>
                  </m:oMath>
                </a14:m>
                <a:endParaRPr lang="cs-CZ" sz="2800" b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6325" y="1840951"/>
                <a:ext cx="6421704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994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Zaoblený obdélník 13"/>
          <p:cNvSpPr/>
          <p:nvPr/>
        </p:nvSpPr>
        <p:spPr>
          <a:xfrm>
            <a:off x="333032" y="2894019"/>
            <a:ext cx="8487440" cy="81898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635545" y="3041902"/>
                <a:ext cx="64217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; čteme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𝒑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není prvkem množiny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𝑷</m:t>
                    </m:r>
                  </m:oMath>
                </a14:m>
                <a:endParaRPr lang="cs-CZ" sz="2800" b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5545" y="3041902"/>
                <a:ext cx="6421704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1898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-107358" y="3071826"/>
                <a:ext cx="189141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righ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𝒑</m:t>
                      </m:r>
                      <m:r>
                        <a:rPr lang="cs-CZ" sz="2800" b="1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∉</m:t>
                      </m:r>
                      <m:r>
                        <a:rPr lang="cs-CZ" sz="2800" b="1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𝑷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07358" y="3071826"/>
                <a:ext cx="1891417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aoblený obdélník 21"/>
          <p:cNvSpPr/>
          <p:nvPr/>
        </p:nvSpPr>
        <p:spPr>
          <a:xfrm>
            <a:off x="316683" y="4102821"/>
            <a:ext cx="8503789" cy="81898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-192167" y="4234040"/>
                <a:ext cx="189141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righ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𝑫</m:t>
                      </m:r>
                      <m:r>
                        <a:rPr lang="cs-CZ" sz="2800" b="1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=∅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92167" y="4234040"/>
                <a:ext cx="1891417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619196" y="4250704"/>
                <a:ext cx="64217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; čteme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𝑫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je prázdná množina</a:t>
                </a:r>
                <a:endParaRPr lang="cs-CZ" sz="2800" b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196" y="4250704"/>
                <a:ext cx="6421704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1994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Zaoblený obdélník 26"/>
          <p:cNvSpPr/>
          <p:nvPr/>
        </p:nvSpPr>
        <p:spPr>
          <a:xfrm>
            <a:off x="273128" y="5323090"/>
            <a:ext cx="8547344" cy="81898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-605944" y="5458639"/>
                <a:ext cx="28060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righ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𝑨</m:t>
                      </m:r>
                      <m:r>
                        <a:rPr lang="cs-CZ" sz="2800" b="1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800" b="1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𝟏</m:t>
                          </m:r>
                          <m:r>
                            <a:rPr lang="cs-CZ" sz="2800" b="1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;</m:t>
                          </m:r>
                          <m:r>
                            <a:rPr lang="cs-CZ" sz="2800" b="1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𝟔</m:t>
                          </m:r>
                        </m:e>
                      </m:d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605944" y="5458639"/>
                <a:ext cx="2806080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976437" y="5470973"/>
                <a:ext cx="682528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; čteme množina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𝑨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obsahuje prvky 1 a 6.</a:t>
                </a:r>
                <a:endParaRPr lang="cs-CZ" sz="2800" b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6437" y="5470973"/>
                <a:ext cx="6825283" cy="523220"/>
              </a:xfrm>
              <a:prstGeom prst="rect">
                <a:avLst/>
              </a:prstGeom>
              <a:blipFill rotWithShape="1">
                <a:blip r:embed="rId9"/>
                <a:stretch>
                  <a:fillRect l="-1786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Zaoblený obdélník 29"/>
          <p:cNvSpPr/>
          <p:nvPr/>
        </p:nvSpPr>
        <p:spPr>
          <a:xfrm>
            <a:off x="522021" y="476750"/>
            <a:ext cx="8099956" cy="779104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467263" y="604692"/>
            <a:ext cx="4566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/>
              </a:rPr>
              <a:t>Zapamatujte si!!</a:t>
            </a:r>
            <a:endParaRPr lang="cs-CZ" sz="2800" dirty="0">
              <a:solidFill>
                <a:schemeClr val="bg1"/>
              </a:solidFill>
              <a:effectLst/>
            </a:endParaRPr>
          </a:p>
        </p:txBody>
      </p:sp>
      <p:pic>
        <p:nvPicPr>
          <p:cNvPr id="2050" name="Picture 2" descr="C:\Users\spravce\AppData\Local\Microsoft\Windows\Temporary Internet Files\Content.IE5\D1R1SU0N\MC900440452[5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7865" y="2636912"/>
            <a:ext cx="1693855" cy="2263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314584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  <p:bldP spid="16" grpId="0"/>
      <p:bldP spid="15" grpId="0"/>
      <p:bldP spid="23" grpId="0"/>
      <p:bldP spid="24" grpId="0"/>
      <p:bldP spid="28" grpId="0"/>
      <p:bldP spid="29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16632"/>
            <a:ext cx="8858953" cy="648072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06684" y="3554355"/>
            <a:ext cx="8485795" cy="81898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-102165" y="3685574"/>
                <a:ext cx="189141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righ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𝑪</m:t>
                      </m:r>
                      <m:r>
                        <a:rPr lang="cs-CZ" sz="2800" b="1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⊂</m:t>
                      </m:r>
                      <m:r>
                        <a:rPr lang="cs-CZ" sz="2800" b="1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𝑺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02165" y="3685574"/>
                <a:ext cx="1891417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709198" y="3702238"/>
                <a:ext cx="64217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; čteme množina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𝑪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je podmnožinou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𝑺</m:t>
                    </m:r>
                  </m:oMath>
                </a14:m>
                <a:endParaRPr lang="cs-CZ" sz="2800" b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9198" y="3702238"/>
                <a:ext cx="6421704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898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522021" y="476750"/>
            <a:ext cx="8099956" cy="779104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67263" y="604692"/>
            <a:ext cx="4566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/>
              </a:rPr>
              <a:t>Zapamatujte si!!</a:t>
            </a:r>
            <a:endParaRPr lang="cs-CZ" sz="2800" dirty="0">
              <a:solidFill>
                <a:schemeClr val="bg1"/>
              </a:solidFill>
              <a:effectLst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06685" y="1550528"/>
            <a:ext cx="8485795" cy="1806463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41305" y="1721701"/>
                <a:ext cx="8597160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Říkáme, že množina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𝑪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je </a:t>
                </a:r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podmnožinou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množiny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𝑺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, právě když každý prvek množiny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𝑪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je současně prvkem množiny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𝑺</m:t>
                    </m:r>
                  </m:oMath>
                </a14:m>
                <a:r>
                  <a:rPr lang="cs-CZ" sz="2800" b="1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b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305" y="1721701"/>
                <a:ext cx="8597160" cy="1384995"/>
              </a:xfrm>
              <a:prstGeom prst="rect">
                <a:avLst/>
              </a:prstGeom>
              <a:blipFill rotWithShape="1">
                <a:blip r:embed="rId4"/>
                <a:stretch>
                  <a:fillRect l="-1417" t="-4386" r="-71" b="-109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Zaoblený obdélník 17"/>
          <p:cNvSpPr/>
          <p:nvPr/>
        </p:nvSpPr>
        <p:spPr>
          <a:xfrm>
            <a:off x="441305" y="4528315"/>
            <a:ext cx="8485795" cy="81898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2020" y="4676198"/>
            <a:ext cx="84050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Prázdná množina je podmnožinou každé množiny.</a:t>
            </a:r>
            <a:endParaRPr lang="cs-CZ" sz="2800" b="1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16400" y="5474842"/>
            <a:ext cx="8485795" cy="81898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7115" y="5622725"/>
            <a:ext cx="84050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Každá množina je podmnožinou sebe samé.</a:t>
            </a:r>
            <a:endParaRPr lang="cs-CZ" sz="2800" b="1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spravce\AppData\Local\Microsoft\Windows\Temporary Internet Files\Content.IE5\0BASIBLT\MC900438000[10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513374"/>
            <a:ext cx="2033753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044004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4" grpId="0"/>
      <p:bldP spid="17" grpId="0"/>
      <p:bldP spid="20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16632"/>
            <a:ext cx="8858953" cy="648072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41305" y="1918360"/>
            <a:ext cx="8239342" cy="446296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90086" y="317110"/>
            <a:ext cx="8341779" cy="130240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1305" y="491260"/>
            <a:ext cx="85971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Ke grafickému znázornění používáme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množinový diagram.</a:t>
            </a:r>
            <a:endParaRPr lang="cs-CZ" sz="2800" b="1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477379" y="2295890"/>
            <a:ext cx="4680520" cy="2808312"/>
          </a:xfrm>
          <a:prstGeom prst="ellipse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652120" y="2295890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2295890"/>
                <a:ext cx="432048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136303" y="3067616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6303" y="3067616"/>
                <a:ext cx="432048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953543" y="2490024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𝑐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3543" y="2490024"/>
                <a:ext cx="432048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952675" y="3852446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2675" y="3852446"/>
                <a:ext cx="432048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392420" y="2912800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𝑒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2420" y="2912800"/>
                <a:ext cx="432048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537991" y="3329226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𝑏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7991" y="3329226"/>
                <a:ext cx="432048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281328" y="3842420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𝑓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1328" y="3842420"/>
                <a:ext cx="432048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220072" y="3436020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𝑛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3436020"/>
                <a:ext cx="432048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960372" y="2490024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0372" y="2490024"/>
                <a:ext cx="432048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Obdélník 26"/>
          <p:cNvSpPr/>
          <p:nvPr/>
        </p:nvSpPr>
        <p:spPr>
          <a:xfrm>
            <a:off x="469532" y="5486618"/>
            <a:ext cx="8239342" cy="87248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69532" y="5661248"/>
                <a:ext cx="460851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𝑎</m:t>
                          </m:r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;</m:t>
                          </m:r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𝑏</m:t>
                          </m:r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;</m:t>
                          </m:r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𝑐</m:t>
                          </m:r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;</m:t>
                          </m:r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𝑒</m:t>
                          </m:r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;</m:t>
                          </m:r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𝑓</m:t>
                          </m:r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;</m:t>
                          </m:r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𝑚</m:t>
                          </m:r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;</m:t>
                          </m:r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𝑛</m:t>
                          </m:r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;</m:t>
                          </m:r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𝑘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532" y="5661248"/>
                <a:ext cx="4608513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HGW68T4R\MC900440450CA58SDY8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00" y="3475038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20546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5" grpId="0" animBg="1"/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/>
      <p:bldP spid="26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-8223" y="-1"/>
            <a:ext cx="9152224" cy="1611699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41305" y="1918360"/>
            <a:ext cx="8239342" cy="446296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477378" y="2295890"/>
            <a:ext cx="6046949" cy="2808312"/>
          </a:xfrm>
          <a:prstGeom prst="ellipse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513347" y="2672056"/>
            <a:ext cx="2759898" cy="2137528"/>
          </a:xfrm>
          <a:prstGeom prst="ellips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61705" y="113350"/>
            <a:ext cx="88549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Př.1) Pomocí množinového digramu vytvoř množinu A, ve které budou čísla celá čísla od 1 do 20. Pak v této množině vytvoř podmnožinu B všech sudých čísel.</a:t>
            </a:r>
            <a:endParaRPr lang="cs-CZ" sz="2800" b="1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803527" y="2251528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3527" y="2251528"/>
                <a:ext cx="432048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920279" y="3037066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1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0279" y="3037066"/>
                <a:ext cx="432048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572171" y="2659624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3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2171" y="2659624"/>
                <a:ext cx="432048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136303" y="3784010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5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6303" y="3784010"/>
                <a:ext cx="432048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241762" y="2595664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11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1762" y="2595664"/>
                <a:ext cx="432048" cy="523220"/>
              </a:xfrm>
              <a:prstGeom prst="rect">
                <a:avLst/>
              </a:prstGeom>
              <a:blipFill rotWithShape="1">
                <a:blip r:embed="rId6"/>
                <a:stretch>
                  <a:fillRect r="-56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572171" y="3479210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7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2171" y="3479210"/>
                <a:ext cx="432048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008722" y="4198020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15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8722" y="4198020"/>
                <a:ext cx="432048" cy="523220"/>
              </a:xfrm>
              <a:prstGeom prst="rect">
                <a:avLst/>
              </a:prstGeom>
              <a:blipFill rotWithShape="1">
                <a:blip r:embed="rId8"/>
                <a:stretch>
                  <a:fillRect r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 flipH="1">
                <a:off x="3889834" y="2957756"/>
                <a:ext cx="71922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13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3889834" y="2957756"/>
                <a:ext cx="719220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220646" y="4336798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9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0646" y="4336798"/>
                <a:ext cx="432048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délník 15"/>
          <p:cNvSpPr/>
          <p:nvPr/>
        </p:nvSpPr>
        <p:spPr>
          <a:xfrm>
            <a:off x="469532" y="5486618"/>
            <a:ext cx="8239342" cy="87248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153529" y="5661248"/>
                <a:ext cx="460851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⊂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3529" y="5661248"/>
                <a:ext cx="4608513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344952" y="2364318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19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4952" y="2364318"/>
                <a:ext cx="432048" cy="523220"/>
              </a:xfrm>
              <a:prstGeom prst="rect">
                <a:avLst/>
              </a:prstGeom>
              <a:blipFill rotWithShape="1">
                <a:blip r:embed="rId12"/>
                <a:stretch>
                  <a:fillRect r="-7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829672" y="3171146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4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9672" y="3171146"/>
                <a:ext cx="432048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461248" y="2659624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2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61248" y="2659624"/>
                <a:ext cx="432048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928355" y="4273416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6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8355" y="4273416"/>
                <a:ext cx="432048" cy="52322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160616" y="2909536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8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0616" y="2909536"/>
                <a:ext cx="432048" cy="52322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407544" y="3643026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17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7544" y="3643026"/>
                <a:ext cx="432048" cy="523220"/>
              </a:xfrm>
              <a:prstGeom prst="rect">
                <a:avLst/>
              </a:prstGeom>
              <a:blipFill rotWithShape="1">
                <a:blip r:embed="rId17"/>
                <a:stretch>
                  <a:fillRect r="-84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029200" y="3026768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16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9200" y="3026768"/>
                <a:ext cx="432048" cy="523220"/>
              </a:xfrm>
              <a:prstGeom prst="rect">
                <a:avLst/>
              </a:prstGeom>
              <a:blipFill rotWithShape="1">
                <a:blip r:embed="rId18"/>
                <a:stretch>
                  <a:fillRect r="-84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277644" y="3738946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14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7644" y="3738946"/>
                <a:ext cx="432048" cy="523220"/>
              </a:xfrm>
              <a:prstGeom prst="rect">
                <a:avLst/>
              </a:prstGeom>
              <a:blipFill rotWithShape="1">
                <a:blip r:embed="rId19"/>
                <a:stretch>
                  <a:fillRect r="-84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078045" y="4157242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12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8045" y="4157242"/>
                <a:ext cx="432048" cy="523220"/>
              </a:xfrm>
              <a:prstGeom prst="rect">
                <a:avLst/>
              </a:prstGeom>
              <a:blipFill rotWithShape="1">
                <a:blip r:embed="rId20"/>
                <a:stretch>
                  <a:fillRect r="-56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5510093" y="3626034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10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0093" y="3626034"/>
                <a:ext cx="432048" cy="523220"/>
              </a:xfrm>
              <a:prstGeom prst="rect">
                <a:avLst/>
              </a:prstGeom>
              <a:blipFill rotWithShape="1">
                <a:blip r:embed="rId21"/>
                <a:stretch>
                  <a:fillRect r="-7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543228" y="3267478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20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3228" y="3267478"/>
                <a:ext cx="432048" cy="523220"/>
              </a:xfrm>
              <a:prstGeom prst="rect">
                <a:avLst/>
              </a:prstGeom>
              <a:blipFill rotWithShape="1">
                <a:blip r:embed="rId22"/>
                <a:stretch>
                  <a:fillRect r="-7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4725508" y="3700046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18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5508" y="3700046"/>
                <a:ext cx="432048" cy="523220"/>
              </a:xfrm>
              <a:prstGeom prst="rect">
                <a:avLst/>
              </a:prstGeom>
              <a:blipFill rotWithShape="1">
                <a:blip r:embed="rId23"/>
                <a:stretch>
                  <a:fillRect r="-84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6813523" y="4535542"/>
                <a:ext cx="4320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3523" y="4535542"/>
                <a:ext cx="432048" cy="523220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0BASIBLT\MC900438000[10].wmf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873" y="4860018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Vývojový diagram: postup 33"/>
          <p:cNvSpPr/>
          <p:nvPr/>
        </p:nvSpPr>
        <p:spPr>
          <a:xfrm>
            <a:off x="456733" y="1918360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745872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0" grpId="0" animBg="1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1" grpId="0"/>
      <p:bldP spid="3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227687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30586" y="2420888"/>
            <a:ext cx="8489886" cy="39604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61705" y="113350"/>
                <a:ext cx="8982296" cy="1938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Je dána množina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𝐾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1; 3; 5; 6; 7 </m:t>
                        </m:r>
                      </m:e>
                    </m:d>
                  </m:oMath>
                </a14:m>
                <a:r>
                  <a:rPr lang="cs-CZ" sz="2400" b="1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.</a:t>
                </a:r>
              </a:p>
              <a:p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Urči: a) množinu L všech čísel opačných k číslům množiny K,</a:t>
                </a:r>
              </a:p>
              <a:p>
                <a:r>
                  <a:rPr lang="cs-CZ" sz="24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  b) podmnožinu A, která obsahuje všechna prvočísla,</a:t>
                </a:r>
              </a:p>
              <a:p>
                <a:r>
                  <a:rPr lang="cs-CZ" sz="24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  c) podmnožinu B, která obsahuje lichá čísla,</a:t>
                </a:r>
              </a:p>
              <a:p>
                <a:r>
                  <a:rPr lang="cs-CZ" sz="24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  d) podmnožinu C, která obsahuje čísla navzájem soudělná.</a:t>
                </a:r>
                <a:endParaRPr lang="cs-CZ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5" y="113350"/>
                <a:ext cx="8982296" cy="1938992"/>
              </a:xfrm>
              <a:prstGeom prst="rect">
                <a:avLst/>
              </a:prstGeom>
              <a:blipFill rotWithShape="1">
                <a:blip r:embed="rId2"/>
                <a:stretch>
                  <a:fillRect l="-1086" t="-2201" b="-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83568" y="3037066"/>
                <a:ext cx="547260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𝑎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)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𝐿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−1; −3; −5; −6; −7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3037066"/>
                <a:ext cx="5472608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Vývojový diagram: postup 32"/>
          <p:cNvSpPr/>
          <p:nvPr/>
        </p:nvSpPr>
        <p:spPr>
          <a:xfrm>
            <a:off x="330586" y="2420888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696764" y="3717032"/>
                <a:ext cx="387876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𝑏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)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3; 5; 7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764" y="3717032"/>
                <a:ext cx="3878765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693235" y="4401108"/>
                <a:ext cx="387876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𝑐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)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1; 3; 5; 7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235" y="4401108"/>
                <a:ext cx="3878765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99344" y="5092312"/>
                <a:ext cx="387876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𝑑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)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𝐶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 3;6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344" y="5092312"/>
                <a:ext cx="3878765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0BASIBLT\MC900440446CAFEHLXF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98676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58920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8" grpId="0"/>
      <p:bldP spid="33" grpId="0" animBg="1"/>
      <p:bldP spid="34" grpId="0"/>
      <p:bldP spid="35" grpId="0"/>
      <p:bldP spid="3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265" y="1258382"/>
            <a:ext cx="8929687" cy="1666562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0264" y="1285526"/>
            <a:ext cx="9135019" cy="8604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Př.1) 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Pomocí množinového digramu vytvoř množinu A, ve které budou čísla celá čísla od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 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30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Pak v této množině vytvoř podmnožinu B všech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čísel dělitelných 4. V podmnožině z vytvoř podmnožinu C všech čísel dělitelných 6.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1265" y="122086"/>
            <a:ext cx="6300935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45369" y="177184"/>
            <a:ext cx="6082815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0264" y="3442559"/>
            <a:ext cx="8940688" cy="2448272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77168" y="3520686"/>
                <a:ext cx="9069262" cy="8604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Je </a:t>
                </a:r>
                <a:r>
                  <a:rPr lang="cs-CZ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dána množina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𝐾</m:t>
                    </m:r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5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</m:t>
                        </m:r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7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</m:t>
                        </m:r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8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</m:t>
                        </m:r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10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</m:t>
                        </m:r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13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b="1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Urči: a) množinu </a:t>
                </a:r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 </a:t>
                </a:r>
                <a:r>
                  <a:rPr lang="cs-CZ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všech čísel opačných k číslům množiny K,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   b) podmnožinu </a:t>
                </a:r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B, </a:t>
                </a:r>
                <a:r>
                  <a:rPr lang="cs-CZ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která obsahuje všechna prvočísla,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   c) podmnožinu </a:t>
                </a:r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C, </a:t>
                </a:r>
                <a:r>
                  <a:rPr lang="cs-CZ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která obsahuje </a:t>
                </a:r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sudá </a:t>
                </a:r>
                <a:r>
                  <a:rPr lang="cs-CZ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čísla,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   d) podmnožinu </a:t>
                </a:r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D, </a:t>
                </a:r>
                <a:r>
                  <a:rPr lang="cs-CZ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která obsahuje čísla </a:t>
                </a:r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dělitelná 5.</a:t>
                </a:r>
                <a:endParaRPr lang="cs-CZ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168" y="3520686"/>
                <a:ext cx="9069262" cy="860474"/>
              </a:xfrm>
              <a:prstGeom prst="rect">
                <a:avLst/>
              </a:prstGeom>
              <a:blipFill rotWithShape="1">
                <a:blip r:embed="rId2"/>
                <a:stretch>
                  <a:fillRect l="-1076" t="-4965" b="-1758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754686" y="2996952"/>
                <a:ext cx="8186935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𝐵</m:t>
                    </m:r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  <m:t>12;16;20;24;28</m:t>
                        </m:r>
                      </m:e>
                    </m:d>
                  </m:oMath>
                </a14:m>
                <a:r>
                  <a:rPr lang="cs-CZ" spc="-120" dirty="0" smtClean="0">
                    <a:solidFill>
                      <a:srgbClr val="FFFF00"/>
                    </a:solidFill>
                    <a:latin typeface="Trebuchet MS" pitchFamily="34" charset="0"/>
                    <a:ea typeface="Cambria Math" pitchFamily="18" charset="0"/>
                  </a:rPr>
                  <a:t>   	</a:t>
                </a:r>
                <a14:m>
                  <m:oMath xmlns:m="http://schemas.openxmlformats.org/officeDocument/2006/math">
                    <m:r>
                      <a:rPr lang="cs-CZ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𝐶</m:t>
                    </m:r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  <m:t>12;24</m:t>
                        </m:r>
                      </m:e>
                    </m:d>
                  </m:oMath>
                </a14:m>
                <a:r>
                  <a:rPr lang="cs-CZ" spc="-120" dirty="0" smtClean="0">
                    <a:solidFill>
                      <a:srgbClr val="FFFF00"/>
                    </a:solidFill>
                    <a:latin typeface="Trebuchet MS" pitchFamily="34" charset="0"/>
                    <a:ea typeface="Cambria Math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0" i="1" spc="-12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𝐶</m:t>
                    </m:r>
                    <m:r>
                      <a:rPr lang="cs-CZ" b="0" i="1" spc="-12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⊂</m:t>
                    </m:r>
                    <m:r>
                      <a:rPr lang="cs-CZ" b="0" i="1" spc="-12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𝐵</m:t>
                    </m:r>
                    <m:r>
                      <a:rPr lang="cs-CZ" b="0" i="1" spc="-12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⊂</m:t>
                    </m:r>
                    <m:r>
                      <a:rPr lang="cs-CZ" b="0" i="1" spc="-12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𝐴</m:t>
                    </m:r>
                  </m:oMath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686" y="2996952"/>
                <a:ext cx="8186935" cy="432048"/>
              </a:xfrm>
              <a:prstGeom prst="rect">
                <a:avLst/>
              </a:prstGeom>
              <a:blipFill rotWithShape="1">
                <a:blip r:embed="rId3"/>
                <a:stretch>
                  <a:fillRect l="-74" b="-5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1543280" y="5802799"/>
                <a:ext cx="7445468" cy="970460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𝐴</m:t>
                    </m:r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  <m:t>−5; −7; −8; −10; −13</m:t>
                        </m:r>
                      </m:e>
                    </m:d>
                  </m:oMath>
                </a14:m>
                <a:r>
                  <a:rPr lang="cs-CZ" b="0" spc="-120" dirty="0" smtClean="0">
                    <a:solidFill>
                      <a:srgbClr val="FFFF00"/>
                    </a:solidFill>
                    <a:latin typeface="Trebuchet MS" pitchFamily="34" charset="0"/>
                    <a:ea typeface="Cambria Math" pitchFamily="18" charset="0"/>
                  </a:rPr>
                  <a:t>             </a:t>
                </a:r>
                <a14:m>
                  <m:oMath xmlns:m="http://schemas.openxmlformats.org/officeDocument/2006/math"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𝐵</m:t>
                    </m:r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  <m:t>5; 7; 13</m:t>
                        </m:r>
                      </m:e>
                    </m:d>
                  </m:oMath>
                </a14:m>
                <a:endParaRPr lang="cs-CZ" b="0" spc="-120" dirty="0" smtClean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𝐶</m:t>
                    </m:r>
                    <m:r>
                      <a:rPr lang="cs-CZ" b="0" i="0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  <m:t>8; 10</m:t>
                        </m:r>
                      </m:e>
                    </m:d>
                  </m:oMath>
                </a14:m>
                <a:r>
                  <a:rPr lang="cs-CZ" b="0" spc="-120" dirty="0" smtClean="0">
                    <a:solidFill>
                      <a:srgbClr val="FFFF00"/>
                    </a:solidFill>
                    <a:latin typeface="Trebuchet MS" pitchFamily="34" charset="0"/>
                    <a:ea typeface="Cambria Math" pitchFamily="18" charset="0"/>
                  </a:rPr>
                  <a:t>         			</a:t>
                </a:r>
                <a14:m>
                  <m:oMath xmlns:m="http://schemas.openxmlformats.org/officeDocument/2006/math"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𝐷</m:t>
                    </m:r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  <m:t>5; 10</m:t>
                        </m:r>
                      </m:e>
                    </m:d>
                  </m:oMath>
                </a14:m>
                <a:endParaRPr lang="cs-CZ" b="0" spc="-120" dirty="0" smtClean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3280" y="5802799"/>
                <a:ext cx="7445468" cy="97046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D1R1SU0N\MC900440424[4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189" y="34638"/>
            <a:ext cx="1429615" cy="1178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65602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14" grpId="0"/>
      <p:bldP spid="12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aoblený obdélník 2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3" name="Obdélník 2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Obdélník 2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25" name="Obdélník 2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Obdélník 2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Obdélník 2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Obdélník 2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29" name="Obdélník 2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3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1341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2" y="1228287"/>
            <a:ext cx="9065302" cy="16158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DYTRYCH</a:t>
            </a:r>
            <a:r>
              <a:rPr lang="cs-CZ" sz="1100" dirty="0">
                <a:solidFill>
                  <a:schemeClr val="bg1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chemeClr val="bg1"/>
                </a:solidFill>
              </a:rPr>
              <a:t>Sbírka úloh z matematiky</a:t>
            </a:r>
            <a:r>
              <a:rPr lang="cs-CZ" sz="1100" dirty="0">
                <a:solidFill>
                  <a:schemeClr val="bg1"/>
                </a:solidFill>
              </a:rPr>
              <a:t>. Pohořelice: Fortuna, 2001, ISBN 80-7168-766-9</a:t>
            </a:r>
            <a:r>
              <a:rPr lang="cs-CZ" sz="1100" dirty="0" smtClean="0">
                <a:solidFill>
                  <a:schemeClr val="bg1"/>
                </a:solidFill>
              </a:rPr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Galerie klipart</a:t>
            </a:r>
            <a:endParaRPr lang="cs-CZ" sz="1100" dirty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Pořádek</Template>
  <TotalTime>2690</TotalTime>
  <Words>694</Words>
  <Application>Microsoft Office PowerPoint</Application>
  <PresentationFormat>Předvádění na obrazovce (4:3)</PresentationFormat>
  <Paragraphs>107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Kilter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331</cp:revision>
  <dcterms:created xsi:type="dcterms:W3CDTF">2012-10-07T18:47:53Z</dcterms:created>
  <dcterms:modified xsi:type="dcterms:W3CDTF">2013-03-31T18:54:29Z</dcterms:modified>
</cp:coreProperties>
</file>