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2"/>
  </p:notesMasterIdLst>
  <p:sldIdLst>
    <p:sldId id="256" r:id="rId2"/>
    <p:sldId id="257" r:id="rId3"/>
    <p:sldId id="338" r:id="rId4"/>
    <p:sldId id="344" r:id="rId5"/>
    <p:sldId id="345" r:id="rId6"/>
    <p:sldId id="347" r:id="rId7"/>
    <p:sldId id="348" r:id="rId8"/>
    <p:sldId id="321" r:id="rId9"/>
    <p:sldId id="331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D323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5069" autoAdjust="0"/>
  </p:normalViewPr>
  <p:slideViewPr>
    <p:cSldViewPr>
      <p:cViewPr>
        <p:scale>
          <a:sx n="60" d="100"/>
          <a:sy n="60" d="100"/>
        </p:scale>
        <p:origin x="-1382" y="-106"/>
      </p:cViewPr>
      <p:guideLst>
        <p:guide orient="horz" pos="2024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300A77-475C-468E-9AAC-B362DA550828}" type="datetimeFigureOut">
              <a:rPr lang="cs-CZ" smtClean="0"/>
              <a:t>31.3.2013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75237A-DAE5-4C3A-8FBA-434994C47B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68469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/>
          <p:cNvSpPr/>
          <p:nvPr/>
        </p:nvSpPr>
        <p:spPr>
          <a:xfrm rot="20707748">
            <a:off x="-617539" y="-652551"/>
            <a:ext cx="6664606" cy="3942692"/>
          </a:xfrm>
          <a:custGeom>
            <a:avLst/>
            <a:gdLst/>
            <a:ahLst/>
            <a:cxnLst/>
            <a:rect l="l" t="t" r="r" b="b"/>
            <a:pathLst>
              <a:path w="6664606" h="3942692">
                <a:moveTo>
                  <a:pt x="1046923" y="0"/>
                </a:moveTo>
                <a:lnTo>
                  <a:pt x="6664606" y="1491692"/>
                </a:lnTo>
                <a:lnTo>
                  <a:pt x="6664606" y="3860602"/>
                </a:lnTo>
                <a:cubicBezTo>
                  <a:pt x="6664606" y="3905939"/>
                  <a:pt x="6627853" y="3942692"/>
                  <a:pt x="6582516" y="3942692"/>
                </a:cubicBezTo>
                <a:lnTo>
                  <a:pt x="0" y="3942692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11"/>
          <p:cNvSpPr/>
          <p:nvPr/>
        </p:nvSpPr>
        <p:spPr>
          <a:xfrm rot="20707748">
            <a:off x="6168153" y="-441831"/>
            <a:ext cx="3126510" cy="2426476"/>
          </a:xfrm>
          <a:custGeom>
            <a:avLst/>
            <a:gdLst/>
            <a:ahLst/>
            <a:cxnLst/>
            <a:rect l="l" t="t" r="r" b="b"/>
            <a:pathLst>
              <a:path w="3126510" h="2426476">
                <a:moveTo>
                  <a:pt x="0" y="0"/>
                </a:moveTo>
                <a:lnTo>
                  <a:pt x="3126510" y="830198"/>
                </a:lnTo>
                <a:lnTo>
                  <a:pt x="2702642" y="2426476"/>
                </a:lnTo>
                <a:lnTo>
                  <a:pt x="82091" y="2426476"/>
                </a:lnTo>
                <a:cubicBezTo>
                  <a:pt x="36754" y="2426475"/>
                  <a:pt x="1" y="2389722"/>
                  <a:pt x="1" y="2344385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0"/>
          <p:cNvSpPr/>
          <p:nvPr/>
        </p:nvSpPr>
        <p:spPr>
          <a:xfrm rot="20707748">
            <a:off x="7144098" y="2001564"/>
            <a:ext cx="2679455" cy="4946037"/>
          </a:xfrm>
          <a:custGeom>
            <a:avLst/>
            <a:gdLst/>
            <a:ahLst/>
            <a:cxnLst/>
            <a:rect l="l" t="t" r="r" b="b"/>
            <a:pathLst>
              <a:path w="2679455" h="4946037">
                <a:moveTo>
                  <a:pt x="2679455" y="0"/>
                </a:moveTo>
                <a:lnTo>
                  <a:pt x="1366108" y="4946037"/>
                </a:lnTo>
                <a:lnTo>
                  <a:pt x="0" y="4583288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8"/>
          <p:cNvSpPr/>
          <p:nvPr/>
        </p:nvSpPr>
        <p:spPr>
          <a:xfrm rot="20707748">
            <a:off x="-205621" y="3323292"/>
            <a:ext cx="7378073" cy="4557796"/>
          </a:xfrm>
          <a:custGeom>
            <a:avLst/>
            <a:gdLst/>
            <a:ahLst/>
            <a:cxnLst/>
            <a:rect l="l" t="t" r="r" b="b"/>
            <a:pathLst>
              <a:path w="7378073" h="4557796">
                <a:moveTo>
                  <a:pt x="7327936" y="6451"/>
                </a:moveTo>
                <a:cubicBezTo>
                  <a:pt x="7357400" y="18913"/>
                  <a:pt x="7378073" y="48087"/>
                  <a:pt x="7378073" y="82090"/>
                </a:cubicBezTo>
                <a:lnTo>
                  <a:pt x="7378073" y="4557796"/>
                </a:lnTo>
                <a:lnTo>
                  <a:pt x="0" y="2598658"/>
                </a:lnTo>
                <a:lnTo>
                  <a:pt x="690034" y="0"/>
                </a:lnTo>
                <a:lnTo>
                  <a:pt x="7295983" y="0"/>
                </a:lnTo>
                <a:cubicBezTo>
                  <a:pt x="7307317" y="0"/>
                  <a:pt x="7318115" y="2297"/>
                  <a:pt x="7327936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-900000">
            <a:off x="547834" y="3632676"/>
            <a:ext cx="5985159" cy="1606102"/>
          </a:xfrm>
        </p:spPr>
        <p:txBody>
          <a:bodyPr>
            <a:normAutofit/>
          </a:bodyPr>
          <a:lstStyle>
            <a:lvl1pPr>
              <a:lnSpc>
                <a:spcPts val="6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-900000">
            <a:off x="2201145" y="5027230"/>
            <a:ext cx="4655297" cy="1128495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741465" y="2313285"/>
            <a:ext cx="1524000" cy="365125"/>
          </a:xfrm>
        </p:spPr>
        <p:txBody>
          <a:bodyPr/>
          <a:lstStyle>
            <a:lvl1pPr algn="l">
              <a:defRPr sz="1800">
                <a:solidFill>
                  <a:schemeClr val="tx1"/>
                </a:solidFill>
              </a:defRPr>
            </a:lvl1pPr>
          </a:lstStyle>
          <a:p>
            <a:fld id="{91475A1D-AC88-4DC7-8625-5CBF951D3F35}" type="datetimeFigureOut">
              <a:rPr lang="cs-CZ" smtClean="0"/>
              <a:pPr/>
              <a:t>31.3.2013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6551292" y="1528629"/>
            <a:ext cx="246598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6451719" y="1162062"/>
            <a:ext cx="2133600" cy="421038"/>
          </a:xfrm>
        </p:spPr>
        <p:txBody>
          <a:bodyPr anchor="ctr"/>
          <a:lstStyle>
            <a:lvl1pPr algn="l">
              <a:defRPr sz="2400">
                <a:solidFill>
                  <a:schemeClr val="tx1"/>
                </a:solidFill>
              </a:defRPr>
            </a:lvl1pPr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3894" y="2921988"/>
            <a:ext cx="5064953" cy="1695631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900000">
            <a:off x="3479028" y="959716"/>
            <a:ext cx="4658735" cy="5077623"/>
          </a:xfrm>
        </p:spPr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1690988" y="608314"/>
            <a:ext cx="1789355" cy="365125"/>
          </a:xfrm>
        </p:spPr>
        <p:txBody>
          <a:bodyPr/>
          <a:lstStyle/>
          <a:p>
            <a:fld id="{91475A1D-AC88-4DC7-8625-5CBF951D3F35}" type="datetimeFigureOut">
              <a:rPr lang="cs-CZ" smtClean="0"/>
              <a:pPr/>
              <a:t>31.3.2013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3103620" y="6177546"/>
            <a:ext cx="239223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>
            <a:off x="1265370" y="300797"/>
            <a:ext cx="2287319" cy="365125"/>
          </a:xfrm>
        </p:spPr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900000">
            <a:off x="-57216" y="-1017685"/>
            <a:ext cx="7411427" cy="3438177"/>
          </a:xfrm>
          <a:custGeom>
            <a:avLst/>
            <a:gdLst/>
            <a:ahLst/>
            <a:cxnLst/>
            <a:rect l="l" t="t" r="r" b="b"/>
            <a:pathLst>
              <a:path w="7411427" h="3438177">
                <a:moveTo>
                  <a:pt x="0" y="1985886"/>
                </a:moveTo>
                <a:lnTo>
                  <a:pt x="7411427" y="0"/>
                </a:lnTo>
                <a:lnTo>
                  <a:pt x="7411427" y="3356087"/>
                </a:lnTo>
                <a:cubicBezTo>
                  <a:pt x="7411427" y="3401424"/>
                  <a:pt x="7374674" y="3438177"/>
                  <a:pt x="7329337" y="3438177"/>
                </a:cubicBezTo>
                <a:lnTo>
                  <a:pt x="389140" y="3438177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-776641" y="2417820"/>
            <a:ext cx="6998365" cy="5080081"/>
          </a:xfrm>
          <a:custGeom>
            <a:avLst/>
            <a:gdLst/>
            <a:ahLst/>
            <a:cxnLst/>
            <a:rect l="l" t="t" r="r" b="b"/>
            <a:pathLst>
              <a:path w="6998365" h="5080081">
                <a:moveTo>
                  <a:pt x="0" y="0"/>
                </a:moveTo>
                <a:lnTo>
                  <a:pt x="6916275" y="0"/>
                </a:lnTo>
                <a:cubicBezTo>
                  <a:pt x="6961612" y="0"/>
                  <a:pt x="6998365" y="36753"/>
                  <a:pt x="6998365" y="82090"/>
                </a:cubicBezTo>
                <a:lnTo>
                  <a:pt x="6998365" y="3569608"/>
                </a:lnTo>
                <a:lnTo>
                  <a:pt x="1361203" y="5080081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900000">
            <a:off x="6338067" y="3775812"/>
            <a:ext cx="3102275" cy="3544033"/>
          </a:xfrm>
          <a:custGeom>
            <a:avLst/>
            <a:gdLst/>
            <a:ahLst/>
            <a:cxnLst/>
            <a:rect l="l" t="t" r="r" b="b"/>
            <a:pathLst>
              <a:path w="3102275" h="3544033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375388" y="0"/>
                </a:lnTo>
                <a:lnTo>
                  <a:pt x="3102275" y="2712781"/>
                </a:lnTo>
                <a:lnTo>
                  <a:pt x="0" y="3544033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ounded Rectangle 19"/>
          <p:cNvSpPr/>
          <p:nvPr/>
        </p:nvSpPr>
        <p:spPr>
          <a:xfrm rot="900000">
            <a:off x="7327879" y="-104312"/>
            <a:ext cx="2350627" cy="3820866"/>
          </a:xfrm>
          <a:custGeom>
            <a:avLst/>
            <a:gdLst/>
            <a:ahLst/>
            <a:cxnLst/>
            <a:rect l="l" t="t" r="r" b="b"/>
            <a:pathLst>
              <a:path w="2350627" h="3820866">
                <a:moveTo>
                  <a:pt x="1" y="355523"/>
                </a:moveTo>
                <a:lnTo>
                  <a:pt x="1326829" y="0"/>
                </a:lnTo>
                <a:lnTo>
                  <a:pt x="2350627" y="3820866"/>
                </a:lnTo>
                <a:lnTo>
                  <a:pt x="82091" y="3820866"/>
                </a:lnTo>
                <a:cubicBezTo>
                  <a:pt x="36754" y="3820866"/>
                  <a:pt x="1" y="3784113"/>
                  <a:pt x="0" y="373877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900000">
            <a:off x="534986" y="2921829"/>
            <a:ext cx="5690855" cy="1570680"/>
          </a:xfrm>
        </p:spPr>
        <p:txBody>
          <a:bodyPr anchor="b">
            <a:noAutofit/>
          </a:bodyPr>
          <a:lstStyle>
            <a:lvl1pPr algn="r">
              <a:defRPr sz="48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900000">
            <a:off x="537849" y="4494201"/>
            <a:ext cx="5271544" cy="1500187"/>
          </a:xfrm>
        </p:spPr>
        <p:txBody>
          <a:bodyPr anchor="t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6878368" y="376138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91475A1D-AC88-4DC7-8625-5CBF951D3F35}" type="datetimeFigureOut">
              <a:rPr lang="cs-CZ" smtClean="0"/>
              <a:pPr/>
              <a:t>31.3.2013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7056965" y="3170795"/>
            <a:ext cx="192630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 flipH="1">
            <a:off x="7176363" y="2661157"/>
            <a:ext cx="683979" cy="365125"/>
          </a:xfrm>
        </p:spPr>
        <p:txBody>
          <a:bodyPr/>
          <a:lstStyle>
            <a:lvl1pPr algn="l">
              <a:defRPr/>
            </a:lvl1pPr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ounded Rectangle 19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1893" y="2231024"/>
            <a:ext cx="4820301" cy="143615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 rot="-900000">
            <a:off x="1014439" y="1335061"/>
            <a:ext cx="2578608" cy="48398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3701032" y="618005"/>
            <a:ext cx="2580010" cy="4837176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5919" y="5887412"/>
            <a:ext cx="1241980" cy="365125"/>
          </a:xfrm>
        </p:spPr>
        <p:txBody>
          <a:bodyPr/>
          <a:lstStyle>
            <a:lvl1pPr algn="l">
              <a:defRPr/>
            </a:lvl1pPr>
          </a:lstStyle>
          <a:p>
            <a:fld id="{91475A1D-AC88-4DC7-8625-5CBF951D3F35}" type="datetimeFigureOut">
              <a:rPr lang="cs-CZ" smtClean="0"/>
              <a:pPr/>
              <a:t>31.3.2013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054658" y="549437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64" y="5643110"/>
            <a:ext cx="1241693" cy="365125"/>
          </a:xfrm>
        </p:spPr>
        <p:txBody>
          <a:bodyPr/>
          <a:lstStyle>
            <a:lvl1pPr algn="l">
              <a:defRPr/>
            </a:lvl1pPr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ounded Rectangle 52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ounded Rectangle 53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ounded Rectangle 54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ounded Rectangle 55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-900000">
            <a:off x="854761" y="1406870"/>
            <a:ext cx="2213148" cy="759866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1120518" y="2227895"/>
            <a:ext cx="2578608" cy="39387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-900000">
            <a:off x="3535709" y="687503"/>
            <a:ext cx="2214753" cy="753043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 rot="-900000">
            <a:off x="3808498" y="1495882"/>
            <a:ext cx="2578608" cy="395590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91475A1D-AC88-4DC7-8625-5CBF951D3F35}" type="datetimeFigureOut">
              <a:rPr lang="cs-CZ" smtClean="0"/>
              <a:pPr/>
              <a:t>31.3.2013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 rot="-900000">
            <a:off x="4050792" y="549554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ounded Rectangle 21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ounded Rectangle 22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ounded Rectangle 23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0936" y="2926080"/>
            <a:ext cx="5065776" cy="16916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 rot="900000">
            <a:off x="1691640" y="612648"/>
            <a:ext cx="1792224" cy="365125"/>
          </a:xfrm>
        </p:spPr>
        <p:txBody>
          <a:bodyPr/>
          <a:lstStyle/>
          <a:p>
            <a:fld id="{91475A1D-AC88-4DC7-8625-5CBF951D3F35}" type="datetimeFigureOut">
              <a:rPr lang="cs-CZ" smtClean="0"/>
              <a:pPr/>
              <a:t>31.3.2013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 rot="900000">
            <a:off x="2493721" y="6101033"/>
            <a:ext cx="305211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 rot="900000">
            <a:off x="1261872" y="301752"/>
            <a:ext cx="2286000" cy="365125"/>
          </a:xfrm>
        </p:spPr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900000">
            <a:off x="-372248" y="-1218153"/>
            <a:ext cx="8577953" cy="6344114"/>
          </a:xfrm>
          <a:custGeom>
            <a:avLst/>
            <a:gdLst/>
            <a:ahLst/>
            <a:cxnLst/>
            <a:rect l="l" t="t" r="r" b="b"/>
            <a:pathLst>
              <a:path w="8577953" h="6344114">
                <a:moveTo>
                  <a:pt x="0" y="2298455"/>
                </a:moveTo>
                <a:lnTo>
                  <a:pt x="8577953" y="0"/>
                </a:lnTo>
                <a:lnTo>
                  <a:pt x="8577953" y="6262024"/>
                </a:lnTo>
                <a:cubicBezTo>
                  <a:pt x="8577953" y="6307361"/>
                  <a:pt x="8541200" y="6344113"/>
                  <a:pt x="8495863" y="6344113"/>
                </a:cubicBezTo>
                <a:lnTo>
                  <a:pt x="1084031" y="634411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0000">
            <a:off x="-449071" y="5207889"/>
            <a:ext cx="7470000" cy="2486713"/>
          </a:xfrm>
          <a:custGeom>
            <a:avLst/>
            <a:gdLst/>
            <a:ahLst/>
            <a:cxnLst/>
            <a:rect l="l" t="t" r="r" b="b"/>
            <a:pathLst>
              <a:path w="7470000" h="2486713">
                <a:moveTo>
                  <a:pt x="0" y="0"/>
                </a:moveTo>
                <a:lnTo>
                  <a:pt x="7387910" y="0"/>
                </a:lnTo>
                <a:cubicBezTo>
                  <a:pt x="7433247" y="0"/>
                  <a:pt x="7470000" y="36753"/>
                  <a:pt x="7470000" y="82090"/>
                </a:cubicBezTo>
                <a:lnTo>
                  <a:pt x="7470000" y="663670"/>
                </a:lnTo>
                <a:lnTo>
                  <a:pt x="666313" y="2486713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0000">
            <a:off x="7192310" y="6483326"/>
            <a:ext cx="1932834" cy="635630"/>
          </a:xfrm>
          <a:custGeom>
            <a:avLst/>
            <a:gdLst/>
            <a:ahLst/>
            <a:cxnLst/>
            <a:rect l="l" t="t" r="r" b="b"/>
            <a:pathLst>
              <a:path w="1932834" h="63563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01288" y="0"/>
                </a:lnTo>
                <a:lnTo>
                  <a:pt x="1932834" y="117729"/>
                </a:lnTo>
                <a:lnTo>
                  <a:pt x="0" y="635630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ounded Rectangle 14"/>
          <p:cNvSpPr/>
          <p:nvPr/>
        </p:nvSpPr>
        <p:spPr>
          <a:xfrm rot="900000">
            <a:off x="8127084" y="92392"/>
            <a:ext cx="1878991" cy="6414233"/>
          </a:xfrm>
          <a:custGeom>
            <a:avLst/>
            <a:gdLst/>
            <a:ahLst/>
            <a:cxnLst/>
            <a:rect l="l" t="t" r="r" b="b"/>
            <a:pathLst>
              <a:path w="1878991" h="6414233">
                <a:moveTo>
                  <a:pt x="0" y="42953"/>
                </a:moveTo>
                <a:lnTo>
                  <a:pt x="160303" y="0"/>
                </a:lnTo>
                <a:lnTo>
                  <a:pt x="1878991" y="6414233"/>
                </a:lnTo>
                <a:lnTo>
                  <a:pt x="82090" y="6414233"/>
                </a:lnTo>
                <a:cubicBezTo>
                  <a:pt x="36753" y="6414233"/>
                  <a:pt x="0" y="6377480"/>
                  <a:pt x="0" y="633214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 rot="900000">
            <a:off x="7521938" y="5927116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91475A1D-AC88-4DC7-8625-5CBF951D3F35}" type="datetimeFigureOut">
              <a:rPr lang="cs-CZ" smtClean="0"/>
              <a:pPr/>
              <a:t>31.3.2013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 rot="900000">
            <a:off x="3892286" y="5987296"/>
            <a:ext cx="3124200" cy="295162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 rot="900000">
            <a:off x="7599046" y="5570110"/>
            <a:ext cx="716206" cy="365125"/>
          </a:xfrm>
        </p:spPr>
        <p:txBody>
          <a:bodyPr/>
          <a:lstStyle>
            <a:lvl1pPr algn="l">
              <a:defRPr/>
            </a:lvl1pPr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ounded Rectangle 12"/>
          <p:cNvSpPr/>
          <p:nvPr/>
        </p:nvSpPr>
        <p:spPr>
          <a:xfrm rot="20707748">
            <a:off x="-897260" y="-624538"/>
            <a:ext cx="7286946" cy="6041338"/>
          </a:xfrm>
          <a:custGeom>
            <a:avLst/>
            <a:gdLst/>
            <a:ahLst/>
            <a:cxnLst/>
            <a:rect l="l" t="t" r="r" b="b"/>
            <a:pathLst>
              <a:path w="7286946" h="6041338">
                <a:moveTo>
                  <a:pt x="1604186" y="0"/>
                </a:moveTo>
                <a:lnTo>
                  <a:pt x="7286946" y="1508972"/>
                </a:lnTo>
                <a:lnTo>
                  <a:pt x="7286946" y="5959247"/>
                </a:lnTo>
                <a:cubicBezTo>
                  <a:pt x="7286946" y="6004584"/>
                  <a:pt x="7250193" y="6041337"/>
                  <a:pt x="7204856" y="6041337"/>
                </a:cubicBezTo>
                <a:lnTo>
                  <a:pt x="0" y="6041338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64806" y="5378153"/>
            <a:ext cx="7443151" cy="2476431"/>
          </a:xfrm>
          <a:custGeom>
            <a:avLst/>
            <a:gdLst/>
            <a:ahLst/>
            <a:cxnLst/>
            <a:rect l="l" t="t" r="r" b="b"/>
            <a:pathLst>
              <a:path w="7443151" h="2476431">
                <a:moveTo>
                  <a:pt x="7393013" y="6452"/>
                </a:moveTo>
                <a:cubicBezTo>
                  <a:pt x="7422477" y="18914"/>
                  <a:pt x="7443150" y="48087"/>
                  <a:pt x="7443150" y="82090"/>
                </a:cubicBezTo>
                <a:lnTo>
                  <a:pt x="7443151" y="2476431"/>
                </a:lnTo>
                <a:lnTo>
                  <a:pt x="0" y="500014"/>
                </a:lnTo>
                <a:lnTo>
                  <a:pt x="132771" y="1"/>
                </a:lnTo>
                <a:lnTo>
                  <a:pt x="7361060" y="1"/>
                </a:lnTo>
                <a:cubicBezTo>
                  <a:pt x="7372394" y="0"/>
                  <a:pt x="7383192" y="2298"/>
                  <a:pt x="7393013" y="6452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660994" y="5459931"/>
            <a:ext cx="1709023" cy="1538302"/>
          </a:xfrm>
          <a:custGeom>
            <a:avLst/>
            <a:gdLst/>
            <a:ahLst/>
            <a:cxnLst/>
            <a:rect l="l" t="t" r="r" b="b"/>
            <a:pathLst>
              <a:path w="1709023" h="1538302">
                <a:moveTo>
                  <a:pt x="1709023" y="0"/>
                </a:moveTo>
                <a:lnTo>
                  <a:pt x="1300550" y="1538302"/>
                </a:lnTo>
                <a:lnTo>
                  <a:pt x="0" y="119296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20707748">
            <a:off x="6673110" y="-489836"/>
            <a:ext cx="3059119" cy="5809409"/>
          </a:xfrm>
          <a:custGeom>
            <a:avLst/>
            <a:gdLst/>
            <a:ahLst/>
            <a:cxnLst/>
            <a:rect l="l" t="t" r="r" b="b"/>
            <a:pathLst>
              <a:path w="3059119" h="5809409">
                <a:moveTo>
                  <a:pt x="0" y="0"/>
                </a:moveTo>
                <a:lnTo>
                  <a:pt x="3059119" y="812303"/>
                </a:lnTo>
                <a:lnTo>
                  <a:pt x="1732212" y="5809409"/>
                </a:lnTo>
                <a:lnTo>
                  <a:pt x="82090" y="5809409"/>
                </a:lnTo>
                <a:cubicBezTo>
                  <a:pt x="36753" y="5809409"/>
                  <a:pt x="0" y="5772656"/>
                  <a:pt x="0" y="5727319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 anchor="b"/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-900000">
            <a:off x="844848" y="997933"/>
            <a:ext cx="5343100" cy="3888220"/>
          </a:xfrm>
        </p:spPr>
        <p:txBody>
          <a:bodyPr anchor="b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900000">
            <a:off x="3216573" y="5144589"/>
            <a:ext cx="3930375" cy="988131"/>
          </a:xfrm>
        </p:spPr>
        <p:txBody>
          <a:bodyPr>
            <a:norm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91475A1D-AC88-4DC7-8625-5CBF951D3F35}" type="datetimeFigureOut">
              <a:rPr lang="cs-CZ" smtClean="0"/>
              <a:pPr/>
              <a:t>31.3.2013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263966" y="6099104"/>
            <a:ext cx="3063047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 rot="900000">
            <a:off x="-533701" y="-979752"/>
            <a:ext cx="6672870" cy="6821601"/>
          </a:xfrm>
          <a:custGeom>
            <a:avLst/>
            <a:gdLst/>
            <a:ahLst/>
            <a:cxnLst/>
            <a:rect l="l" t="t" r="r" b="b"/>
            <a:pathLst>
              <a:path w="6672870" h="6821601">
                <a:moveTo>
                  <a:pt x="0" y="1787990"/>
                </a:moveTo>
                <a:lnTo>
                  <a:pt x="6672870" y="0"/>
                </a:lnTo>
                <a:lnTo>
                  <a:pt x="6672870" y="6739511"/>
                </a:lnTo>
                <a:cubicBezTo>
                  <a:pt x="6672870" y="6784848"/>
                  <a:pt x="6636117" y="6821601"/>
                  <a:pt x="6590780" y="6821601"/>
                </a:cubicBezTo>
                <a:lnTo>
                  <a:pt x="1348753" y="6821601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900000">
            <a:off x="-283896" y="5969722"/>
            <a:ext cx="5300494" cy="1495954"/>
          </a:xfrm>
          <a:custGeom>
            <a:avLst/>
            <a:gdLst/>
            <a:ahLst/>
            <a:cxnLst/>
            <a:rect l="l" t="t" r="r" b="b"/>
            <a:pathLst>
              <a:path w="5300494" h="1495954">
                <a:moveTo>
                  <a:pt x="0" y="0"/>
                </a:moveTo>
                <a:lnTo>
                  <a:pt x="5218404" y="0"/>
                </a:lnTo>
                <a:cubicBezTo>
                  <a:pt x="5263741" y="0"/>
                  <a:pt x="5300494" y="36753"/>
                  <a:pt x="5300494" y="82090"/>
                </a:cubicBezTo>
                <a:lnTo>
                  <a:pt x="5300494" y="183095"/>
                </a:lnTo>
                <a:lnTo>
                  <a:pt x="400840" y="149595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ounded Rectangle 16"/>
          <p:cNvSpPr/>
          <p:nvPr/>
        </p:nvSpPr>
        <p:spPr>
          <a:xfrm rot="900000">
            <a:off x="6930292" y="-242630"/>
            <a:ext cx="2434235" cy="1383623"/>
          </a:xfrm>
          <a:custGeom>
            <a:avLst/>
            <a:gdLst/>
            <a:ahLst/>
            <a:cxnLst/>
            <a:rect l="l" t="t" r="r" b="b"/>
            <a:pathLst>
              <a:path w="2434235" h="1383623">
                <a:moveTo>
                  <a:pt x="0" y="552912"/>
                </a:moveTo>
                <a:lnTo>
                  <a:pt x="2063495" y="0"/>
                </a:lnTo>
                <a:lnTo>
                  <a:pt x="2434235" y="1383623"/>
                </a:lnTo>
                <a:lnTo>
                  <a:pt x="82090" y="1383622"/>
                </a:lnTo>
                <a:cubicBezTo>
                  <a:pt x="36754" y="1383622"/>
                  <a:pt x="0" y="1346869"/>
                  <a:pt x="0" y="130153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5899782" y="1282101"/>
            <a:ext cx="3842742" cy="6178450"/>
          </a:xfrm>
          <a:custGeom>
            <a:avLst/>
            <a:gdLst/>
            <a:ahLst/>
            <a:cxnLst/>
            <a:rect l="l" t="t" r="r" b="b"/>
            <a:pathLst>
              <a:path w="3842742" h="617845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463128" y="0"/>
                </a:lnTo>
                <a:lnTo>
                  <a:pt x="3842742" y="5148790"/>
                </a:lnTo>
                <a:lnTo>
                  <a:pt x="0" y="6178450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4578273" y="2744935"/>
            <a:ext cx="5036383" cy="1997131"/>
          </a:xfrm>
        </p:spPr>
        <p:txBody>
          <a:bodyPr anchor="t">
            <a:normAutofit/>
          </a:bodyPr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900000">
            <a:off x="1507529" y="615731"/>
            <a:ext cx="4323504" cy="3294418"/>
          </a:xfrm>
          <a:prstGeom prst="roundRect">
            <a:avLst>
              <a:gd name="adj" fmla="val 4992"/>
            </a:avLst>
          </a:prstGeom>
          <a:ln w="19050">
            <a:solidFill>
              <a:schemeClr val="tx1"/>
            </a:solidFill>
          </a:ln>
          <a:effectLst>
            <a:innerShdw blurRad="101600" dir="13500000">
              <a:prstClr val="black">
                <a:alpha val="70000"/>
              </a:prstClr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900000">
            <a:off x="822789" y="4161126"/>
            <a:ext cx="4310915" cy="1203540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900000">
            <a:off x="6992395" y="57125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91475A1D-AC88-4DC7-8625-5CBF951D3F35}" type="datetimeFigureOut">
              <a:rPr lang="cs-CZ" smtClean="0"/>
              <a:pPr/>
              <a:t>31.3.2013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900000">
            <a:off x="647292" y="5162531"/>
            <a:ext cx="2977453" cy="365125"/>
          </a:xfrm>
        </p:spPr>
        <p:txBody>
          <a:bodyPr/>
          <a:lstStyle>
            <a:lvl1pPr algn="l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900000">
            <a:off x="7046470" y="391054"/>
            <a:ext cx="1963187" cy="365125"/>
          </a:xfrm>
        </p:spPr>
        <p:txBody>
          <a:bodyPr/>
          <a:lstStyle>
            <a:lvl1pPr algn="l">
              <a:defRPr/>
            </a:lvl1pPr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95918" y="-766298"/>
            <a:ext cx="8332816" cy="5894380"/>
          </a:xfrm>
          <a:custGeom>
            <a:avLst/>
            <a:gdLst/>
            <a:ahLst/>
            <a:cxnLst/>
            <a:rect l="l" t="t" r="r" b="b"/>
            <a:pathLst>
              <a:path w="8332816" h="5894380">
                <a:moveTo>
                  <a:pt x="1565164" y="0"/>
                </a:moveTo>
                <a:lnTo>
                  <a:pt x="8332816" y="1797049"/>
                </a:lnTo>
                <a:lnTo>
                  <a:pt x="8332816" y="5812290"/>
                </a:lnTo>
                <a:cubicBezTo>
                  <a:pt x="8332816" y="5857627"/>
                  <a:pt x="8296063" y="5894380"/>
                  <a:pt x="8250726" y="5894380"/>
                </a:cubicBezTo>
                <a:lnTo>
                  <a:pt x="0" y="5894380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64746" y="5089618"/>
            <a:ext cx="8528044" cy="2911464"/>
          </a:xfrm>
          <a:custGeom>
            <a:avLst/>
            <a:gdLst/>
            <a:ahLst/>
            <a:cxnLst/>
            <a:rect l="l" t="t" r="r" b="b"/>
            <a:pathLst>
              <a:path w="8528044" h="2911464">
                <a:moveTo>
                  <a:pt x="8477907" y="6451"/>
                </a:moveTo>
                <a:cubicBezTo>
                  <a:pt x="8507371" y="18913"/>
                  <a:pt x="8528044" y="48087"/>
                  <a:pt x="8528044" y="82090"/>
                </a:cubicBezTo>
                <a:lnTo>
                  <a:pt x="8528044" y="2911464"/>
                </a:lnTo>
                <a:lnTo>
                  <a:pt x="0" y="646970"/>
                </a:lnTo>
                <a:lnTo>
                  <a:pt x="171794" y="0"/>
                </a:lnTo>
                <a:lnTo>
                  <a:pt x="8445954" y="0"/>
                </a:lnTo>
                <a:cubicBezTo>
                  <a:pt x="8457288" y="0"/>
                  <a:pt x="8468086" y="2297"/>
                  <a:pt x="847790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8533928" y="3839503"/>
            <a:ext cx="1011244" cy="2994350"/>
          </a:xfrm>
          <a:custGeom>
            <a:avLst/>
            <a:gdLst/>
            <a:ahLst/>
            <a:cxnLst/>
            <a:rect l="l" t="t" r="r" b="b"/>
            <a:pathLst>
              <a:path w="1011244" h="2994350">
                <a:moveTo>
                  <a:pt x="1011244" y="0"/>
                </a:moveTo>
                <a:lnTo>
                  <a:pt x="216140" y="2994350"/>
                </a:lnTo>
                <a:lnTo>
                  <a:pt x="0" y="2936957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588490" y="-321837"/>
            <a:ext cx="1976541" cy="4072806"/>
          </a:xfrm>
          <a:custGeom>
            <a:avLst/>
            <a:gdLst/>
            <a:ahLst/>
            <a:cxnLst/>
            <a:rect l="l" t="t" r="r" b="b"/>
            <a:pathLst>
              <a:path w="1976541" h="4072806">
                <a:moveTo>
                  <a:pt x="0" y="0"/>
                </a:moveTo>
                <a:lnTo>
                  <a:pt x="1976541" y="524841"/>
                </a:lnTo>
                <a:lnTo>
                  <a:pt x="1034432" y="4072806"/>
                </a:lnTo>
                <a:lnTo>
                  <a:pt x="82090" y="4072806"/>
                </a:lnTo>
                <a:cubicBezTo>
                  <a:pt x="36753" y="4072806"/>
                  <a:pt x="0" y="4036053"/>
                  <a:pt x="0" y="399071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900000">
            <a:off x="3183882" y="4760430"/>
            <a:ext cx="5004753" cy="1299542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781854" y="984581"/>
            <a:ext cx="6581279" cy="360475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996405" y="6238502"/>
            <a:ext cx="1524000" cy="365125"/>
          </a:xfrm>
        </p:spPr>
        <p:txBody>
          <a:bodyPr/>
          <a:lstStyle/>
          <a:p>
            <a:fld id="{91475A1D-AC88-4DC7-8625-5CBF951D3F35}" type="datetimeFigureOut">
              <a:rPr lang="cs-CZ" smtClean="0"/>
              <a:pPr/>
              <a:t>31.3.2013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5321849" y="609479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8182730" y="3246937"/>
            <a:ext cx="907445" cy="365125"/>
          </a:xfrm>
        </p:spPr>
        <p:txBody>
          <a:bodyPr/>
          <a:lstStyle>
            <a:lvl1pPr algn="l">
              <a:defRPr/>
            </a:lvl1pPr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82907" y="-626065"/>
            <a:ext cx="7440156" cy="7347127"/>
          </a:xfrm>
          <a:custGeom>
            <a:avLst/>
            <a:gdLst/>
            <a:ahLst/>
            <a:cxnLst/>
            <a:rect l="l" t="t" r="r" b="b"/>
            <a:pathLst>
              <a:path w="7440156" h="7347127">
                <a:moveTo>
                  <a:pt x="1760047" y="0"/>
                </a:moveTo>
                <a:lnTo>
                  <a:pt x="7440156" y="1508269"/>
                </a:lnTo>
                <a:lnTo>
                  <a:pt x="7440156" y="7265037"/>
                </a:lnTo>
                <a:cubicBezTo>
                  <a:pt x="7440156" y="7310374"/>
                  <a:pt x="7403403" y="7347127"/>
                  <a:pt x="7358066" y="7347127"/>
                </a:cubicBezTo>
                <a:lnTo>
                  <a:pt x="2707078" y="7347127"/>
                </a:lnTo>
                <a:lnTo>
                  <a:pt x="0" y="6628304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3227235" y="6274264"/>
            <a:ext cx="4396677" cy="1167472"/>
          </a:xfrm>
          <a:custGeom>
            <a:avLst/>
            <a:gdLst/>
            <a:ahLst/>
            <a:cxnLst/>
            <a:rect l="l" t="t" r="r" b="b"/>
            <a:pathLst>
              <a:path w="4396677" h="1167472">
                <a:moveTo>
                  <a:pt x="4346539" y="6451"/>
                </a:moveTo>
                <a:cubicBezTo>
                  <a:pt x="4376003" y="18913"/>
                  <a:pt x="4396677" y="48087"/>
                  <a:pt x="4396677" y="82090"/>
                </a:cubicBezTo>
                <a:lnTo>
                  <a:pt x="4396677" y="1167472"/>
                </a:lnTo>
                <a:lnTo>
                  <a:pt x="0" y="0"/>
                </a:lnTo>
                <a:lnTo>
                  <a:pt x="4314586" y="0"/>
                </a:lnTo>
                <a:cubicBezTo>
                  <a:pt x="4325920" y="0"/>
                  <a:pt x="4336718" y="2297"/>
                  <a:pt x="4346539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7659524" y="5459724"/>
            <a:ext cx="1710569" cy="1538689"/>
          </a:xfrm>
          <a:custGeom>
            <a:avLst/>
            <a:gdLst/>
            <a:ahLst/>
            <a:cxnLst/>
            <a:rect l="l" t="t" r="r" b="b"/>
            <a:pathLst>
              <a:path w="1710569" h="1538689">
                <a:moveTo>
                  <a:pt x="1710569" y="1"/>
                </a:moveTo>
                <a:lnTo>
                  <a:pt x="1301993" y="1538689"/>
                </a:lnTo>
                <a:lnTo>
                  <a:pt x="0" y="1192965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6666426" y="-490731"/>
            <a:ext cx="3065776" cy="5811871"/>
          </a:xfrm>
          <a:custGeom>
            <a:avLst/>
            <a:gdLst/>
            <a:ahLst/>
            <a:cxnLst/>
            <a:rect l="l" t="t" r="r" b="b"/>
            <a:pathLst>
              <a:path w="3065776" h="5811871">
                <a:moveTo>
                  <a:pt x="0" y="0"/>
                </a:moveTo>
                <a:lnTo>
                  <a:pt x="3065776" y="814071"/>
                </a:lnTo>
                <a:lnTo>
                  <a:pt x="1738684" y="5811871"/>
                </a:lnTo>
                <a:lnTo>
                  <a:pt x="82090" y="5811871"/>
                </a:lnTo>
                <a:cubicBezTo>
                  <a:pt x="36753" y="5811871"/>
                  <a:pt x="0" y="5775118"/>
                  <a:pt x="0" y="572978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 rot="-900000">
            <a:off x="6793335" y="511413"/>
            <a:ext cx="1435608" cy="48188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967762" y="1075673"/>
            <a:ext cx="5398955" cy="50882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91475A1D-AC88-4DC7-8625-5CBF951D3F35}" type="datetimeFigureOut">
              <a:rPr lang="cs-CZ" smtClean="0"/>
              <a:pPr/>
              <a:t>31.3.2013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4997808" y="6188244"/>
            <a:ext cx="2380306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can1080Base.png"/>
          <p:cNvPicPr>
            <a:picLocks noChangeAspect="1"/>
          </p:cNvPicPr>
          <p:nvPr/>
        </p:nvPicPr>
        <p:blipFill>
          <a:blip r:embed="rId13" cstate="print">
            <a:lum bright="-38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 rot="-5400000">
            <a:off x="-673455" y="2807056"/>
            <a:ext cx="5320597" cy="18400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57600" y="990600"/>
            <a:ext cx="5027024" cy="47833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096001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effectLst/>
              </a:defRPr>
            </a:lvl1pPr>
          </a:lstStyle>
          <a:p>
            <a:fld id="{91475A1D-AC88-4DC7-8625-5CBF951D3F35}" type="datetimeFigureOut">
              <a:rPr lang="cs-CZ" smtClean="0"/>
              <a:pPr/>
              <a:t>31.3.2013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096001"/>
            <a:ext cx="3124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3047" y="53249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ransition/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73152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97280" indent="-32004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0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2024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46888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4.wmf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4.wmf"/><Relationship Id="rId7" Type="http://schemas.openxmlformats.org/officeDocument/2006/relationships/image" Target="../media/image17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13" Type="http://schemas.openxmlformats.org/officeDocument/2006/relationships/image" Target="../media/image33.png"/><Relationship Id="rId18" Type="http://schemas.openxmlformats.org/officeDocument/2006/relationships/image" Target="../media/image38.png"/><Relationship Id="rId26" Type="http://schemas.openxmlformats.org/officeDocument/2006/relationships/image" Target="../media/image46.png"/><Relationship Id="rId3" Type="http://schemas.openxmlformats.org/officeDocument/2006/relationships/image" Target="../media/image23.png"/><Relationship Id="rId21" Type="http://schemas.openxmlformats.org/officeDocument/2006/relationships/image" Target="../media/image41.png"/><Relationship Id="rId7" Type="http://schemas.openxmlformats.org/officeDocument/2006/relationships/image" Target="../media/image27.png"/><Relationship Id="rId12" Type="http://schemas.openxmlformats.org/officeDocument/2006/relationships/image" Target="../media/image32.png"/><Relationship Id="rId17" Type="http://schemas.openxmlformats.org/officeDocument/2006/relationships/image" Target="../media/image37.png"/><Relationship Id="rId25" Type="http://schemas.openxmlformats.org/officeDocument/2006/relationships/image" Target="../media/image45.png"/><Relationship Id="rId2" Type="http://schemas.openxmlformats.org/officeDocument/2006/relationships/image" Target="../media/image22.png"/><Relationship Id="rId16" Type="http://schemas.openxmlformats.org/officeDocument/2006/relationships/image" Target="../media/image36.png"/><Relationship Id="rId20" Type="http://schemas.openxmlformats.org/officeDocument/2006/relationships/image" Target="../media/image4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31.png"/><Relationship Id="rId24" Type="http://schemas.openxmlformats.org/officeDocument/2006/relationships/image" Target="../media/image44.png"/><Relationship Id="rId5" Type="http://schemas.openxmlformats.org/officeDocument/2006/relationships/image" Target="../media/image25.png"/><Relationship Id="rId15" Type="http://schemas.openxmlformats.org/officeDocument/2006/relationships/image" Target="../media/image5.wmf"/><Relationship Id="rId23" Type="http://schemas.openxmlformats.org/officeDocument/2006/relationships/image" Target="../media/image43.png"/><Relationship Id="rId10" Type="http://schemas.openxmlformats.org/officeDocument/2006/relationships/image" Target="../media/image30.png"/><Relationship Id="rId19" Type="http://schemas.openxmlformats.org/officeDocument/2006/relationships/image" Target="../media/image39.png"/><Relationship Id="rId4" Type="http://schemas.openxmlformats.org/officeDocument/2006/relationships/image" Target="../media/image24.png"/><Relationship Id="rId9" Type="http://schemas.openxmlformats.org/officeDocument/2006/relationships/image" Target="../media/image29.png"/><Relationship Id="rId14" Type="http://schemas.openxmlformats.org/officeDocument/2006/relationships/image" Target="../media/image34.png"/><Relationship Id="rId22" Type="http://schemas.openxmlformats.org/officeDocument/2006/relationships/image" Target="../media/image4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13" Type="http://schemas.openxmlformats.org/officeDocument/2006/relationships/image" Target="../media/image58.png"/><Relationship Id="rId18" Type="http://schemas.openxmlformats.org/officeDocument/2006/relationships/image" Target="../media/image62.png"/><Relationship Id="rId3" Type="http://schemas.openxmlformats.org/officeDocument/2006/relationships/image" Target="../media/image48.png"/><Relationship Id="rId21" Type="http://schemas.openxmlformats.org/officeDocument/2006/relationships/image" Target="../media/image65.png"/><Relationship Id="rId7" Type="http://schemas.openxmlformats.org/officeDocument/2006/relationships/image" Target="../media/image52.png"/><Relationship Id="rId12" Type="http://schemas.openxmlformats.org/officeDocument/2006/relationships/image" Target="../media/image57.png"/><Relationship Id="rId17" Type="http://schemas.openxmlformats.org/officeDocument/2006/relationships/image" Target="../media/image61.png"/><Relationship Id="rId25" Type="http://schemas.openxmlformats.org/officeDocument/2006/relationships/image" Target="../media/image69.png"/><Relationship Id="rId2" Type="http://schemas.openxmlformats.org/officeDocument/2006/relationships/image" Target="../media/image47.png"/><Relationship Id="rId16" Type="http://schemas.openxmlformats.org/officeDocument/2006/relationships/image" Target="../media/image60.png"/><Relationship Id="rId20" Type="http://schemas.openxmlformats.org/officeDocument/2006/relationships/image" Target="../media/image6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1.png"/><Relationship Id="rId11" Type="http://schemas.openxmlformats.org/officeDocument/2006/relationships/image" Target="../media/image56.png"/><Relationship Id="rId24" Type="http://schemas.openxmlformats.org/officeDocument/2006/relationships/image" Target="../media/image68.png"/><Relationship Id="rId5" Type="http://schemas.openxmlformats.org/officeDocument/2006/relationships/image" Target="../media/image50.png"/><Relationship Id="rId15" Type="http://schemas.openxmlformats.org/officeDocument/2006/relationships/image" Target="../media/image5.wmf"/><Relationship Id="rId23" Type="http://schemas.openxmlformats.org/officeDocument/2006/relationships/image" Target="../media/image67.png"/><Relationship Id="rId10" Type="http://schemas.openxmlformats.org/officeDocument/2006/relationships/image" Target="../media/image55.png"/><Relationship Id="rId19" Type="http://schemas.openxmlformats.org/officeDocument/2006/relationships/image" Target="../media/image63.png"/><Relationship Id="rId4" Type="http://schemas.openxmlformats.org/officeDocument/2006/relationships/image" Target="../media/image49.png"/><Relationship Id="rId9" Type="http://schemas.openxmlformats.org/officeDocument/2006/relationships/image" Target="../media/image54.png"/><Relationship Id="rId14" Type="http://schemas.openxmlformats.org/officeDocument/2006/relationships/image" Target="../media/image59.png"/><Relationship Id="rId22" Type="http://schemas.openxmlformats.org/officeDocument/2006/relationships/image" Target="../media/image6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png"/><Relationship Id="rId3" Type="http://schemas.openxmlformats.org/officeDocument/2006/relationships/image" Target="../media/image71.png"/><Relationship Id="rId7" Type="http://schemas.openxmlformats.org/officeDocument/2006/relationships/image" Target="../media/image6.wmf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4.png"/><Relationship Id="rId11" Type="http://schemas.openxmlformats.org/officeDocument/2006/relationships/image" Target="../media/image79.png"/><Relationship Id="rId5" Type="http://schemas.openxmlformats.org/officeDocument/2006/relationships/image" Target="../media/image73.png"/><Relationship Id="rId10" Type="http://schemas.openxmlformats.org/officeDocument/2006/relationships/image" Target="../media/image78.png"/><Relationship Id="rId4" Type="http://schemas.openxmlformats.org/officeDocument/2006/relationships/image" Target="../media/image72.png"/><Relationship Id="rId9" Type="http://schemas.openxmlformats.org/officeDocument/2006/relationships/image" Target="../media/image7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6.png"/><Relationship Id="rId3" Type="http://schemas.openxmlformats.org/officeDocument/2006/relationships/image" Target="../media/image81.png"/><Relationship Id="rId7" Type="http://schemas.openxmlformats.org/officeDocument/2006/relationships/image" Target="../media/image35.png"/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4.png"/><Relationship Id="rId5" Type="http://schemas.openxmlformats.org/officeDocument/2006/relationships/image" Target="../media/image7.wmf"/><Relationship Id="rId4" Type="http://schemas.openxmlformats.org/officeDocument/2006/relationships/image" Target="../media/image82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97241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35969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6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6956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76330" y="4604191"/>
            <a:ext cx="73637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ČÍSLO PROJEKTU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CZ.1.07/1.4.00/21.2364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76330" y="3038485"/>
            <a:ext cx="746646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NÁZEV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VY_32_INOVACE_07_04_M8_Hanak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2525" y="2552432"/>
            <a:ext cx="45981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AUTOR</a:t>
            </a:r>
            <a:r>
              <a:rPr lang="cs-CZ" sz="2800" dirty="0">
                <a:solidFill>
                  <a:schemeClr val="bg1"/>
                </a:solidFill>
              </a:rPr>
              <a:t>: Ing. Roman Hanák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00366" y="3561705"/>
            <a:ext cx="283988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/>
                </a:solidFill>
              </a:rPr>
              <a:t>TÉMA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Množiny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9704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bg1"/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Název projektu</a:t>
            </a:r>
            <a:r>
              <a:rPr lang="cs-CZ" sz="1600">
                <a:solidFill>
                  <a:schemeClr val="bg1"/>
                </a:solidFill>
              </a:rPr>
              <a:t>: </a:t>
            </a:r>
            <a:r>
              <a:rPr lang="cs-CZ" sz="1600" smtClean="0">
                <a:solidFill>
                  <a:schemeClr val="bg1"/>
                </a:solidFill>
              </a:rPr>
              <a:t>Škola hrou</a:t>
            </a:r>
            <a:endParaRPr lang="cs-CZ" sz="1600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bg1"/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6330" y="4072225"/>
            <a:ext cx="906422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/>
                </a:solidFill>
              </a:rPr>
              <a:t>OBSAH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400" dirty="0" smtClean="0">
                <a:solidFill>
                  <a:schemeClr val="bg1"/>
                </a:solidFill>
              </a:rPr>
              <a:t>Průnik a sjednocení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1178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61223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03761" y="332656"/>
            <a:ext cx="8609307" cy="6264696"/>
          </a:xfrm>
          <a:prstGeom prst="roundRect">
            <a:avLst>
              <a:gd name="adj" fmla="val 8558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47864" y="330694"/>
            <a:ext cx="2880320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/>
                </a:solidFill>
              </a:rPr>
              <a:t>ANOTACE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516732" y="1221436"/>
            <a:ext cx="8064896" cy="206212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této hodině se budeme zabývat průnikem a sjednocením množin. Na začátku jsou řešené příklady a v další části jsou příklady na samostatné procvičení. </a:t>
            </a:r>
          </a:p>
          <a:p>
            <a:pPr algn="just"/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Inovativnost </a:t>
            </a:r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</a:t>
            </a:r>
            <a:r>
              <a:rPr lang="cs-CZ" sz="180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180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aby </a:t>
            </a:r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27050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Zaoblený obdélník 24"/>
          <p:cNvSpPr/>
          <p:nvPr/>
        </p:nvSpPr>
        <p:spPr>
          <a:xfrm>
            <a:off x="107504" y="116632"/>
            <a:ext cx="8928991" cy="6480720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89712" y="348808"/>
            <a:ext cx="8099956" cy="779104"/>
          </a:xfrm>
          <a:prstGeom prst="roundRect">
            <a:avLst>
              <a:gd name="adj" fmla="val 2614"/>
            </a:avLst>
          </a:prstGeom>
          <a:gradFill>
            <a:gsLst>
              <a:gs pos="0">
                <a:srgbClr val="5E9EFF"/>
              </a:gs>
              <a:gs pos="3000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434954" y="476750"/>
            <a:ext cx="4566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effectLst/>
              </a:rPr>
              <a:t>Zapamatujte si!!</a:t>
            </a:r>
            <a:endParaRPr lang="cs-CZ" sz="2800" dirty="0">
              <a:solidFill>
                <a:schemeClr val="bg1"/>
              </a:solidFill>
              <a:effectLst/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340880" y="1268760"/>
            <a:ext cx="8397620" cy="1212487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340880" y="1401127"/>
                <a:ext cx="8526931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Průnikem</a:t>
                </a: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množin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𝑃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a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𝑆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nazveme množinu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𝐷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všech prvků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𝑥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, které patří jak množině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𝑃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, tak množině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𝑆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.</a:t>
                </a:r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0880" y="1401127"/>
                <a:ext cx="8526931" cy="954107"/>
              </a:xfrm>
              <a:prstGeom prst="rect">
                <a:avLst/>
              </a:prstGeom>
              <a:blipFill rotWithShape="1">
                <a:blip r:embed="rId2"/>
                <a:stretch>
                  <a:fillRect l="-1501" t="-6410" r="-429" b="-173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Zaoblený obdélník 29"/>
          <p:cNvSpPr/>
          <p:nvPr/>
        </p:nvSpPr>
        <p:spPr>
          <a:xfrm>
            <a:off x="376150" y="2632457"/>
            <a:ext cx="8350022" cy="1302471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spravce\AppData\Local\Microsoft\Windows\Temporary Internet Files\Content.IE5\HGW68T4R\MC900440428CAPDLOP2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2440" y="4293096"/>
            <a:ext cx="1852112" cy="1950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2" name="TextovéPole 31"/>
          <p:cNvSpPr txBox="1"/>
          <p:nvPr/>
        </p:nvSpPr>
        <p:spPr>
          <a:xfrm>
            <a:off x="557316" y="3262484"/>
            <a:ext cx="22633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Zapisujeme:</a:t>
            </a:r>
            <a:endParaRPr lang="cs-CZ" sz="2800" dirty="0"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550420" y="2760472"/>
                <a:ext cx="768087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Tedy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𝑥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∈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𝐷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, právě když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𝑥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∈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𝑃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a zároveň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𝑥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∈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𝑆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.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 </a:t>
                </a:r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0420" y="2760472"/>
                <a:ext cx="7680874" cy="523220"/>
              </a:xfrm>
              <a:prstGeom prst="rect">
                <a:avLst/>
              </a:prstGeom>
              <a:blipFill rotWithShape="1">
                <a:blip r:embed="rId4"/>
                <a:stretch>
                  <a:fillRect l="-1587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2699791" y="3278867"/>
                <a:ext cx="226339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𝐷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=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𝑃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∩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𝑆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9791" y="3278867"/>
                <a:ext cx="2263395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Obdélník 1"/>
          <p:cNvSpPr/>
          <p:nvPr/>
        </p:nvSpPr>
        <p:spPr>
          <a:xfrm>
            <a:off x="405696" y="4109629"/>
            <a:ext cx="6120680" cy="231723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1632700" y="4550232"/>
            <a:ext cx="1849111" cy="1386160"/>
          </a:xfrm>
          <a:prstGeom prst="ellipse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2812572" y="4550232"/>
            <a:ext cx="1846864" cy="1401112"/>
          </a:xfrm>
          <a:prstGeom prst="ellipse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ětiva 10"/>
          <p:cNvSpPr/>
          <p:nvPr/>
        </p:nvSpPr>
        <p:spPr>
          <a:xfrm>
            <a:off x="2812572" y="4716000"/>
            <a:ext cx="922460" cy="1075349"/>
          </a:xfrm>
          <a:prstGeom prst="chord">
            <a:avLst>
              <a:gd name="adj1" fmla="val 5855780"/>
              <a:gd name="adj2" fmla="val 15812502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ětiva 22"/>
          <p:cNvSpPr/>
          <p:nvPr/>
        </p:nvSpPr>
        <p:spPr>
          <a:xfrm rot="10800000">
            <a:off x="2627784" y="4704049"/>
            <a:ext cx="854026" cy="1075350"/>
          </a:xfrm>
          <a:prstGeom prst="chord">
            <a:avLst>
              <a:gd name="adj1" fmla="val 5855780"/>
              <a:gd name="adj2" fmla="val 15812502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2811600" y="4550400"/>
            <a:ext cx="1846864" cy="1401112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1634400" y="4550400"/>
            <a:ext cx="1849111" cy="138616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4496994" y="5529739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𝑆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96994" y="5529739"/>
                <a:ext cx="450149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1215367" y="5413172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𝑃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15367" y="5413172"/>
                <a:ext cx="450149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2925625" y="5791349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𝐷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25625" y="5791349"/>
                <a:ext cx="450149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2859024" y="4710518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𝑥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59024" y="4710518"/>
                <a:ext cx="450149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2918754" y="5155189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𝑥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18754" y="5155189"/>
                <a:ext cx="450149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3162971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28" grpId="0"/>
      <p:bldP spid="32" grpId="0"/>
      <p:bldP spid="13" grpId="0"/>
      <p:bldP spid="14" grpId="0"/>
      <p:bldP spid="3" grpId="0" animBg="1"/>
      <p:bldP spid="4" grpId="0" animBg="1"/>
      <p:bldP spid="11" grpId="0" animBg="1"/>
      <p:bldP spid="23" grpId="0" animBg="1"/>
      <p:bldP spid="24" grpId="0" animBg="1"/>
      <p:bldP spid="29" grpId="0" animBg="1"/>
      <p:bldP spid="34" grpId="0"/>
      <p:bldP spid="35" grpId="0"/>
      <p:bldP spid="36" grpId="0"/>
      <p:bldP spid="37" grpId="0"/>
      <p:bldP spid="3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0"/>
            <a:ext cx="8928991" cy="6597352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489712" y="87198"/>
            <a:ext cx="8099956" cy="779104"/>
          </a:xfrm>
          <a:prstGeom prst="roundRect">
            <a:avLst>
              <a:gd name="adj" fmla="val 2614"/>
            </a:avLst>
          </a:prstGeom>
          <a:gradFill>
            <a:gsLst>
              <a:gs pos="0">
                <a:srgbClr val="5E9EFF"/>
              </a:gs>
              <a:gs pos="3000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34954" y="215140"/>
            <a:ext cx="4566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effectLst/>
              </a:rPr>
              <a:t>Zapamatujte si!!</a:t>
            </a:r>
            <a:endParaRPr lang="cs-CZ" sz="2800" dirty="0">
              <a:solidFill>
                <a:schemeClr val="bg1"/>
              </a:solidFill>
              <a:effectLst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40880" y="1052736"/>
            <a:ext cx="8397620" cy="1428511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91678" y="1113079"/>
                <a:ext cx="8526931" cy="13849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Sjednocením</a:t>
                </a: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množin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𝐾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a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𝐹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nazveme množinu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𝑀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všech prvků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𝑦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, které patří alespoň do jedné z obou množin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𝐾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,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𝐹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.</a:t>
                </a:r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1678" y="1113079"/>
                <a:ext cx="8526931" cy="1384995"/>
              </a:xfrm>
              <a:prstGeom prst="rect">
                <a:avLst/>
              </a:prstGeom>
              <a:blipFill rotWithShape="1">
                <a:blip r:embed="rId2"/>
                <a:stretch>
                  <a:fillRect l="-1430" t="-4405" b="-114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Zaoblený obdélník 6"/>
          <p:cNvSpPr/>
          <p:nvPr/>
        </p:nvSpPr>
        <p:spPr>
          <a:xfrm>
            <a:off x="376150" y="2632457"/>
            <a:ext cx="8350022" cy="1302471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8" name="Picture 2" descr="C:\Users\spravce\AppData\Local\Microsoft\Windows\Temporary Internet Files\Content.IE5\HGW68T4R\MC900440428CAPDLOP2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2440" y="4293096"/>
            <a:ext cx="1852112" cy="1950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57316" y="3262484"/>
            <a:ext cx="22633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Zapisujeme:</a:t>
            </a:r>
            <a:endParaRPr lang="cs-CZ" sz="2800" dirty="0"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50420" y="2760472"/>
                <a:ext cx="768087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Tedy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𝑦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∈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𝑀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, právě když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𝑦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∈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𝐾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nebo</a:t>
                </a:r>
                <a14:m>
                  <m:oMath xmlns:m="http://schemas.openxmlformats.org/officeDocument/2006/math">
                    <m:r>
                      <a:rPr lang="cs-CZ" sz="280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𝑦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∈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𝐹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.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 </a:t>
                </a:r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0420" y="2760472"/>
                <a:ext cx="7680874" cy="523220"/>
              </a:xfrm>
              <a:prstGeom prst="rect">
                <a:avLst/>
              </a:prstGeom>
              <a:blipFill rotWithShape="1">
                <a:blip r:embed="rId4"/>
                <a:stretch>
                  <a:fillRect l="-1587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2699791" y="3278867"/>
                <a:ext cx="226339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𝑀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=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𝐾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∪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𝐹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9791" y="3278867"/>
                <a:ext cx="2263395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Obdélník 11"/>
          <p:cNvSpPr/>
          <p:nvPr/>
        </p:nvSpPr>
        <p:spPr>
          <a:xfrm>
            <a:off x="424623" y="4109629"/>
            <a:ext cx="6120680" cy="231723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632700" y="4550232"/>
            <a:ext cx="1849111" cy="1386160"/>
          </a:xfrm>
          <a:prstGeom prst="ellipse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2812572" y="4550232"/>
            <a:ext cx="1846864" cy="1401112"/>
          </a:xfrm>
          <a:prstGeom prst="ellipse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2811600" y="4550400"/>
            <a:ext cx="1846864" cy="1401112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1634400" y="4550400"/>
            <a:ext cx="1849111" cy="138616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493255" y="5652810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𝐹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93255" y="5652810"/>
                <a:ext cx="450149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1135641" y="5411711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𝐾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5641" y="5411711"/>
                <a:ext cx="450149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34" name="Skupina 33"/>
          <p:cNvGrpSpPr/>
          <p:nvPr/>
        </p:nvGrpSpPr>
        <p:grpSpPr>
          <a:xfrm>
            <a:off x="1634400" y="4026408"/>
            <a:ext cx="3026736" cy="1925204"/>
            <a:chOff x="9898892" y="2789495"/>
            <a:chExt cx="3026736" cy="1925204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1" name="TextovéPole 20"/>
                <p:cNvSpPr txBox="1"/>
                <p:nvPr/>
              </p:nvSpPr>
              <p:spPr>
                <a:xfrm>
                  <a:off x="11208029" y="2789495"/>
                  <a:ext cx="450149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effectLst/>
                            <a:latin typeface="Cambria Math"/>
                            <a:ea typeface="Cambria Math"/>
                            <a:cs typeface="Arial" pitchFamily="34" charset="0"/>
                          </a:rPr>
                          <m:t>𝑀</m:t>
                        </m:r>
                      </m:oMath>
                    </m:oMathPara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21" name="TextovéPole 2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1208029" y="2789495"/>
                  <a:ext cx="450149" cy="523220"/>
                </a:xfrm>
                <a:prstGeom prst="rect">
                  <a:avLst/>
                </a:prstGeom>
                <a:blipFill rotWithShape="1">
                  <a:blip r:embed="rId8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grpSp>
          <p:nvGrpSpPr>
            <p:cNvPr id="33" name="Skupina 32"/>
            <p:cNvGrpSpPr/>
            <p:nvPr/>
          </p:nvGrpSpPr>
          <p:grpSpPr>
            <a:xfrm>
              <a:off x="9898892" y="3313419"/>
              <a:ext cx="3026736" cy="1401280"/>
              <a:chOff x="9898892" y="3313419"/>
              <a:chExt cx="3026736" cy="1401280"/>
            </a:xfrm>
          </p:grpSpPr>
          <p:grpSp>
            <p:nvGrpSpPr>
              <p:cNvPr id="29" name="Skupina 28"/>
              <p:cNvGrpSpPr/>
              <p:nvPr/>
            </p:nvGrpSpPr>
            <p:grpSpPr>
              <a:xfrm>
                <a:off x="9898892" y="3313419"/>
                <a:ext cx="3026736" cy="1401280"/>
                <a:chOff x="9898892" y="3313419"/>
                <a:chExt cx="3026736" cy="1401280"/>
              </a:xfrm>
            </p:grpSpPr>
            <p:sp>
              <p:nvSpPr>
                <p:cNvPr id="22" name="Ovál 21"/>
                <p:cNvSpPr/>
                <p:nvPr/>
              </p:nvSpPr>
              <p:spPr>
                <a:xfrm>
                  <a:off x="9898892" y="3313419"/>
                  <a:ext cx="1849111" cy="1386160"/>
                </a:xfrm>
                <a:prstGeom prst="ellipse">
                  <a:avLst/>
                </a:prstGeom>
                <a:solidFill>
                  <a:srgbClr val="FF0000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3" name="Ovál 22"/>
                <p:cNvSpPr/>
                <p:nvPr/>
              </p:nvSpPr>
              <p:spPr>
                <a:xfrm>
                  <a:off x="11078764" y="3313419"/>
                  <a:ext cx="1846864" cy="1401112"/>
                </a:xfrm>
                <a:prstGeom prst="ellipse">
                  <a:avLst/>
                </a:prstGeom>
                <a:solidFill>
                  <a:srgbClr val="FF0000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4" name="Tětiva 23"/>
                <p:cNvSpPr/>
                <p:nvPr/>
              </p:nvSpPr>
              <p:spPr>
                <a:xfrm>
                  <a:off x="11078764" y="3479187"/>
                  <a:ext cx="922460" cy="1075349"/>
                </a:xfrm>
                <a:prstGeom prst="chord">
                  <a:avLst>
                    <a:gd name="adj1" fmla="val 5855780"/>
                    <a:gd name="adj2" fmla="val 15812502"/>
                  </a:avLst>
                </a:prstGeom>
                <a:solidFill>
                  <a:srgbClr val="FF0000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5" name="Tětiva 24"/>
                <p:cNvSpPr/>
                <p:nvPr/>
              </p:nvSpPr>
              <p:spPr>
                <a:xfrm rot="10800000">
                  <a:off x="10893976" y="3467236"/>
                  <a:ext cx="854026" cy="1075350"/>
                </a:xfrm>
                <a:prstGeom prst="chord">
                  <a:avLst>
                    <a:gd name="adj1" fmla="val 5855780"/>
                    <a:gd name="adj2" fmla="val 15812502"/>
                  </a:avLst>
                </a:prstGeom>
                <a:solidFill>
                  <a:srgbClr val="FF0000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6" name="Ovál 25"/>
                <p:cNvSpPr/>
                <p:nvPr/>
              </p:nvSpPr>
              <p:spPr>
                <a:xfrm>
                  <a:off x="11077792" y="3313587"/>
                  <a:ext cx="1846864" cy="1401112"/>
                </a:xfrm>
                <a:prstGeom prst="ellipse">
                  <a:avLst/>
                </a:prstGeom>
                <a:noFill/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" name="Ovál 26"/>
                <p:cNvSpPr/>
                <p:nvPr/>
              </p:nvSpPr>
              <p:spPr>
                <a:xfrm>
                  <a:off x="9900592" y="3313587"/>
                  <a:ext cx="1849111" cy="1386160"/>
                </a:xfrm>
                <a:prstGeom prst="ellipse">
                  <a:avLst/>
                </a:prstGeom>
                <a:noFill/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30" name="TextovéPole 29"/>
                  <p:cNvSpPr txBox="1"/>
                  <p:nvPr/>
                </p:nvSpPr>
                <p:spPr>
                  <a:xfrm>
                    <a:off x="10392645" y="3540477"/>
                    <a:ext cx="450149" cy="523220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cs-CZ" sz="2800" b="0" i="1" dirty="0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a:rPr lang="cs-CZ" sz="2800" b="0" i="1" dirty="0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𝑦</m:t>
                              </m:r>
                            </m:e>
                            <m:sub>
                              <m:r>
                                <a:rPr lang="cs-CZ" sz="2800" b="0" i="1" dirty="0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1</m:t>
                              </m:r>
                            </m:sub>
                          </m:sSub>
                        </m:oMath>
                      </m:oMathPara>
                    </a14:m>
                    <a:endParaRPr lang="cs-CZ" sz="2800" dirty="0">
                      <a:solidFill>
                        <a:schemeClr val="bg1"/>
                      </a:solidFill>
                      <a:effectLst/>
                      <a:latin typeface="Arial" pitchFamily="34" charset="0"/>
                      <a:cs typeface="Arial" pitchFamily="34" charset="0"/>
                    </a:endParaRPr>
                  </a:p>
                </p:txBody>
              </p:sp>
            </mc:Choice>
            <mc:Fallback xmlns="">
              <p:sp>
                <p:nvSpPr>
                  <p:cNvPr id="30" name="TextovéPole 29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0392645" y="3540477"/>
                    <a:ext cx="450149" cy="523220"/>
                  </a:xfrm>
                  <a:prstGeom prst="rect">
                    <a:avLst/>
                  </a:prstGeom>
                  <a:blipFill rotWithShape="1">
                    <a:blip r:embed="rId9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31" name="TextovéPole 30"/>
                  <p:cNvSpPr txBox="1"/>
                  <p:nvPr/>
                </p:nvSpPr>
                <p:spPr>
                  <a:xfrm>
                    <a:off x="11196736" y="3752365"/>
                    <a:ext cx="450149" cy="523220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cs-CZ" sz="2800" b="0" i="1" dirty="0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a:rPr lang="cs-CZ" sz="2800" b="0" i="1" dirty="0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𝑦</m:t>
                              </m:r>
                            </m:e>
                            <m:sub>
                              <m:r>
                                <a:rPr lang="cs-CZ" sz="2800" b="0" i="1" dirty="0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2</m:t>
                              </m:r>
                            </m:sub>
                          </m:sSub>
                        </m:oMath>
                      </m:oMathPara>
                    </a14:m>
                    <a:endParaRPr lang="cs-CZ" sz="2800" dirty="0">
                      <a:solidFill>
                        <a:schemeClr val="bg1"/>
                      </a:solidFill>
                      <a:effectLst/>
                      <a:latin typeface="Arial" pitchFamily="34" charset="0"/>
                      <a:cs typeface="Arial" pitchFamily="34" charset="0"/>
                    </a:endParaRPr>
                  </a:p>
                </p:txBody>
              </p:sp>
            </mc:Choice>
            <mc:Fallback xmlns="">
              <p:sp>
                <p:nvSpPr>
                  <p:cNvPr id="31" name="TextovéPole 30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1196736" y="3752365"/>
                    <a:ext cx="450149" cy="523220"/>
                  </a:xfrm>
                  <a:prstGeom prst="rect">
                    <a:avLst/>
                  </a:prstGeom>
                  <a:blipFill rotWithShape="1">
                    <a:blip r:embed="rId10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32" name="TextovéPole 31"/>
                  <p:cNvSpPr txBox="1"/>
                  <p:nvPr/>
                </p:nvSpPr>
                <p:spPr>
                  <a:xfrm>
                    <a:off x="12015213" y="3934928"/>
                    <a:ext cx="450149" cy="523220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cs-CZ" sz="2800" b="0" i="1" dirty="0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a:rPr lang="cs-CZ" sz="2800" b="0" i="1" dirty="0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𝑦</m:t>
                              </m:r>
                            </m:e>
                            <m:sub>
                              <m:r>
                                <a:rPr lang="cs-CZ" sz="2800" b="0" i="1" dirty="0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3</m:t>
                              </m:r>
                            </m:sub>
                          </m:sSub>
                        </m:oMath>
                      </m:oMathPara>
                    </a14:m>
                    <a:endParaRPr lang="cs-CZ" sz="2800" dirty="0">
                      <a:solidFill>
                        <a:schemeClr val="bg1"/>
                      </a:solidFill>
                      <a:effectLst/>
                      <a:latin typeface="Arial" pitchFamily="34" charset="0"/>
                      <a:cs typeface="Arial" pitchFamily="34" charset="0"/>
                    </a:endParaRPr>
                  </a:p>
                </p:txBody>
              </p:sp>
            </mc:Choice>
            <mc:Fallback xmlns="">
              <p:sp>
                <p:nvSpPr>
                  <p:cNvPr id="32" name="TextovéPole 31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2015213" y="3934928"/>
                    <a:ext cx="450149" cy="523220"/>
                  </a:xfrm>
                  <a:prstGeom prst="rect">
                    <a:avLst/>
                  </a:prstGeom>
                  <a:blipFill rotWithShape="1">
                    <a:blip r:embed="rId11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</p:grpSp>
    </p:spTree>
    <p:extLst>
      <p:ext uri="{BB962C8B-B14F-4D97-AF65-F5344CB8AC3E}">
        <p14:creationId xmlns:p14="http://schemas.microsoft.com/office/powerpoint/2010/main" val="400645570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9" grpId="0"/>
      <p:bldP spid="10" grpId="0"/>
      <p:bldP spid="11" grpId="0"/>
      <p:bldP spid="13" grpId="0" animBg="1"/>
      <p:bldP spid="14" grpId="0" animBg="1"/>
      <p:bldP spid="17" grpId="0" animBg="1"/>
      <p:bldP spid="18" grpId="0" animBg="1"/>
      <p:bldP spid="19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597352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-8223" y="-1"/>
            <a:ext cx="9152224" cy="1611699"/>
          </a:xfrm>
          <a:prstGeom prst="roundRect">
            <a:avLst>
              <a:gd name="adj" fmla="val 2614"/>
            </a:avLst>
          </a:prstGeom>
          <a:gradFill>
            <a:gsLst>
              <a:gs pos="0">
                <a:srgbClr val="5E9EFF"/>
              </a:gs>
              <a:gs pos="3000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41305" y="1918360"/>
            <a:ext cx="8239342" cy="446296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61705" y="113350"/>
                <a:ext cx="8518942" cy="13849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Př.1) Najděte průnik množin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𝐺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</m:t>
                    </m:r>
                    <m:d>
                      <m:dPr>
                        <m:begChr m:val="{"/>
                        <m:endChr m:val="}"/>
                        <m:ctrlP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1; 2; 3; 4; 5</m:t>
                        </m:r>
                      </m:e>
                    </m:d>
                  </m:oMath>
                </a14:m>
                <a:r>
                  <a:rPr lang="cs-CZ" sz="2800" b="1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8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a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𝐻</m:t>
                    </m:r>
                    <m:r>
                      <a:rPr lang="cs-CZ" sz="2800" i="1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</m:t>
                    </m:r>
                    <m:d>
                      <m:dPr>
                        <m:begChr m:val="{"/>
                        <m:endChr m:val="}"/>
                        <m:ctrlP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3; 5; 7; 9</m:t>
                        </m:r>
                      </m:e>
                    </m:d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. Zakreslete pomocí množinového diagramu. </a:t>
                </a:r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705" y="113350"/>
                <a:ext cx="8518942" cy="1384995"/>
              </a:xfrm>
              <a:prstGeom prst="rect">
                <a:avLst/>
              </a:prstGeom>
              <a:blipFill rotWithShape="1">
                <a:blip r:embed="rId2"/>
                <a:stretch>
                  <a:fillRect l="-1503" t="-4405" b="-114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58" name="Skupina 57"/>
          <p:cNvGrpSpPr/>
          <p:nvPr/>
        </p:nvGrpSpPr>
        <p:grpSpPr>
          <a:xfrm>
            <a:off x="1091553" y="2454953"/>
            <a:ext cx="3385383" cy="2392599"/>
            <a:chOff x="1091553" y="2454953"/>
            <a:chExt cx="3385383" cy="2392599"/>
          </a:xfrm>
        </p:grpSpPr>
        <p:sp>
          <p:nvSpPr>
            <p:cNvPr id="5" name="Ovál 4"/>
            <p:cNvSpPr/>
            <p:nvPr/>
          </p:nvSpPr>
          <p:spPr>
            <a:xfrm>
              <a:off x="1091553" y="2454953"/>
              <a:ext cx="3385383" cy="2373941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8" name="TextovéPole 7"/>
                <p:cNvSpPr txBox="1"/>
                <p:nvPr/>
              </p:nvSpPr>
              <p:spPr>
                <a:xfrm>
                  <a:off x="1211614" y="4324332"/>
                  <a:ext cx="432048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effectLst/>
                            <a:latin typeface="Cambria Math"/>
                            <a:ea typeface="Cambria Math"/>
                            <a:cs typeface="Arial" pitchFamily="34" charset="0"/>
                          </a:rPr>
                          <m:t>𝐺</m:t>
                        </m:r>
                      </m:oMath>
                    </m:oMathPara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8" name="TextovéPole 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211614" y="4324332"/>
                  <a:ext cx="432048" cy="523220"/>
                </a:xfrm>
                <a:prstGeom prst="rect">
                  <a:avLst/>
                </a:prstGeom>
                <a:blipFill rotWithShape="1">
                  <a:blip r:embed="rId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9" name="TextovéPole 8"/>
                <p:cNvSpPr txBox="1"/>
                <p:nvPr/>
              </p:nvSpPr>
              <p:spPr>
                <a:xfrm>
                  <a:off x="1867474" y="3041586"/>
                  <a:ext cx="432048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effectLst/>
                            <a:latin typeface="Cambria Math"/>
                            <a:ea typeface="Cambria Math"/>
                            <a:cs typeface="Arial" pitchFamily="34" charset="0"/>
                          </a:rPr>
                          <m:t>1</m:t>
                        </m:r>
                      </m:oMath>
                    </m:oMathPara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9" name="TextovéPole 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867474" y="3041586"/>
                  <a:ext cx="432048" cy="523220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0" name="TextovéPole 9"/>
                <p:cNvSpPr txBox="1"/>
                <p:nvPr/>
              </p:nvSpPr>
              <p:spPr>
                <a:xfrm>
                  <a:off x="2784245" y="2775690"/>
                  <a:ext cx="432048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effectLst/>
                            <a:latin typeface="Cambria Math"/>
                            <a:ea typeface="Cambria Math"/>
                            <a:cs typeface="Arial" pitchFamily="34" charset="0"/>
                          </a:rPr>
                          <m:t>2</m:t>
                        </m:r>
                      </m:oMath>
                    </m:oMathPara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10" name="TextovéPole 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784245" y="2775690"/>
                  <a:ext cx="432048" cy="523220"/>
                </a:xfrm>
                <a:prstGeom prst="rect">
                  <a:avLst/>
                </a:prstGeom>
                <a:blipFill rotWithShape="1">
                  <a:blip r:embed="rId5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1" name="TextovéPole 10"/>
                <p:cNvSpPr txBox="1"/>
                <p:nvPr/>
              </p:nvSpPr>
              <p:spPr>
                <a:xfrm>
                  <a:off x="3249650" y="3771032"/>
                  <a:ext cx="432048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effectLst/>
                            <a:latin typeface="Cambria Math"/>
                            <a:ea typeface="Cambria Math"/>
                            <a:cs typeface="Arial" pitchFamily="34" charset="0"/>
                          </a:rPr>
                          <m:t>5</m:t>
                        </m:r>
                      </m:oMath>
                    </m:oMathPara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11" name="TextovéPole 1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249650" y="3771032"/>
                  <a:ext cx="432048" cy="523220"/>
                </a:xfrm>
                <a:prstGeom prst="rect">
                  <a:avLst/>
                </a:prstGeom>
                <a:blipFill rotWithShape="1">
                  <a:blip r:embed="rId6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2" name="TextovéPole 11"/>
                <p:cNvSpPr txBox="1"/>
                <p:nvPr/>
              </p:nvSpPr>
              <p:spPr>
                <a:xfrm>
                  <a:off x="3440398" y="3184952"/>
                  <a:ext cx="432048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effectLst/>
                            <a:latin typeface="Cambria Math"/>
                            <a:ea typeface="Cambria Math"/>
                            <a:cs typeface="Arial" pitchFamily="34" charset="0"/>
                          </a:rPr>
                          <m:t>3</m:t>
                        </m:r>
                      </m:oMath>
                    </m:oMathPara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12" name="TextovéPole 1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440398" y="3184952"/>
                  <a:ext cx="432048" cy="523220"/>
                </a:xfrm>
                <a:prstGeom prst="rect">
                  <a:avLst/>
                </a:prstGeom>
                <a:blipFill rotWithShape="1">
                  <a:blip r:embed="rId7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3" name="TextovéPole 12"/>
                <p:cNvSpPr txBox="1"/>
                <p:nvPr/>
              </p:nvSpPr>
              <p:spPr>
                <a:xfrm>
                  <a:off x="2089634" y="3748072"/>
                  <a:ext cx="432048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effectLst/>
                            <a:latin typeface="Cambria Math"/>
                            <a:ea typeface="Cambria Math"/>
                            <a:cs typeface="Arial" pitchFamily="34" charset="0"/>
                          </a:rPr>
                          <m:t>4</m:t>
                        </m:r>
                      </m:oMath>
                    </m:oMathPara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13" name="TextovéPole 1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089634" y="3748072"/>
                  <a:ext cx="432048" cy="523220"/>
                </a:xfrm>
                <a:prstGeom prst="rect">
                  <a:avLst/>
                </a:prstGeom>
                <a:blipFill rotWithShape="1">
                  <a:blip r:embed="rId8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17" name="Obdélník 16"/>
          <p:cNvSpPr/>
          <p:nvPr/>
        </p:nvSpPr>
        <p:spPr>
          <a:xfrm>
            <a:off x="469532" y="5486618"/>
            <a:ext cx="8239342" cy="87248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1153530" y="5661248"/>
                <a:ext cx="230425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𝑃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𝐺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∩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𝐻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3530" y="5661248"/>
                <a:ext cx="2304256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59" name="Skupina 58"/>
          <p:cNvGrpSpPr/>
          <p:nvPr/>
        </p:nvGrpSpPr>
        <p:grpSpPr>
          <a:xfrm>
            <a:off x="4767641" y="2380024"/>
            <a:ext cx="3510157" cy="2428524"/>
            <a:chOff x="4767641" y="2380024"/>
            <a:chExt cx="3510157" cy="2428524"/>
          </a:xfrm>
        </p:grpSpPr>
        <p:sp>
          <p:nvSpPr>
            <p:cNvPr id="6" name="Ovál 5"/>
            <p:cNvSpPr/>
            <p:nvPr/>
          </p:nvSpPr>
          <p:spPr>
            <a:xfrm>
              <a:off x="4767641" y="2380024"/>
              <a:ext cx="3356478" cy="2428524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6" name="TextovéPole 15"/>
                <p:cNvSpPr txBox="1"/>
                <p:nvPr/>
              </p:nvSpPr>
              <p:spPr>
                <a:xfrm>
                  <a:off x="5802133" y="2711586"/>
                  <a:ext cx="432048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effectLst/>
                            <a:latin typeface="Cambria Math"/>
                            <a:ea typeface="Cambria Math"/>
                            <a:cs typeface="Arial" pitchFamily="34" charset="0"/>
                          </a:rPr>
                          <m:t>3</m:t>
                        </m:r>
                      </m:oMath>
                    </m:oMathPara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16" name="TextovéPole 1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802133" y="2711586"/>
                  <a:ext cx="432048" cy="523220"/>
                </a:xfrm>
                <a:prstGeom prst="rect">
                  <a:avLst/>
                </a:prstGeom>
                <a:blipFill rotWithShape="1">
                  <a:blip r:embed="rId10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2" name="TextovéPole 21"/>
                <p:cNvSpPr txBox="1"/>
                <p:nvPr/>
              </p:nvSpPr>
              <p:spPr>
                <a:xfrm>
                  <a:off x="5711468" y="3708172"/>
                  <a:ext cx="432048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effectLst/>
                            <a:latin typeface="Cambria Math"/>
                            <a:ea typeface="Cambria Math"/>
                            <a:cs typeface="Arial" pitchFamily="34" charset="0"/>
                          </a:rPr>
                          <m:t>5</m:t>
                        </m:r>
                      </m:oMath>
                    </m:oMathPara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22" name="TextovéPole 2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711468" y="3708172"/>
                  <a:ext cx="432048" cy="523220"/>
                </a:xfrm>
                <a:prstGeom prst="rect">
                  <a:avLst/>
                </a:prstGeom>
                <a:blipFill rotWithShape="1">
                  <a:blip r:embed="rId11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6" name="TextovéPole 25"/>
                <p:cNvSpPr txBox="1"/>
                <p:nvPr/>
              </p:nvSpPr>
              <p:spPr>
                <a:xfrm>
                  <a:off x="6800968" y="3558234"/>
                  <a:ext cx="432048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effectLst/>
                            <a:latin typeface="Cambria Math"/>
                            <a:ea typeface="Cambria Math"/>
                            <a:cs typeface="Arial" pitchFamily="34" charset="0"/>
                          </a:rPr>
                          <m:t>9</m:t>
                        </m:r>
                      </m:oMath>
                    </m:oMathPara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26" name="TextovéPole 2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800968" y="3558234"/>
                  <a:ext cx="432048" cy="523220"/>
                </a:xfrm>
                <a:prstGeom prst="rect">
                  <a:avLst/>
                </a:prstGeom>
                <a:blipFill rotWithShape="1">
                  <a:blip r:embed="rId12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7" name="TextovéPole 26"/>
                <p:cNvSpPr txBox="1"/>
                <p:nvPr/>
              </p:nvSpPr>
              <p:spPr>
                <a:xfrm>
                  <a:off x="6880775" y="2656202"/>
                  <a:ext cx="432048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effectLst/>
                            <a:latin typeface="Cambria Math"/>
                            <a:ea typeface="Cambria Math"/>
                            <a:cs typeface="Arial" pitchFamily="34" charset="0"/>
                          </a:rPr>
                          <m:t>7</m:t>
                        </m:r>
                      </m:oMath>
                    </m:oMathPara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27" name="TextovéPole 2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880775" y="2656202"/>
                  <a:ext cx="432048" cy="523220"/>
                </a:xfrm>
                <a:prstGeom prst="rect">
                  <a:avLst/>
                </a:prstGeom>
                <a:blipFill rotWithShape="1">
                  <a:blip r:embed="rId1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1" name="TextovéPole 30"/>
                <p:cNvSpPr txBox="1"/>
                <p:nvPr/>
              </p:nvSpPr>
              <p:spPr>
                <a:xfrm>
                  <a:off x="7845750" y="4261886"/>
                  <a:ext cx="432048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effectLst/>
                            <a:latin typeface="Cambria Math"/>
                            <a:ea typeface="Cambria Math"/>
                            <a:cs typeface="Arial" pitchFamily="34" charset="0"/>
                          </a:rPr>
                          <m:t>𝐻</m:t>
                        </m:r>
                      </m:oMath>
                    </m:oMathPara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31" name="TextovéPole 3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845750" y="4261886"/>
                  <a:ext cx="432048" cy="523220"/>
                </a:xfrm>
                <a:prstGeom prst="rect">
                  <a:avLst/>
                </a:prstGeom>
                <a:blipFill rotWithShape="1">
                  <a:blip r:embed="rId1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pic>
        <p:nvPicPr>
          <p:cNvPr id="32" name="Picture 2" descr="C:\Users\spravce\AppData\Local\Microsoft\Windows\Temporary Internet Files\Content.IE5\0BASIBLT\MC900438000[10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1988" y="5026248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Vývojový diagram: postup 32"/>
          <p:cNvSpPr/>
          <p:nvPr/>
        </p:nvSpPr>
        <p:spPr>
          <a:xfrm>
            <a:off x="456733" y="1918360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3681698" y="5661248"/>
                <a:ext cx="319455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𝑃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d>
                        <m:dPr>
                          <m:begChr m:val="{"/>
                          <m:endChr m:val="}"/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3;5</m:t>
                          </m:r>
                        </m:e>
                      </m:d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81698" y="5661248"/>
                <a:ext cx="3194558" cy="523220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57" name="Skupina 56"/>
          <p:cNvGrpSpPr/>
          <p:nvPr/>
        </p:nvGrpSpPr>
        <p:grpSpPr>
          <a:xfrm>
            <a:off x="1966495" y="1980571"/>
            <a:ext cx="5462399" cy="3109277"/>
            <a:chOff x="9993116" y="2994825"/>
            <a:chExt cx="5462399" cy="3109277"/>
          </a:xfrm>
        </p:grpSpPr>
        <p:grpSp>
          <p:nvGrpSpPr>
            <p:cNvPr id="35" name="Skupina 34"/>
            <p:cNvGrpSpPr/>
            <p:nvPr/>
          </p:nvGrpSpPr>
          <p:grpSpPr>
            <a:xfrm>
              <a:off x="9993116" y="2994825"/>
              <a:ext cx="5462399" cy="2819403"/>
              <a:chOff x="9898892" y="3034421"/>
              <a:chExt cx="3026736" cy="1680278"/>
            </a:xfrm>
          </p:grpSpPr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36" name="TextovéPole 35"/>
                  <p:cNvSpPr txBox="1"/>
                  <p:nvPr/>
                </p:nvSpPr>
                <p:spPr>
                  <a:xfrm>
                    <a:off x="11198404" y="3034421"/>
                    <a:ext cx="450149" cy="311823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𝑃</m:t>
                          </m:r>
                        </m:oMath>
                      </m:oMathPara>
                    </a14:m>
                    <a:endParaRPr lang="cs-CZ" sz="2800" dirty="0">
                      <a:solidFill>
                        <a:schemeClr val="bg1"/>
                      </a:solidFill>
                      <a:effectLst/>
                      <a:latin typeface="Arial" pitchFamily="34" charset="0"/>
                      <a:cs typeface="Arial" pitchFamily="34" charset="0"/>
                    </a:endParaRPr>
                  </a:p>
                </p:txBody>
              </p:sp>
            </mc:Choice>
            <mc:Fallback xmlns="">
              <p:sp>
                <p:nvSpPr>
                  <p:cNvPr id="36" name="TextovéPole 35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1198404" y="3034421"/>
                    <a:ext cx="450149" cy="311823"/>
                  </a:xfrm>
                  <a:prstGeom prst="rect">
                    <a:avLst/>
                  </a:prstGeom>
                  <a:blipFill rotWithShape="1">
                    <a:blip r:embed="rId17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grpSp>
            <p:nvGrpSpPr>
              <p:cNvPr id="38" name="Skupina 37"/>
              <p:cNvGrpSpPr/>
              <p:nvPr/>
            </p:nvGrpSpPr>
            <p:grpSpPr>
              <a:xfrm>
                <a:off x="9898892" y="3313419"/>
                <a:ext cx="3026736" cy="1401280"/>
                <a:chOff x="9898892" y="3313419"/>
                <a:chExt cx="3026736" cy="1401280"/>
              </a:xfrm>
            </p:grpSpPr>
            <p:sp>
              <p:nvSpPr>
                <p:cNvPr id="42" name="Ovál 41"/>
                <p:cNvSpPr/>
                <p:nvPr/>
              </p:nvSpPr>
              <p:spPr>
                <a:xfrm>
                  <a:off x="9898892" y="3313419"/>
                  <a:ext cx="1849111" cy="1386160"/>
                </a:xfrm>
                <a:prstGeom prst="ellipse">
                  <a:avLst/>
                </a:prstGeom>
                <a:solidFill>
                  <a:srgbClr val="FFFF00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3" name="Ovál 42"/>
                <p:cNvSpPr/>
                <p:nvPr/>
              </p:nvSpPr>
              <p:spPr>
                <a:xfrm>
                  <a:off x="11078764" y="3313419"/>
                  <a:ext cx="1846864" cy="1401112"/>
                </a:xfrm>
                <a:prstGeom prst="ellipse">
                  <a:avLst/>
                </a:prstGeom>
                <a:solidFill>
                  <a:srgbClr val="FFFF00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4" name="Tětiva 43"/>
                <p:cNvSpPr/>
                <p:nvPr/>
              </p:nvSpPr>
              <p:spPr>
                <a:xfrm>
                  <a:off x="11078764" y="3479187"/>
                  <a:ext cx="883555" cy="1075349"/>
                </a:xfrm>
                <a:prstGeom prst="chord">
                  <a:avLst>
                    <a:gd name="adj1" fmla="val 5992946"/>
                    <a:gd name="adj2" fmla="val 15526860"/>
                  </a:avLst>
                </a:prstGeom>
                <a:solidFill>
                  <a:srgbClr val="FF0000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5" name="Tětiva 44"/>
                <p:cNvSpPr/>
                <p:nvPr/>
              </p:nvSpPr>
              <p:spPr>
                <a:xfrm rot="10800000">
                  <a:off x="10842794" y="3467236"/>
                  <a:ext cx="905209" cy="1075350"/>
                </a:xfrm>
                <a:prstGeom prst="chord">
                  <a:avLst>
                    <a:gd name="adj1" fmla="val 6069976"/>
                    <a:gd name="adj2" fmla="val 15437739"/>
                  </a:avLst>
                </a:prstGeom>
                <a:solidFill>
                  <a:srgbClr val="FF0000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6" name="Ovál 45"/>
                <p:cNvSpPr/>
                <p:nvPr/>
              </p:nvSpPr>
              <p:spPr>
                <a:xfrm>
                  <a:off x="11077792" y="3313587"/>
                  <a:ext cx="1846864" cy="1401112"/>
                </a:xfrm>
                <a:prstGeom prst="ellipse">
                  <a:avLst/>
                </a:prstGeom>
                <a:noFill/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7" name="Ovál 46"/>
                <p:cNvSpPr/>
                <p:nvPr/>
              </p:nvSpPr>
              <p:spPr>
                <a:xfrm>
                  <a:off x="9900592" y="3313587"/>
                  <a:ext cx="1849111" cy="1386160"/>
                </a:xfrm>
                <a:prstGeom prst="ellipse">
                  <a:avLst/>
                </a:prstGeom>
                <a:noFill/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8" name="TextovéPole 47"/>
                <p:cNvSpPr txBox="1"/>
                <p:nvPr/>
              </p:nvSpPr>
              <p:spPr>
                <a:xfrm>
                  <a:off x="12528539" y="3972729"/>
                  <a:ext cx="432048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effectLst/>
                            <a:latin typeface="Cambria Math"/>
                            <a:ea typeface="Cambria Math"/>
                            <a:cs typeface="Arial" pitchFamily="34" charset="0"/>
                          </a:rPr>
                          <m:t>3</m:t>
                        </m:r>
                      </m:oMath>
                    </m:oMathPara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48" name="TextovéPole 4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2528539" y="3972729"/>
                  <a:ext cx="432048" cy="523220"/>
                </a:xfrm>
                <a:prstGeom prst="rect">
                  <a:avLst/>
                </a:prstGeom>
                <a:blipFill rotWithShape="1">
                  <a:blip r:embed="rId18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9" name="TextovéPole 48"/>
                <p:cNvSpPr txBox="1"/>
                <p:nvPr/>
              </p:nvSpPr>
              <p:spPr>
                <a:xfrm>
                  <a:off x="12545908" y="4707220"/>
                  <a:ext cx="432048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effectLst/>
                            <a:latin typeface="Cambria Math"/>
                            <a:ea typeface="Cambria Math"/>
                            <a:cs typeface="Arial" pitchFamily="34" charset="0"/>
                          </a:rPr>
                          <m:t>5</m:t>
                        </m:r>
                      </m:oMath>
                    </m:oMathPara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49" name="TextovéPole 4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2545908" y="4707220"/>
                  <a:ext cx="432048" cy="523220"/>
                </a:xfrm>
                <a:prstGeom prst="rect">
                  <a:avLst/>
                </a:prstGeom>
                <a:blipFill rotWithShape="1">
                  <a:blip r:embed="rId19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0" name="TextovéPole 49"/>
                <p:cNvSpPr txBox="1"/>
                <p:nvPr/>
              </p:nvSpPr>
              <p:spPr>
                <a:xfrm>
                  <a:off x="13723400" y="4767926"/>
                  <a:ext cx="432048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effectLst/>
                            <a:latin typeface="Cambria Math"/>
                            <a:ea typeface="Cambria Math"/>
                            <a:cs typeface="Arial" pitchFamily="34" charset="0"/>
                          </a:rPr>
                          <m:t>9</m:t>
                        </m:r>
                      </m:oMath>
                    </m:oMathPara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50" name="TextovéPole 4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3723400" y="4767926"/>
                  <a:ext cx="432048" cy="523220"/>
                </a:xfrm>
                <a:prstGeom prst="rect">
                  <a:avLst/>
                </a:prstGeom>
                <a:blipFill rotWithShape="1">
                  <a:blip r:embed="rId20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1" name="TextovéPole 50"/>
                <p:cNvSpPr txBox="1"/>
                <p:nvPr/>
              </p:nvSpPr>
              <p:spPr>
                <a:xfrm>
                  <a:off x="14125732" y="3805188"/>
                  <a:ext cx="432048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effectLst/>
                            <a:latin typeface="Cambria Math"/>
                            <a:ea typeface="Cambria Math"/>
                            <a:cs typeface="Arial" pitchFamily="34" charset="0"/>
                          </a:rPr>
                          <m:t>7</m:t>
                        </m:r>
                      </m:oMath>
                    </m:oMathPara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51" name="TextovéPole 5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4125732" y="3805188"/>
                  <a:ext cx="432048" cy="523220"/>
                </a:xfrm>
                <a:prstGeom prst="rect">
                  <a:avLst/>
                </a:prstGeom>
                <a:blipFill rotWithShape="1">
                  <a:blip r:embed="rId21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2" name="TextovéPole 51"/>
                <p:cNvSpPr txBox="1"/>
                <p:nvPr/>
              </p:nvSpPr>
              <p:spPr>
                <a:xfrm>
                  <a:off x="10589400" y="4324324"/>
                  <a:ext cx="432048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effectLst/>
                            <a:latin typeface="Cambria Math"/>
                            <a:ea typeface="Cambria Math"/>
                            <a:cs typeface="Arial" pitchFamily="34" charset="0"/>
                          </a:rPr>
                          <m:t>1</m:t>
                        </m:r>
                      </m:oMath>
                    </m:oMathPara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52" name="TextovéPole 5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0589400" y="4324324"/>
                  <a:ext cx="432048" cy="523220"/>
                </a:xfrm>
                <a:prstGeom prst="rect">
                  <a:avLst/>
                </a:prstGeom>
                <a:blipFill rotWithShape="1">
                  <a:blip r:embed="rId22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3" name="TextovéPole 52"/>
                <p:cNvSpPr txBox="1"/>
                <p:nvPr/>
              </p:nvSpPr>
              <p:spPr>
                <a:xfrm>
                  <a:off x="11303670" y="3834132"/>
                  <a:ext cx="432048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effectLst/>
                            <a:latin typeface="Cambria Math"/>
                            <a:ea typeface="Cambria Math"/>
                            <a:cs typeface="Arial" pitchFamily="34" charset="0"/>
                          </a:rPr>
                          <m:t>2</m:t>
                        </m:r>
                      </m:oMath>
                    </m:oMathPara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53" name="TextovéPole 5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1303670" y="3834132"/>
                  <a:ext cx="432048" cy="523220"/>
                </a:xfrm>
                <a:prstGeom prst="rect">
                  <a:avLst/>
                </a:prstGeom>
                <a:blipFill rotWithShape="1">
                  <a:blip r:embed="rId2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4" name="TextovéPole 53"/>
                <p:cNvSpPr txBox="1"/>
                <p:nvPr/>
              </p:nvSpPr>
              <p:spPr>
                <a:xfrm>
                  <a:off x="11378788" y="5001933"/>
                  <a:ext cx="432048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effectLst/>
                            <a:latin typeface="Cambria Math"/>
                            <a:ea typeface="Cambria Math"/>
                            <a:cs typeface="Arial" pitchFamily="34" charset="0"/>
                          </a:rPr>
                          <m:t>4</m:t>
                        </m:r>
                      </m:oMath>
                    </m:oMathPara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54" name="TextovéPole 5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1378788" y="5001933"/>
                  <a:ext cx="432048" cy="523220"/>
                </a:xfrm>
                <a:prstGeom prst="rect">
                  <a:avLst/>
                </a:prstGeom>
                <a:blipFill rotWithShape="1">
                  <a:blip r:embed="rId2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5" name="TextovéPole 54"/>
                <p:cNvSpPr txBox="1"/>
                <p:nvPr/>
              </p:nvSpPr>
              <p:spPr>
                <a:xfrm>
                  <a:off x="10157352" y="5409145"/>
                  <a:ext cx="432048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effectLst/>
                            <a:latin typeface="Cambria Math"/>
                            <a:ea typeface="Cambria Math"/>
                            <a:cs typeface="Arial" pitchFamily="34" charset="0"/>
                          </a:rPr>
                          <m:t>𝐺</m:t>
                        </m:r>
                      </m:oMath>
                    </m:oMathPara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55" name="TextovéPole 5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0157352" y="5409145"/>
                  <a:ext cx="432048" cy="523220"/>
                </a:xfrm>
                <a:prstGeom prst="rect">
                  <a:avLst/>
                </a:prstGeom>
                <a:blipFill rotWithShape="1">
                  <a:blip r:embed="rId25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6" name="TextovéPole 55"/>
                <p:cNvSpPr txBox="1"/>
                <p:nvPr/>
              </p:nvSpPr>
              <p:spPr>
                <a:xfrm>
                  <a:off x="14557780" y="5580882"/>
                  <a:ext cx="693232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effectLst/>
                            <a:latin typeface="Cambria Math"/>
                            <a:ea typeface="Cambria Math"/>
                            <a:cs typeface="Arial" pitchFamily="34" charset="0"/>
                          </a:rPr>
                          <m:t>𝐻</m:t>
                        </m:r>
                      </m:oMath>
                    </m:oMathPara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56" name="TextovéPole 5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4557780" y="5580882"/>
                  <a:ext cx="693232" cy="523220"/>
                </a:xfrm>
                <a:prstGeom prst="rect">
                  <a:avLst/>
                </a:prstGeom>
                <a:blipFill rotWithShape="1">
                  <a:blip r:embed="rId26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</p:spTree>
    <p:extLst>
      <p:ext uri="{BB962C8B-B14F-4D97-AF65-F5344CB8AC3E}">
        <p14:creationId xmlns:p14="http://schemas.microsoft.com/office/powerpoint/2010/main" val="25187493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8" grpId="0"/>
      <p:bldP spid="33" grpId="0" animBg="1"/>
      <p:bldP spid="3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597352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-8223" y="-1"/>
            <a:ext cx="9152224" cy="1611699"/>
          </a:xfrm>
          <a:prstGeom prst="roundRect">
            <a:avLst>
              <a:gd name="adj" fmla="val 2614"/>
            </a:avLst>
          </a:prstGeom>
          <a:gradFill>
            <a:gsLst>
              <a:gs pos="0">
                <a:srgbClr val="5E9EFF"/>
              </a:gs>
              <a:gs pos="3000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3528" y="1918360"/>
            <a:ext cx="8568951" cy="446296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7791" y="113350"/>
                <a:ext cx="9162824" cy="13849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Př.2) Najděte sjednocení množin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𝐴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</m:t>
                    </m:r>
                    <m:d>
                      <m:dPr>
                        <m:begChr m:val="{"/>
                        <m:endChr m:val="}"/>
                        <m:ctrlP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11;12;13;14;15</m:t>
                        </m:r>
                      </m:e>
                    </m:d>
                  </m:oMath>
                </a14:m>
                <a:r>
                  <a:rPr lang="cs-CZ" sz="2800" b="1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8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a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𝐵</m:t>
                    </m:r>
                    <m:r>
                      <a:rPr lang="cs-CZ" sz="2800" i="1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</m:t>
                    </m:r>
                    <m:d>
                      <m:dPr>
                        <m:begChr m:val="{"/>
                        <m:endChr m:val="}"/>
                        <m:ctrlP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13;14;15;17</m:t>
                        </m:r>
                      </m:e>
                    </m:d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. Zakreslete pomocí množinového diagramu. </a:t>
                </a:r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91" y="113350"/>
                <a:ext cx="9162824" cy="1384995"/>
              </a:xfrm>
              <a:prstGeom prst="rect">
                <a:avLst/>
              </a:prstGeom>
              <a:blipFill rotWithShape="1">
                <a:blip r:embed="rId2"/>
                <a:stretch>
                  <a:fillRect l="-1331" t="-4405" b="-114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6" name="Skupina 5"/>
          <p:cNvGrpSpPr/>
          <p:nvPr/>
        </p:nvGrpSpPr>
        <p:grpSpPr>
          <a:xfrm>
            <a:off x="1091553" y="2454953"/>
            <a:ext cx="3385383" cy="2392599"/>
            <a:chOff x="1091553" y="2454953"/>
            <a:chExt cx="3385383" cy="2392599"/>
          </a:xfrm>
        </p:grpSpPr>
        <p:sp>
          <p:nvSpPr>
            <p:cNvPr id="7" name="Ovál 6"/>
            <p:cNvSpPr/>
            <p:nvPr/>
          </p:nvSpPr>
          <p:spPr>
            <a:xfrm>
              <a:off x="1091553" y="2454953"/>
              <a:ext cx="3385383" cy="2373941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8" name="TextovéPole 7"/>
                <p:cNvSpPr txBox="1"/>
                <p:nvPr/>
              </p:nvSpPr>
              <p:spPr>
                <a:xfrm>
                  <a:off x="1211614" y="4324332"/>
                  <a:ext cx="432048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effectLst/>
                            <a:latin typeface="Cambria Math"/>
                            <a:ea typeface="Cambria Math"/>
                            <a:cs typeface="Arial" pitchFamily="34" charset="0"/>
                          </a:rPr>
                          <m:t>𝐴</m:t>
                        </m:r>
                      </m:oMath>
                    </m:oMathPara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8" name="TextovéPole 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211614" y="4324332"/>
                  <a:ext cx="432048" cy="523220"/>
                </a:xfrm>
                <a:prstGeom prst="rect">
                  <a:avLst/>
                </a:prstGeom>
                <a:blipFill rotWithShape="1">
                  <a:blip r:embed="rId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9" name="TextovéPole 8"/>
                <p:cNvSpPr txBox="1"/>
                <p:nvPr/>
              </p:nvSpPr>
              <p:spPr>
                <a:xfrm>
                  <a:off x="1867474" y="3041586"/>
                  <a:ext cx="432048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effectLst/>
                            <a:latin typeface="Cambria Math"/>
                            <a:ea typeface="Cambria Math"/>
                            <a:cs typeface="Arial" pitchFamily="34" charset="0"/>
                          </a:rPr>
                          <m:t>11</m:t>
                        </m:r>
                      </m:oMath>
                    </m:oMathPara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9" name="TextovéPole 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867474" y="3041586"/>
                  <a:ext cx="432048" cy="523220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 r="-5634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0" name="TextovéPole 9"/>
                <p:cNvSpPr txBox="1"/>
                <p:nvPr/>
              </p:nvSpPr>
              <p:spPr>
                <a:xfrm>
                  <a:off x="2784245" y="2775690"/>
                  <a:ext cx="432048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effectLst/>
                            <a:latin typeface="Cambria Math"/>
                            <a:ea typeface="Cambria Math"/>
                            <a:cs typeface="Arial" pitchFamily="34" charset="0"/>
                          </a:rPr>
                          <m:t>12</m:t>
                        </m:r>
                      </m:oMath>
                    </m:oMathPara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10" name="TextovéPole 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784245" y="2775690"/>
                  <a:ext cx="432048" cy="523220"/>
                </a:xfrm>
                <a:prstGeom prst="rect">
                  <a:avLst/>
                </a:prstGeom>
                <a:blipFill rotWithShape="1">
                  <a:blip r:embed="rId5"/>
                  <a:stretch>
                    <a:fillRect r="-5634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1" name="TextovéPole 10"/>
                <p:cNvSpPr txBox="1"/>
                <p:nvPr/>
              </p:nvSpPr>
              <p:spPr>
                <a:xfrm>
                  <a:off x="3249650" y="3771032"/>
                  <a:ext cx="432048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effectLst/>
                            <a:latin typeface="Cambria Math"/>
                            <a:ea typeface="Cambria Math"/>
                            <a:cs typeface="Arial" pitchFamily="34" charset="0"/>
                          </a:rPr>
                          <m:t>15</m:t>
                        </m:r>
                      </m:oMath>
                    </m:oMathPara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11" name="TextovéPole 1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249650" y="3771032"/>
                  <a:ext cx="432048" cy="523220"/>
                </a:xfrm>
                <a:prstGeom prst="rect">
                  <a:avLst/>
                </a:prstGeom>
                <a:blipFill rotWithShape="1">
                  <a:blip r:embed="rId6"/>
                  <a:stretch>
                    <a:fillRect r="-5634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2" name="TextovéPole 11"/>
                <p:cNvSpPr txBox="1"/>
                <p:nvPr/>
              </p:nvSpPr>
              <p:spPr>
                <a:xfrm>
                  <a:off x="3440398" y="3184952"/>
                  <a:ext cx="771562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800" b="0" dirty="0" smtClean="0">
                      <a:solidFill>
                        <a:schemeClr val="bg1"/>
                      </a:solidFill>
                      <a:effectLst/>
                      <a:ea typeface="Cambria Math"/>
                      <a:cs typeface="Arial" pitchFamily="34" charset="0"/>
                    </a:rPr>
                    <a:t>1</a:t>
                  </a:r>
                  <a14:m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3</m:t>
                      </m:r>
                    </m:oMath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12" name="TextovéPole 1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440398" y="3184952"/>
                  <a:ext cx="771562" cy="523220"/>
                </a:xfrm>
                <a:prstGeom prst="rect">
                  <a:avLst/>
                </a:prstGeom>
                <a:blipFill rotWithShape="1">
                  <a:blip r:embed="rId7"/>
                  <a:stretch>
                    <a:fillRect l="-15748" t="-12791" b="-30233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3" name="TextovéPole 12"/>
                <p:cNvSpPr txBox="1"/>
                <p:nvPr/>
              </p:nvSpPr>
              <p:spPr>
                <a:xfrm>
                  <a:off x="2089634" y="3748072"/>
                  <a:ext cx="432048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effectLst/>
                            <a:latin typeface="Cambria Math"/>
                            <a:ea typeface="Cambria Math"/>
                            <a:cs typeface="Arial" pitchFamily="34" charset="0"/>
                          </a:rPr>
                          <m:t>14</m:t>
                        </m:r>
                      </m:oMath>
                    </m:oMathPara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13" name="TextovéPole 1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089634" y="3748072"/>
                  <a:ext cx="432048" cy="523220"/>
                </a:xfrm>
                <a:prstGeom prst="rect">
                  <a:avLst/>
                </a:prstGeom>
                <a:blipFill rotWithShape="1">
                  <a:blip r:embed="rId8"/>
                  <a:stretch>
                    <a:fillRect r="-8451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14" name="Obdélník 13"/>
          <p:cNvSpPr/>
          <p:nvPr/>
        </p:nvSpPr>
        <p:spPr>
          <a:xfrm>
            <a:off x="323527" y="5486618"/>
            <a:ext cx="8568951" cy="87248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439693" y="5610112"/>
                <a:ext cx="230425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𝐶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𝐴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∪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𝐵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9693" y="5610112"/>
                <a:ext cx="2304256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6" name="Skupina 15"/>
          <p:cNvGrpSpPr/>
          <p:nvPr/>
        </p:nvGrpSpPr>
        <p:grpSpPr>
          <a:xfrm>
            <a:off x="4767641" y="2380024"/>
            <a:ext cx="3510157" cy="2428524"/>
            <a:chOff x="4767641" y="2380024"/>
            <a:chExt cx="3510157" cy="2428524"/>
          </a:xfrm>
        </p:grpSpPr>
        <p:sp>
          <p:nvSpPr>
            <p:cNvPr id="17" name="Ovál 16"/>
            <p:cNvSpPr/>
            <p:nvPr/>
          </p:nvSpPr>
          <p:spPr>
            <a:xfrm>
              <a:off x="4767641" y="2380024"/>
              <a:ext cx="3356478" cy="2428524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8" name="TextovéPole 17"/>
                <p:cNvSpPr txBox="1"/>
                <p:nvPr/>
              </p:nvSpPr>
              <p:spPr>
                <a:xfrm>
                  <a:off x="5802133" y="2711586"/>
                  <a:ext cx="432048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effectLst/>
                            <a:latin typeface="Cambria Math"/>
                            <a:ea typeface="Cambria Math"/>
                            <a:cs typeface="Arial" pitchFamily="34" charset="0"/>
                          </a:rPr>
                          <m:t>13</m:t>
                        </m:r>
                      </m:oMath>
                    </m:oMathPara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18" name="TextovéPole 1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802133" y="2711586"/>
                  <a:ext cx="432048" cy="523220"/>
                </a:xfrm>
                <a:prstGeom prst="rect">
                  <a:avLst/>
                </a:prstGeom>
                <a:blipFill rotWithShape="1">
                  <a:blip r:embed="rId10"/>
                  <a:stretch>
                    <a:fillRect r="-5634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9" name="TextovéPole 18"/>
                <p:cNvSpPr txBox="1"/>
                <p:nvPr/>
              </p:nvSpPr>
              <p:spPr>
                <a:xfrm>
                  <a:off x="5711468" y="3708172"/>
                  <a:ext cx="432048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effectLst/>
                            <a:latin typeface="Cambria Math"/>
                            <a:ea typeface="Cambria Math"/>
                            <a:cs typeface="Arial" pitchFamily="34" charset="0"/>
                          </a:rPr>
                          <m:t>15</m:t>
                        </m:r>
                      </m:oMath>
                    </m:oMathPara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19" name="TextovéPole 1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711468" y="3708172"/>
                  <a:ext cx="432048" cy="523220"/>
                </a:xfrm>
                <a:prstGeom prst="rect">
                  <a:avLst/>
                </a:prstGeom>
                <a:blipFill rotWithShape="1">
                  <a:blip r:embed="rId11"/>
                  <a:stretch>
                    <a:fillRect r="-5634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0" name="TextovéPole 19"/>
                <p:cNvSpPr txBox="1"/>
                <p:nvPr/>
              </p:nvSpPr>
              <p:spPr>
                <a:xfrm>
                  <a:off x="6800968" y="3558234"/>
                  <a:ext cx="432048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effectLst/>
                            <a:latin typeface="Cambria Math"/>
                            <a:ea typeface="Cambria Math"/>
                            <a:cs typeface="Arial" pitchFamily="34" charset="0"/>
                          </a:rPr>
                          <m:t>14</m:t>
                        </m:r>
                      </m:oMath>
                    </m:oMathPara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20" name="TextovéPole 1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800968" y="3558234"/>
                  <a:ext cx="432048" cy="523220"/>
                </a:xfrm>
                <a:prstGeom prst="rect">
                  <a:avLst/>
                </a:prstGeom>
                <a:blipFill rotWithShape="1">
                  <a:blip r:embed="rId12"/>
                  <a:stretch>
                    <a:fillRect r="-8451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1" name="TextovéPole 20"/>
                <p:cNvSpPr txBox="1"/>
                <p:nvPr/>
              </p:nvSpPr>
              <p:spPr>
                <a:xfrm>
                  <a:off x="6880774" y="2656202"/>
                  <a:ext cx="683075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800" b="0" dirty="0" smtClean="0">
                      <a:solidFill>
                        <a:schemeClr val="bg1"/>
                      </a:solidFill>
                      <a:effectLst/>
                      <a:ea typeface="Cambria Math"/>
                      <a:cs typeface="Arial" pitchFamily="34" charset="0"/>
                    </a:rPr>
                    <a:t>1</a:t>
                  </a:r>
                  <a14:m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7</m:t>
                      </m:r>
                    </m:oMath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21" name="TextovéPole 2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880774" y="2656202"/>
                  <a:ext cx="683075" cy="523220"/>
                </a:xfrm>
                <a:prstGeom prst="rect">
                  <a:avLst/>
                </a:prstGeom>
                <a:blipFill rotWithShape="1">
                  <a:blip r:embed="rId13"/>
                  <a:stretch>
                    <a:fillRect l="-18750" t="-12791" b="-30233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2" name="TextovéPole 21"/>
                <p:cNvSpPr txBox="1"/>
                <p:nvPr/>
              </p:nvSpPr>
              <p:spPr>
                <a:xfrm>
                  <a:off x="7845750" y="4261886"/>
                  <a:ext cx="432048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effectLst/>
                            <a:latin typeface="Cambria Math"/>
                            <a:ea typeface="Cambria Math"/>
                            <a:cs typeface="Arial" pitchFamily="34" charset="0"/>
                          </a:rPr>
                          <m:t>𝐵</m:t>
                        </m:r>
                      </m:oMath>
                    </m:oMathPara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22" name="TextovéPole 2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845750" y="4261886"/>
                  <a:ext cx="432048" cy="523220"/>
                </a:xfrm>
                <a:prstGeom prst="rect">
                  <a:avLst/>
                </a:prstGeom>
                <a:blipFill rotWithShape="1">
                  <a:blip r:embed="rId1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pic>
        <p:nvPicPr>
          <p:cNvPr id="23" name="Picture 2" descr="C:\Users\spravce\AppData\Local\Microsoft\Windows\Temporary Internet Files\Content.IE5\0BASIBLT\MC900438000[10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3887" y="4975112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Vývojový diagram: postup 23"/>
          <p:cNvSpPr/>
          <p:nvPr/>
        </p:nvSpPr>
        <p:spPr>
          <a:xfrm>
            <a:off x="323527" y="1934564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2504542" y="5610112"/>
                <a:ext cx="447836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𝐶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d>
                        <m:dPr>
                          <m:begChr m:val="{"/>
                          <m:endChr m:val="}"/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11;12;13;14;15;17</m:t>
                          </m:r>
                        </m:e>
                      </m:d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04542" y="5610112"/>
                <a:ext cx="4478362" cy="523220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6" name="Skupina 25"/>
          <p:cNvGrpSpPr/>
          <p:nvPr/>
        </p:nvGrpSpPr>
        <p:grpSpPr>
          <a:xfrm>
            <a:off x="1876803" y="2003595"/>
            <a:ext cx="5462399" cy="3109277"/>
            <a:chOff x="9993116" y="2994825"/>
            <a:chExt cx="5462399" cy="3109277"/>
          </a:xfrm>
        </p:grpSpPr>
        <p:grpSp>
          <p:nvGrpSpPr>
            <p:cNvPr id="27" name="Skupina 26"/>
            <p:cNvGrpSpPr/>
            <p:nvPr/>
          </p:nvGrpSpPr>
          <p:grpSpPr>
            <a:xfrm>
              <a:off x="9993116" y="2994825"/>
              <a:ext cx="5462399" cy="2819403"/>
              <a:chOff x="9898892" y="3034421"/>
              <a:chExt cx="3026736" cy="1680278"/>
            </a:xfrm>
          </p:grpSpPr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37" name="TextovéPole 36"/>
                  <p:cNvSpPr txBox="1"/>
                  <p:nvPr/>
                </p:nvSpPr>
                <p:spPr>
                  <a:xfrm>
                    <a:off x="11198404" y="3034421"/>
                    <a:ext cx="450149" cy="311823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𝐶</m:t>
                          </m:r>
                        </m:oMath>
                      </m:oMathPara>
                    </a14:m>
                    <a:endParaRPr lang="cs-CZ" sz="2800" dirty="0">
                      <a:solidFill>
                        <a:schemeClr val="bg1"/>
                      </a:solidFill>
                      <a:effectLst/>
                      <a:latin typeface="Arial" pitchFamily="34" charset="0"/>
                      <a:cs typeface="Arial" pitchFamily="34" charset="0"/>
                    </a:endParaRPr>
                  </a:p>
                </p:txBody>
              </p:sp>
            </mc:Choice>
            <mc:Fallback xmlns="">
              <p:sp>
                <p:nvSpPr>
                  <p:cNvPr id="37" name="TextovéPole 36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1198404" y="3034421"/>
                    <a:ext cx="450149" cy="311823"/>
                  </a:xfrm>
                  <a:prstGeom prst="rect">
                    <a:avLst/>
                  </a:prstGeom>
                  <a:blipFill rotWithShape="1">
                    <a:blip r:embed="rId17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grpSp>
            <p:nvGrpSpPr>
              <p:cNvPr id="38" name="Skupina 37"/>
              <p:cNvGrpSpPr/>
              <p:nvPr/>
            </p:nvGrpSpPr>
            <p:grpSpPr>
              <a:xfrm>
                <a:off x="9898892" y="3313419"/>
                <a:ext cx="3026736" cy="1401280"/>
                <a:chOff x="9898892" y="3313419"/>
                <a:chExt cx="3026736" cy="1401280"/>
              </a:xfrm>
            </p:grpSpPr>
            <p:sp>
              <p:nvSpPr>
                <p:cNvPr id="39" name="Ovál 38"/>
                <p:cNvSpPr/>
                <p:nvPr/>
              </p:nvSpPr>
              <p:spPr>
                <a:xfrm>
                  <a:off x="9898892" y="3313419"/>
                  <a:ext cx="1849111" cy="1386160"/>
                </a:xfrm>
                <a:prstGeom prst="ellipse">
                  <a:avLst/>
                </a:prstGeom>
                <a:solidFill>
                  <a:srgbClr val="FF0000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0" name="Ovál 39"/>
                <p:cNvSpPr/>
                <p:nvPr/>
              </p:nvSpPr>
              <p:spPr>
                <a:xfrm>
                  <a:off x="11078764" y="3313419"/>
                  <a:ext cx="1846864" cy="1401112"/>
                </a:xfrm>
                <a:prstGeom prst="ellipse">
                  <a:avLst/>
                </a:prstGeom>
                <a:solidFill>
                  <a:srgbClr val="FF0000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1" name="Tětiva 40"/>
                <p:cNvSpPr/>
                <p:nvPr/>
              </p:nvSpPr>
              <p:spPr>
                <a:xfrm>
                  <a:off x="11078764" y="3479187"/>
                  <a:ext cx="883555" cy="1075349"/>
                </a:xfrm>
                <a:prstGeom prst="chord">
                  <a:avLst>
                    <a:gd name="adj1" fmla="val 5992946"/>
                    <a:gd name="adj2" fmla="val 15526860"/>
                  </a:avLst>
                </a:prstGeom>
                <a:solidFill>
                  <a:srgbClr val="FF0000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2" name="Tětiva 41"/>
                <p:cNvSpPr/>
                <p:nvPr/>
              </p:nvSpPr>
              <p:spPr>
                <a:xfrm rot="10800000">
                  <a:off x="10842794" y="3467236"/>
                  <a:ext cx="905209" cy="1075350"/>
                </a:xfrm>
                <a:prstGeom prst="chord">
                  <a:avLst>
                    <a:gd name="adj1" fmla="val 6069976"/>
                    <a:gd name="adj2" fmla="val 15437739"/>
                  </a:avLst>
                </a:prstGeom>
                <a:solidFill>
                  <a:srgbClr val="FF0000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3" name="Ovál 42"/>
                <p:cNvSpPr/>
                <p:nvPr/>
              </p:nvSpPr>
              <p:spPr>
                <a:xfrm>
                  <a:off x="11077792" y="3313587"/>
                  <a:ext cx="1846864" cy="1401112"/>
                </a:xfrm>
                <a:prstGeom prst="ellipse">
                  <a:avLst/>
                </a:prstGeom>
                <a:noFill/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4" name="Ovál 43"/>
                <p:cNvSpPr/>
                <p:nvPr/>
              </p:nvSpPr>
              <p:spPr>
                <a:xfrm>
                  <a:off x="9900592" y="3313587"/>
                  <a:ext cx="1849111" cy="1386160"/>
                </a:xfrm>
                <a:prstGeom prst="ellipse">
                  <a:avLst/>
                </a:prstGeom>
                <a:noFill/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8" name="TextovéPole 27"/>
                <p:cNvSpPr txBox="1"/>
                <p:nvPr/>
              </p:nvSpPr>
              <p:spPr>
                <a:xfrm>
                  <a:off x="12487685" y="3843829"/>
                  <a:ext cx="432048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effectLst/>
                            <a:latin typeface="Cambria Math"/>
                            <a:ea typeface="Cambria Math"/>
                            <a:cs typeface="Arial" pitchFamily="34" charset="0"/>
                          </a:rPr>
                          <m:t>13</m:t>
                        </m:r>
                      </m:oMath>
                    </m:oMathPara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28" name="TextovéPole 2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2487685" y="3843829"/>
                  <a:ext cx="432048" cy="523220"/>
                </a:xfrm>
                <a:prstGeom prst="rect">
                  <a:avLst/>
                </a:prstGeom>
                <a:blipFill rotWithShape="1">
                  <a:blip r:embed="rId18"/>
                  <a:stretch>
                    <a:fillRect r="-5634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9" name="TextovéPole 28"/>
                <p:cNvSpPr txBox="1"/>
                <p:nvPr/>
              </p:nvSpPr>
              <p:spPr>
                <a:xfrm>
                  <a:off x="12513413" y="4884857"/>
                  <a:ext cx="432048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effectLst/>
                            <a:latin typeface="Cambria Math"/>
                            <a:ea typeface="Cambria Math"/>
                            <a:cs typeface="Arial" pitchFamily="34" charset="0"/>
                          </a:rPr>
                          <m:t>15</m:t>
                        </m:r>
                      </m:oMath>
                    </m:oMathPara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29" name="TextovéPole 2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2513413" y="4884857"/>
                  <a:ext cx="432048" cy="523220"/>
                </a:xfrm>
                <a:prstGeom prst="rect">
                  <a:avLst/>
                </a:prstGeom>
                <a:blipFill rotWithShape="1">
                  <a:blip r:embed="rId19"/>
                  <a:stretch>
                    <a:fillRect r="-7042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1" name="TextovéPole 30"/>
                <p:cNvSpPr txBox="1"/>
                <p:nvPr/>
              </p:nvSpPr>
              <p:spPr>
                <a:xfrm>
                  <a:off x="13998440" y="4234339"/>
                  <a:ext cx="432048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effectLst/>
                            <a:latin typeface="Cambria Math"/>
                            <a:ea typeface="Cambria Math"/>
                            <a:cs typeface="Arial" pitchFamily="34" charset="0"/>
                          </a:rPr>
                          <m:t>17</m:t>
                        </m:r>
                      </m:oMath>
                    </m:oMathPara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31" name="TextovéPole 3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3998440" y="4234339"/>
                  <a:ext cx="432048" cy="523220"/>
                </a:xfrm>
                <a:prstGeom prst="rect">
                  <a:avLst/>
                </a:prstGeom>
                <a:blipFill rotWithShape="1">
                  <a:blip r:embed="rId20"/>
                  <a:stretch>
                    <a:fillRect r="-7042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2" name="TextovéPole 31"/>
                <p:cNvSpPr txBox="1"/>
                <p:nvPr/>
              </p:nvSpPr>
              <p:spPr>
                <a:xfrm>
                  <a:off x="10805424" y="4623247"/>
                  <a:ext cx="432048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effectLst/>
                            <a:latin typeface="Cambria Math"/>
                            <a:ea typeface="Cambria Math"/>
                            <a:cs typeface="Arial" pitchFamily="34" charset="0"/>
                          </a:rPr>
                          <m:t>11</m:t>
                        </m:r>
                      </m:oMath>
                    </m:oMathPara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32" name="TextovéPole 3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0805424" y="4623247"/>
                  <a:ext cx="432048" cy="523220"/>
                </a:xfrm>
                <a:prstGeom prst="rect">
                  <a:avLst/>
                </a:prstGeom>
                <a:blipFill rotWithShape="1">
                  <a:blip r:embed="rId21"/>
                  <a:stretch>
                    <a:fillRect r="-5634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3" name="TextovéPole 32"/>
                <p:cNvSpPr txBox="1"/>
                <p:nvPr/>
              </p:nvSpPr>
              <p:spPr>
                <a:xfrm>
                  <a:off x="11303670" y="3834132"/>
                  <a:ext cx="432048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effectLst/>
                            <a:latin typeface="Cambria Math"/>
                            <a:ea typeface="Cambria Math"/>
                            <a:cs typeface="Arial" pitchFamily="34" charset="0"/>
                          </a:rPr>
                          <m:t>12</m:t>
                        </m:r>
                      </m:oMath>
                    </m:oMathPara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33" name="TextovéPole 3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1303670" y="3834132"/>
                  <a:ext cx="432048" cy="523220"/>
                </a:xfrm>
                <a:prstGeom prst="rect">
                  <a:avLst/>
                </a:prstGeom>
                <a:blipFill rotWithShape="1">
                  <a:blip r:embed="rId22"/>
                  <a:stretch>
                    <a:fillRect r="-5634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4" name="TextovéPole 33"/>
                <p:cNvSpPr txBox="1"/>
                <p:nvPr/>
              </p:nvSpPr>
              <p:spPr>
                <a:xfrm>
                  <a:off x="12122450" y="4367049"/>
                  <a:ext cx="432048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effectLst/>
                            <a:latin typeface="Cambria Math"/>
                            <a:ea typeface="Cambria Math"/>
                            <a:cs typeface="Arial" pitchFamily="34" charset="0"/>
                          </a:rPr>
                          <m:t>14</m:t>
                        </m:r>
                      </m:oMath>
                    </m:oMathPara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34" name="TextovéPole 3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2122450" y="4367049"/>
                  <a:ext cx="432048" cy="523220"/>
                </a:xfrm>
                <a:prstGeom prst="rect">
                  <a:avLst/>
                </a:prstGeom>
                <a:blipFill rotWithShape="1">
                  <a:blip r:embed="rId23"/>
                  <a:stretch>
                    <a:fillRect r="-9859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5" name="TextovéPole 34"/>
                <p:cNvSpPr txBox="1"/>
                <p:nvPr/>
              </p:nvSpPr>
              <p:spPr>
                <a:xfrm>
                  <a:off x="10157352" y="5409145"/>
                  <a:ext cx="432048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effectLst/>
                            <a:latin typeface="Cambria Math"/>
                            <a:ea typeface="Cambria Math"/>
                            <a:cs typeface="Arial" pitchFamily="34" charset="0"/>
                          </a:rPr>
                          <m:t>𝐴</m:t>
                        </m:r>
                      </m:oMath>
                    </m:oMathPara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35" name="TextovéPole 3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0157352" y="5409145"/>
                  <a:ext cx="432048" cy="523220"/>
                </a:xfrm>
                <a:prstGeom prst="rect">
                  <a:avLst/>
                </a:prstGeom>
                <a:blipFill rotWithShape="1">
                  <a:blip r:embed="rId2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6" name="TextovéPole 35"/>
                <p:cNvSpPr txBox="1"/>
                <p:nvPr/>
              </p:nvSpPr>
              <p:spPr>
                <a:xfrm>
                  <a:off x="14557780" y="5580882"/>
                  <a:ext cx="693232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effectLst/>
                            <a:latin typeface="Cambria Math"/>
                            <a:ea typeface="Cambria Math"/>
                            <a:cs typeface="Arial" pitchFamily="34" charset="0"/>
                          </a:rPr>
                          <m:t>𝐵</m:t>
                        </m:r>
                      </m:oMath>
                    </m:oMathPara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36" name="TextovéPole 3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4557780" y="5580882"/>
                  <a:ext cx="693232" cy="523220"/>
                </a:xfrm>
                <a:prstGeom prst="rect">
                  <a:avLst/>
                </a:prstGeom>
                <a:blipFill rotWithShape="1">
                  <a:blip r:embed="rId25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</p:spTree>
    <p:extLst>
      <p:ext uri="{BB962C8B-B14F-4D97-AF65-F5344CB8AC3E}">
        <p14:creationId xmlns:p14="http://schemas.microsoft.com/office/powerpoint/2010/main" val="164771545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5" grpId="0"/>
      <p:bldP spid="24" grpId="0" animBg="1"/>
      <p:bldP spid="2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597352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-8223" y="-1"/>
            <a:ext cx="9152224" cy="2052343"/>
          </a:xfrm>
          <a:prstGeom prst="roundRect">
            <a:avLst>
              <a:gd name="adj" fmla="val 2614"/>
            </a:avLst>
          </a:prstGeom>
          <a:gradFill>
            <a:gsLst>
              <a:gs pos="0">
                <a:srgbClr val="5E9EFF"/>
              </a:gs>
              <a:gs pos="3000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377737" y="2052342"/>
            <a:ext cx="7154704" cy="432898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61704" y="24450"/>
                <a:ext cx="8982296" cy="19389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Př.3) Jsou dány množiny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𝐾</m:t>
                    </m:r>
                    <m:r>
                      <a:rPr lang="cs-CZ" sz="24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</m:t>
                    </m:r>
                    <m:d>
                      <m:dPr>
                        <m:begChr m:val="{"/>
                        <m:endChr m:val="}"/>
                        <m:ctrlPr>
                          <a:rPr lang="cs-CZ" sz="24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4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 13;15;16;17 </m:t>
                        </m:r>
                      </m:e>
                    </m:d>
                    <m:r>
                      <a:rPr lang="cs-CZ" sz="2400" b="1" i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, </m:t>
                    </m:r>
                    <m:r>
                      <a:rPr lang="cs-CZ" sz="24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𝐿</m:t>
                    </m:r>
                    <m:r>
                      <a:rPr lang="cs-CZ" sz="2400" i="1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</m:t>
                    </m:r>
                    <m:d>
                      <m:dPr>
                        <m:begChr m:val="{"/>
                        <m:endChr m:val="}"/>
                        <m:ctrlPr>
                          <a:rPr lang="cs-CZ" sz="24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4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 </m:t>
                        </m:r>
                        <m:r>
                          <a:rPr lang="cs-CZ" sz="24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15</m:t>
                        </m:r>
                        <m:r>
                          <a:rPr lang="cs-CZ" sz="24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;</m:t>
                        </m:r>
                        <m:r>
                          <a:rPr lang="cs-CZ" sz="24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16</m:t>
                        </m:r>
                        <m:r>
                          <a:rPr lang="cs-CZ" sz="24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;</m:t>
                        </m:r>
                        <m:r>
                          <a:rPr lang="cs-CZ" sz="24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20</m:t>
                        </m:r>
                        <m:r>
                          <a:rPr lang="cs-CZ" sz="24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 </m:t>
                        </m:r>
                      </m:e>
                    </m:d>
                  </m:oMath>
                </a14:m>
                <a:r>
                  <a:rPr lang="cs-CZ" sz="2400" b="1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4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a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𝑀</m:t>
                    </m:r>
                    <m:r>
                      <a:rPr lang="cs-CZ" sz="2400" i="1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</m:t>
                    </m:r>
                    <m:d>
                      <m:dPr>
                        <m:begChr m:val="{"/>
                        <m:endChr m:val="}"/>
                        <m:ctrlPr>
                          <a:rPr lang="cs-CZ" sz="24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4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 </m:t>
                        </m:r>
                        <m:r>
                          <a:rPr lang="cs-CZ" sz="24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13</m:t>
                        </m:r>
                        <m:r>
                          <a:rPr lang="cs-CZ" sz="24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;1</m:t>
                        </m:r>
                        <m:r>
                          <a:rPr lang="cs-CZ" sz="24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6</m:t>
                        </m:r>
                        <m:r>
                          <a:rPr lang="cs-CZ" sz="24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;17</m:t>
                        </m:r>
                        <m:r>
                          <a:rPr lang="cs-CZ" sz="24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;21</m:t>
                        </m:r>
                        <m:r>
                          <a:rPr lang="cs-CZ" sz="24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 </m:t>
                        </m:r>
                      </m:e>
                    </m:d>
                  </m:oMath>
                </a14:m>
                <a:r>
                  <a:rPr lang="cs-CZ" sz="24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.</a:t>
                </a:r>
                <a:r>
                  <a:rPr lang="cs-CZ" sz="2400" dirty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Urči: </a:t>
                </a:r>
                <a:endParaRPr lang="cs-CZ" sz="2400" dirty="0" smtClean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  <a:p>
                <a:r>
                  <a:rPr lang="cs-CZ" sz="24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a) </a:t>
                </a:r>
                <a14:m>
                  <m:oMath xmlns:m="http://schemas.openxmlformats.org/officeDocument/2006/math">
                    <m:r>
                      <a:rPr lang="cs-CZ" sz="24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𝐾</m:t>
                    </m:r>
                    <m:r>
                      <a:rPr lang="cs-CZ" sz="2400" i="1" dirty="0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∩</m:t>
                    </m:r>
                    <m:r>
                      <a:rPr lang="cs-CZ" sz="24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𝐿</m:t>
                    </m:r>
                  </m:oMath>
                </a14:m>
                <a:r>
                  <a:rPr lang="cs-CZ" sz="24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		b)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𝐾</m:t>
                    </m:r>
                    <m:r>
                      <a:rPr lang="cs-CZ" sz="24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∩</m:t>
                    </m:r>
                    <m:r>
                      <a:rPr lang="cs-CZ" sz="24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𝑀</m:t>
                    </m:r>
                  </m:oMath>
                </a14:m>
                <a:r>
                  <a:rPr lang="cs-CZ" sz="24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		c)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𝐿</m:t>
                    </m:r>
                    <m:r>
                      <a:rPr lang="cs-CZ" sz="24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∩</m:t>
                    </m:r>
                    <m:r>
                      <a:rPr lang="cs-CZ" sz="24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𝑀</m:t>
                    </m:r>
                  </m:oMath>
                </a14:m>
                <a:endParaRPr lang="cs-CZ" sz="2400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  <a:p>
                <a:r>
                  <a:rPr lang="cs-CZ" sz="24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d) </a:t>
                </a:r>
                <a14:m>
                  <m:oMath xmlns:m="http://schemas.openxmlformats.org/officeDocument/2006/math">
                    <m:r>
                      <a:rPr lang="cs-CZ" sz="24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𝐾</m:t>
                    </m:r>
                    <m:r>
                      <a:rPr lang="cs-CZ" sz="2400" i="1" dirty="0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∪</m:t>
                    </m:r>
                    <m:r>
                      <a:rPr lang="cs-CZ" sz="24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𝐿</m:t>
                    </m:r>
                  </m:oMath>
                </a14:m>
                <a:r>
                  <a:rPr lang="cs-CZ" sz="24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		e)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𝐾</m:t>
                    </m:r>
                    <m:r>
                      <a:rPr lang="cs-CZ" sz="24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∪</m:t>
                    </m:r>
                    <m:r>
                      <a:rPr lang="cs-CZ" sz="24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𝑀</m:t>
                    </m:r>
                  </m:oMath>
                </a14:m>
                <a:r>
                  <a:rPr lang="cs-CZ" sz="24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		f)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𝐿</m:t>
                    </m:r>
                    <m:r>
                      <a:rPr lang="cs-CZ" sz="24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∪</m:t>
                    </m:r>
                    <m:r>
                      <a:rPr lang="cs-CZ" sz="24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𝑀</m:t>
                    </m:r>
                  </m:oMath>
                </a14:m>
                <a:endParaRPr lang="cs-CZ" sz="2400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  <a:p>
                <a:r>
                  <a:rPr lang="cs-CZ" sz="24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g)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𝐾</m:t>
                    </m:r>
                    <m:r>
                      <a:rPr lang="cs-CZ" sz="24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∩</m:t>
                    </m:r>
                    <m:r>
                      <a:rPr lang="cs-CZ" sz="24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𝐿</m:t>
                    </m:r>
                    <m:r>
                      <a:rPr lang="cs-CZ" sz="24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∩</m:t>
                    </m:r>
                    <m:r>
                      <a:rPr lang="cs-CZ" sz="24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𝑀</m:t>
                    </m:r>
                  </m:oMath>
                </a14:m>
                <a:r>
                  <a:rPr lang="cs-CZ" sz="24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		h)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𝐾</m:t>
                    </m:r>
                    <m:r>
                      <a:rPr lang="cs-CZ" sz="24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∪</m:t>
                    </m:r>
                    <m:r>
                      <a:rPr lang="cs-CZ" sz="24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𝐿</m:t>
                    </m:r>
                    <m:r>
                      <a:rPr lang="cs-CZ" sz="24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∪</m:t>
                    </m:r>
                    <m:r>
                      <a:rPr lang="cs-CZ" sz="24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𝑀</m:t>
                    </m:r>
                  </m:oMath>
                </a14:m>
                <a:endParaRPr lang="cs-CZ" sz="2400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704" y="24450"/>
                <a:ext cx="8982296" cy="1938992"/>
              </a:xfrm>
              <a:prstGeom prst="rect">
                <a:avLst/>
              </a:prstGeom>
              <a:blipFill rotWithShape="1">
                <a:blip r:embed="rId2"/>
                <a:stretch>
                  <a:fillRect l="-1086" t="-2201" r="-1358" b="-66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620000" y="2053939"/>
                <a:ext cx="6912768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𝑎</m:t>
                      </m:r>
                      <m:r>
                        <a:rPr lang="cs-CZ" sz="32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)</m:t>
                      </m:r>
                      <m:r>
                        <a:rPr lang="cs-CZ" sz="2800" i="1" dirty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𝐾</m:t>
                      </m:r>
                      <m:r>
                        <a:rPr lang="cs-CZ" sz="2800" i="1" dirty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∩</m:t>
                      </m:r>
                      <m:r>
                        <a:rPr lang="cs-CZ" sz="2800" i="1" dirty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𝐿</m:t>
                      </m:r>
                      <m:r>
                        <a:rPr lang="cs-CZ" sz="32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d>
                        <m:dPr>
                          <m:begChr m:val="{"/>
                          <m:endChr m:val="}"/>
                          <m:ctrlPr>
                            <a:rPr lang="cs-CZ" sz="32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sz="32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15;16</m:t>
                          </m:r>
                        </m:e>
                      </m:d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20000" y="2053939"/>
                <a:ext cx="6912768" cy="58477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Vývojový diagram: postup 6"/>
          <p:cNvSpPr/>
          <p:nvPr/>
        </p:nvSpPr>
        <p:spPr>
          <a:xfrm>
            <a:off x="-8223" y="2052342"/>
            <a:ext cx="1385959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620000" y="2638714"/>
                <a:ext cx="4244361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𝑏</m:t>
                      </m:r>
                      <m:r>
                        <a:rPr lang="cs-CZ" sz="26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)</m:t>
                      </m:r>
                      <m:r>
                        <a:rPr lang="cs-CZ" sz="2600" i="1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𝐾</m:t>
                      </m:r>
                      <m:r>
                        <a:rPr lang="cs-CZ" sz="2600" i="1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∩</m:t>
                      </m:r>
                      <m:r>
                        <a:rPr lang="cs-CZ" sz="2600" i="1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𝑀</m:t>
                      </m:r>
                      <m:r>
                        <a:rPr lang="cs-CZ" sz="26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d>
                        <m:dPr>
                          <m:begChr m:val="{"/>
                          <m:endChr m:val="}"/>
                          <m:ctrlPr>
                            <a:rPr lang="cs-CZ" sz="26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sz="26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13;16;17</m:t>
                          </m:r>
                        </m:e>
                      </m:d>
                    </m:oMath>
                  </m:oMathPara>
                </a14:m>
                <a:endParaRPr lang="cs-CZ" sz="26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20000" y="2638714"/>
                <a:ext cx="4244361" cy="492443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620000" y="3119952"/>
                <a:ext cx="4670853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𝑐</m:t>
                      </m:r>
                      <m:r>
                        <a:rPr lang="cs-CZ" sz="26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)</m:t>
                      </m:r>
                      <m:r>
                        <a:rPr lang="cs-CZ" sz="2600" i="1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𝐿</m:t>
                      </m:r>
                      <m:r>
                        <a:rPr lang="cs-CZ" sz="2600" i="1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∩</m:t>
                      </m:r>
                      <m:r>
                        <a:rPr lang="cs-CZ" sz="2600" b="0" i="1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𝑀</m:t>
                      </m:r>
                      <m:r>
                        <a:rPr lang="cs-CZ" sz="26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d>
                        <m:dPr>
                          <m:begChr m:val="{"/>
                          <m:endChr m:val="}"/>
                          <m:ctrlPr>
                            <a:rPr lang="cs-CZ" sz="26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sz="26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16</m:t>
                          </m:r>
                        </m:e>
                      </m:d>
                    </m:oMath>
                  </m:oMathPara>
                </a14:m>
                <a:endParaRPr lang="cs-CZ" sz="26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20000" y="3119952"/>
                <a:ext cx="4670853" cy="492443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620000" y="3575790"/>
                <a:ext cx="5255821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𝑑</m:t>
                      </m:r>
                      <m:r>
                        <a:rPr lang="cs-CZ" sz="26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)</m:t>
                      </m:r>
                      <m:r>
                        <a:rPr lang="cs-CZ" sz="2600" i="1" dirty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𝐾</m:t>
                      </m:r>
                      <m:r>
                        <a:rPr lang="cs-CZ" sz="2600" i="1" dirty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∪</m:t>
                      </m:r>
                      <m:r>
                        <a:rPr lang="cs-CZ" sz="2600" i="1" dirty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𝐿</m:t>
                      </m:r>
                      <m:r>
                        <a:rPr lang="cs-CZ" sz="26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d>
                        <m:dPr>
                          <m:begChr m:val="{"/>
                          <m:endChr m:val="}"/>
                          <m:ctrlPr>
                            <a:rPr lang="cs-CZ" sz="26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sz="26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 13;15;16;20</m:t>
                          </m:r>
                        </m:e>
                      </m:d>
                    </m:oMath>
                  </m:oMathPara>
                </a14:m>
                <a:endParaRPr lang="cs-CZ" sz="26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20000" y="3575790"/>
                <a:ext cx="5255821" cy="492443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1" name="Picture 2" descr="C:\Users\spravce\AppData\Local\Microsoft\Windows\Temporary Internet Files\Content.IE5\0BASIBLT\MC900440446CAFEHLXF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5049" y="2258099"/>
            <a:ext cx="1828800" cy="1946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620000" y="4154885"/>
                <a:ext cx="6455312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𝑒</m:t>
                      </m:r>
                      <m:r>
                        <a:rPr lang="cs-CZ" sz="26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)</m:t>
                      </m:r>
                      <m:r>
                        <a:rPr lang="cs-CZ" sz="2600" i="1" dirty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𝐾</m:t>
                      </m:r>
                      <m:r>
                        <a:rPr lang="cs-CZ" sz="2600" i="1" dirty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∪</m:t>
                      </m:r>
                      <m:r>
                        <a:rPr lang="cs-CZ" sz="26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𝑀</m:t>
                      </m:r>
                      <m:r>
                        <a:rPr lang="cs-CZ" sz="26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d>
                        <m:dPr>
                          <m:begChr m:val="{"/>
                          <m:endChr m:val="}"/>
                          <m:ctrlPr>
                            <a:rPr lang="cs-CZ" sz="26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sz="26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 13;15;16;17;21</m:t>
                          </m:r>
                        </m:e>
                      </m:d>
                    </m:oMath>
                  </m:oMathPara>
                </a14:m>
                <a:endParaRPr lang="cs-CZ" sz="26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20000" y="4154885"/>
                <a:ext cx="6455312" cy="492443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620000" y="4674714"/>
                <a:ext cx="6549922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𝑓</m:t>
                      </m:r>
                      <m:r>
                        <a:rPr lang="cs-CZ" sz="26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)</m:t>
                      </m:r>
                      <m:r>
                        <a:rPr lang="cs-CZ" sz="26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𝐿</m:t>
                      </m:r>
                      <m:r>
                        <a:rPr lang="cs-CZ" sz="2600" i="1" dirty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∪</m:t>
                      </m:r>
                      <m:r>
                        <a:rPr lang="cs-CZ" sz="26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𝑀</m:t>
                      </m:r>
                      <m:r>
                        <a:rPr lang="cs-CZ" sz="26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d>
                        <m:dPr>
                          <m:begChr m:val="{"/>
                          <m:endChr m:val="}"/>
                          <m:ctrlPr>
                            <a:rPr lang="cs-CZ" sz="26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sz="26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 13;15;16;17;20;21</m:t>
                          </m:r>
                        </m:e>
                      </m:d>
                    </m:oMath>
                  </m:oMathPara>
                </a14:m>
                <a:endParaRPr lang="cs-CZ" sz="26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20000" y="4674714"/>
                <a:ext cx="6549922" cy="492443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620000" y="5184000"/>
                <a:ext cx="4680520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𝑔</m:t>
                      </m:r>
                      <m:r>
                        <a:rPr lang="cs-CZ" sz="26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)</m:t>
                      </m:r>
                      <m:r>
                        <a:rPr lang="cs-CZ" sz="2600" i="1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𝐾</m:t>
                      </m:r>
                      <m:r>
                        <a:rPr lang="cs-CZ" sz="2600" i="1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∩</m:t>
                      </m:r>
                      <m:r>
                        <a:rPr lang="cs-CZ" sz="2600" i="1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𝐿</m:t>
                      </m:r>
                      <m:r>
                        <a:rPr lang="cs-CZ" sz="2600" i="1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∩</m:t>
                      </m:r>
                      <m:r>
                        <a:rPr lang="cs-CZ" sz="2600" i="1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𝑀</m:t>
                      </m:r>
                      <m:r>
                        <a:rPr lang="cs-CZ" sz="26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d>
                        <m:dPr>
                          <m:begChr m:val="{"/>
                          <m:endChr m:val="}"/>
                          <m:ctrlPr>
                            <a:rPr lang="cs-CZ" sz="26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sz="26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 16</m:t>
                          </m:r>
                        </m:e>
                      </m:d>
                    </m:oMath>
                  </m:oMathPara>
                </a14:m>
                <a:endParaRPr lang="cs-CZ" sz="26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20000" y="5184000"/>
                <a:ext cx="4680520" cy="492443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620000" y="5694090"/>
                <a:ext cx="6164618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h</m:t>
                      </m:r>
                      <m:r>
                        <a:rPr lang="cs-CZ" sz="26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)</m:t>
                      </m:r>
                      <m:r>
                        <a:rPr lang="cs-CZ" sz="2600" i="1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𝐾</m:t>
                      </m:r>
                      <m:r>
                        <a:rPr lang="cs-CZ" sz="2600" i="1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∪</m:t>
                      </m:r>
                      <m:r>
                        <a:rPr lang="cs-CZ" sz="2600" i="1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𝐿</m:t>
                      </m:r>
                      <m:r>
                        <a:rPr lang="cs-CZ" sz="2600" i="1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∪</m:t>
                      </m:r>
                      <m:r>
                        <a:rPr lang="cs-CZ" sz="2600" i="1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𝑀</m:t>
                      </m:r>
                      <m:r>
                        <a:rPr lang="cs-CZ" sz="26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d>
                        <m:dPr>
                          <m:begChr m:val="{"/>
                          <m:endChr m:val="}"/>
                          <m:ctrlPr>
                            <a:rPr lang="cs-CZ" sz="26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sz="26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 13;15;16;17;20;21</m:t>
                          </m:r>
                        </m:e>
                      </m:d>
                    </m:oMath>
                  </m:oMathPara>
                </a14:m>
                <a:endParaRPr lang="cs-CZ" sz="26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20000" y="5694090"/>
                <a:ext cx="6164618" cy="492443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4869523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  <p:bldP spid="7" grpId="0" animBg="1"/>
      <p:bldP spid="8" grpId="0"/>
      <p:bldP spid="9" grpId="0"/>
      <p:bldP spid="10" grpId="0"/>
      <p:bldP spid="12" grpId="0"/>
      <p:bldP spid="13" grpId="0"/>
      <p:bldP spid="14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85800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-16493" y="1041490"/>
            <a:ext cx="9072735" cy="887618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-27494" y="1068634"/>
                <a:ext cx="9135019" cy="86047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dirty="0" smtClean="0">
                    <a:solidFill>
                      <a:schemeClr val="bg1"/>
                    </a:solidFill>
                  </a:rPr>
                  <a:t>Př.1) </a:t>
                </a:r>
                <a:r>
                  <a:rPr lang="cs-CZ" dirty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Najděte průnik množin </a:t>
                </a:r>
                <a14:m>
                  <m:oMath xmlns:m="http://schemas.openxmlformats.org/officeDocument/2006/math">
                    <m:r>
                      <a:rPr lang="cs-CZ" i="1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𝐺</m:t>
                    </m:r>
                    <m:r>
                      <a:rPr lang="cs-CZ" i="1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</m:t>
                    </m:r>
                    <m:d>
                      <m:dPr>
                        <m:begChr m:val="{"/>
                        <m:endChr m:val="}"/>
                        <m:ctrlP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1</m:t>
                        </m:r>
                        <m: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1;</m:t>
                        </m:r>
                        <m:r>
                          <a:rPr lang="cs-CZ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1</m:t>
                        </m:r>
                        <m: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2;</m:t>
                        </m:r>
                        <m:r>
                          <a:rPr lang="cs-CZ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1</m:t>
                        </m:r>
                        <m: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3;</m:t>
                        </m:r>
                        <m:r>
                          <a:rPr lang="cs-CZ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1</m:t>
                        </m:r>
                        <m: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4;</m:t>
                        </m:r>
                        <m:r>
                          <a:rPr lang="cs-CZ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1</m:t>
                        </m:r>
                        <m: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5</m:t>
                        </m:r>
                      </m:e>
                    </m:d>
                  </m:oMath>
                </a14:m>
                <a:r>
                  <a:rPr lang="cs-CZ" b="1" dirty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dirty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a </a:t>
                </a:r>
                <a:r>
                  <a:rPr lang="cs-CZ" i="1" dirty="0" smtClean="0">
                    <a:solidFill>
                      <a:schemeClr val="bg1"/>
                    </a:solidFill>
                    <a:latin typeface="Cambria Math"/>
                    <a:cs typeface="Arial" pitchFamily="34" charset="0"/>
                  </a:rPr>
                  <a:t/>
                </a:r>
                <a:br>
                  <a:rPr lang="cs-CZ" i="1" dirty="0" smtClean="0">
                    <a:solidFill>
                      <a:schemeClr val="bg1"/>
                    </a:solidFill>
                    <a:latin typeface="Cambria Math"/>
                    <a:cs typeface="Arial" pitchFamily="34" charset="0"/>
                  </a:rPr>
                </a:br>
                <a14:m>
                  <m:oMath xmlns:m="http://schemas.openxmlformats.org/officeDocument/2006/math">
                    <m:r>
                      <a:rPr lang="cs-CZ" i="1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𝐻</m:t>
                    </m:r>
                    <m:r>
                      <a:rPr lang="cs-CZ" i="1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</m:t>
                    </m:r>
                    <m:d>
                      <m:dPr>
                        <m:begChr m:val="{"/>
                        <m:endChr m:val="}"/>
                        <m:ctrlP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1</m:t>
                        </m:r>
                        <m: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3;</m:t>
                        </m:r>
                        <m:r>
                          <a:rPr lang="cs-CZ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1</m:t>
                        </m:r>
                        <m: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5;</m:t>
                        </m:r>
                        <m:r>
                          <a:rPr lang="cs-CZ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1</m:t>
                        </m:r>
                        <m: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7;</m:t>
                        </m:r>
                        <m:r>
                          <a:rPr lang="cs-CZ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1</m:t>
                        </m:r>
                        <m: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9</m:t>
                        </m:r>
                      </m:e>
                    </m:d>
                  </m:oMath>
                </a14:m>
                <a:r>
                  <a:rPr lang="cs-CZ" dirty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. Zakreslete pomocí množinového diagramu. </a:t>
                </a: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27494" y="1068634"/>
                <a:ext cx="9135019" cy="860474"/>
              </a:xfrm>
              <a:prstGeom prst="rect">
                <a:avLst/>
              </a:prstGeom>
              <a:blipFill rotWithShape="1">
                <a:blip r:embed="rId2"/>
                <a:stretch>
                  <a:fillRect l="-1001" t="-6383" b="-1276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Zaoblený obdélník 10"/>
          <p:cNvSpPr/>
          <p:nvPr/>
        </p:nvSpPr>
        <p:spPr>
          <a:xfrm>
            <a:off x="71265" y="122086"/>
            <a:ext cx="6300935" cy="711018"/>
          </a:xfrm>
          <a:prstGeom prst="roundRect">
            <a:avLst>
              <a:gd name="adj" fmla="val 2614"/>
            </a:avLst>
          </a:prstGeo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11000">
                <a:schemeClr val="accent3">
                  <a:lumMod val="60000"/>
                  <a:lumOff val="40000"/>
                </a:schemeClr>
              </a:gs>
              <a:gs pos="94000">
                <a:schemeClr val="accent3">
                  <a:lumMod val="60000"/>
                  <a:lumOff val="40000"/>
                </a:schemeClr>
              </a:gs>
              <a:gs pos="100000">
                <a:schemeClr val="accent3">
                  <a:lumMod val="75000"/>
                </a:schemeClr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145369" y="177184"/>
            <a:ext cx="6082815" cy="56519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Příklady na samostatné procvičení:</a:t>
            </a:r>
            <a:endParaRPr lang="cs-CZ" sz="28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8981" y="3658583"/>
            <a:ext cx="9083736" cy="1786641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125015" y="1929976"/>
                <a:ext cx="8965231" cy="432048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0" i="1" spc="-120" dirty="0" smtClean="0">
                        <a:solidFill>
                          <a:srgbClr val="FFFF00"/>
                        </a:solidFill>
                        <a:latin typeface="Cambria Math"/>
                        <a:ea typeface="Cambria Math" pitchFamily="18" charset="0"/>
                      </a:rPr>
                      <m:t>𝐺</m:t>
                    </m:r>
                    <m:r>
                      <a:rPr lang="cs-CZ" b="0" i="1" spc="-120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∩</m:t>
                    </m:r>
                    <m:r>
                      <a:rPr lang="cs-CZ" b="0" i="1" spc="-120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𝐻</m:t>
                    </m:r>
                    <m:r>
                      <a:rPr lang="cs-CZ" b="0" i="1" spc="-120" dirty="0" smtClean="0">
                        <a:solidFill>
                          <a:srgbClr val="FFFF00"/>
                        </a:solidFill>
                        <a:latin typeface="Cambria Math"/>
                        <a:ea typeface="Cambria Math" pitchFamily="18" charset="0"/>
                      </a:rPr>
                      <m:t>=</m:t>
                    </m:r>
                    <m:d>
                      <m:dPr>
                        <m:begChr m:val="{"/>
                        <m:endChr m:val="}"/>
                        <m:ctrlPr>
                          <a:rPr lang="cs-CZ" b="0" i="1" spc="-120" dirty="0" smtClean="0">
                            <a:solidFill>
                              <a:srgbClr val="FFFF00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b="0" i="1" spc="-120" dirty="0" smtClean="0">
                            <a:solidFill>
                              <a:srgbClr val="FFFF00"/>
                            </a:solidFill>
                            <a:latin typeface="Cambria Math"/>
                            <a:ea typeface="Cambria Math" pitchFamily="18" charset="0"/>
                          </a:rPr>
                          <m:t>13;15</m:t>
                        </m:r>
                      </m:e>
                    </m:d>
                  </m:oMath>
                </a14:m>
                <a:r>
                  <a:rPr lang="cs-CZ" spc="-120" dirty="0" smtClean="0">
                    <a:solidFill>
                      <a:srgbClr val="FFFF00"/>
                    </a:solidFill>
                    <a:latin typeface="Trebuchet MS" pitchFamily="34" charset="0"/>
                    <a:ea typeface="Cambria Math" pitchFamily="18" charset="0"/>
                  </a:rPr>
                  <a:t>  </a:t>
                </a:r>
                <a:endParaRPr lang="cs-CZ" spc="-120" dirty="0">
                  <a:solidFill>
                    <a:srgbClr val="FFFF00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015" y="1929976"/>
                <a:ext cx="8965231" cy="432048"/>
              </a:xfrm>
              <a:prstGeom prst="rect">
                <a:avLst/>
              </a:prstGeom>
              <a:blipFill rotWithShape="1">
                <a:blip r:embed="rId3"/>
                <a:stretch>
                  <a:fillRect l="-68" b="-67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161605" y="5445225"/>
                <a:ext cx="8823608" cy="1296144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rgbClr val="FFFF00"/>
                          </a:solidFill>
                          <a:latin typeface="Cambria Math"/>
                          <a:cs typeface="Arial" pitchFamily="34" charset="0"/>
                        </a:rPr>
                        <m:t>𝐴</m:t>
                      </m:r>
                      <m:r>
                        <a:rPr lang="cs-CZ" i="1" dirty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∩</m:t>
                      </m:r>
                      <m:r>
                        <a:rPr lang="cs-CZ" i="1" dirty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𝐵</m:t>
                      </m:r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d>
                        <m:dPr>
                          <m:begChr m:val="{"/>
                          <m:endChr m:val="}"/>
                          <m:ctrlPr>
                            <a:rPr lang="cs-CZ" b="0" i="1" spc="-120" dirty="0" smtClean="0">
                              <a:solidFill>
                                <a:srgbClr val="FFFF00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r>
                            <a:rPr lang="cs-CZ" b="0" i="1" spc="-120" dirty="0" smtClean="0">
                              <a:solidFill>
                                <a:srgbClr val="FFFF00"/>
                              </a:solidFill>
                              <a:latin typeface="Cambria Math"/>
                              <a:ea typeface="Cambria Math" pitchFamily="18" charset="0"/>
                            </a:rPr>
                            <m:t>5</m:t>
                          </m:r>
                        </m:e>
                      </m:d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 pitchFamily="18" charset="0"/>
                        </a:rPr>
                        <m:t>                          </m:t>
                      </m:r>
                      <m:r>
                        <a:rPr lang="cs-CZ" i="1">
                          <a:solidFill>
                            <a:srgbClr val="FFFF00"/>
                          </a:solidFill>
                          <a:latin typeface="Cambria Math"/>
                          <a:cs typeface="Arial" pitchFamily="34" charset="0"/>
                        </a:rPr>
                        <m:t>𝐴</m:t>
                      </m:r>
                      <m:r>
                        <a:rPr lang="cs-CZ" i="1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∩</m:t>
                      </m:r>
                      <m:r>
                        <a:rPr lang="cs-CZ" b="0" i="1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𝐶</m:t>
                      </m:r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d>
                        <m:dPr>
                          <m:begChr m:val="{"/>
                          <m:endChr m:val="}"/>
                          <m:ctrlPr>
                            <a:rPr lang="cs-CZ" b="0" i="1" spc="-120" dirty="0" smtClean="0">
                              <a:solidFill>
                                <a:srgbClr val="FFFF00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r>
                            <a:rPr lang="cs-CZ" b="0" i="1" spc="-120" dirty="0" smtClean="0">
                              <a:solidFill>
                                <a:srgbClr val="FFFF00"/>
                              </a:solidFill>
                              <a:latin typeface="Cambria Math"/>
                              <a:ea typeface="Cambria Math" pitchFamily="18" charset="0"/>
                            </a:rPr>
                            <m:t>3;5</m:t>
                          </m:r>
                        </m:e>
                      </m:d>
                    </m:oMath>
                  </m:oMathPara>
                </a14:m>
                <a:endParaRPr lang="cs-CZ" b="0" spc="-120" dirty="0" smtClean="0">
                  <a:solidFill>
                    <a:srgbClr val="FFFF00"/>
                  </a:solidFill>
                  <a:latin typeface="Trebuchet MS" pitchFamily="34" charset="0"/>
                  <a:ea typeface="Cambria Math" pitchFamily="18" charset="0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i="1">
                        <a:solidFill>
                          <a:srgbClr val="FFFF00"/>
                        </a:solidFill>
                        <a:latin typeface="Cambria Math"/>
                        <a:cs typeface="Arial" pitchFamily="34" charset="0"/>
                      </a:rPr>
                      <m:t>𝐵</m:t>
                    </m:r>
                    <m:r>
                      <a:rPr lang="cs-CZ" i="1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∩</m:t>
                    </m:r>
                    <m:r>
                      <a:rPr lang="cs-CZ" i="1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𝐶</m:t>
                    </m:r>
                    <m:r>
                      <a:rPr lang="cs-CZ" b="0" i="0" spc="-120" dirty="0" smtClean="0">
                        <a:solidFill>
                          <a:srgbClr val="FFFF00"/>
                        </a:solidFill>
                        <a:latin typeface="Cambria Math"/>
                        <a:ea typeface="Cambria Math" pitchFamily="18" charset="0"/>
                      </a:rPr>
                      <m:t>=</m:t>
                    </m:r>
                    <m:d>
                      <m:dPr>
                        <m:begChr m:val="{"/>
                        <m:endChr m:val="}"/>
                        <m:ctrlPr>
                          <a:rPr lang="cs-CZ" b="0" i="1" spc="-120" dirty="0" smtClean="0">
                            <a:solidFill>
                              <a:srgbClr val="FFFF00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b="0" i="1" spc="-120" dirty="0" smtClean="0">
                            <a:solidFill>
                              <a:srgbClr val="FFFF00"/>
                            </a:solidFill>
                            <a:latin typeface="Cambria Math"/>
                            <a:ea typeface="Cambria Math" pitchFamily="18" charset="0"/>
                          </a:rPr>
                          <m:t>5</m:t>
                        </m:r>
                      </m:e>
                    </m:d>
                  </m:oMath>
                </a14:m>
                <a:r>
                  <a:rPr lang="cs-CZ" b="0" spc="-120" dirty="0" smtClean="0">
                    <a:solidFill>
                      <a:srgbClr val="FFFF00"/>
                    </a:solidFill>
                    <a:latin typeface="Trebuchet MS" pitchFamily="34" charset="0"/>
                    <a:ea typeface="Cambria Math" pitchFamily="18" charset="0"/>
                  </a:rPr>
                  <a:t>         	    </a:t>
                </a:r>
                <a14:m>
                  <m:oMath xmlns:m="http://schemas.openxmlformats.org/officeDocument/2006/math">
                    <m:r>
                      <a:rPr lang="cs-CZ" i="1" dirty="0">
                        <a:solidFill>
                          <a:srgbClr val="FFFF00"/>
                        </a:solidFill>
                        <a:latin typeface="Cambria Math"/>
                        <a:cs typeface="Arial" pitchFamily="34" charset="0"/>
                      </a:rPr>
                      <m:t>𝐴</m:t>
                    </m:r>
                    <m:r>
                      <a:rPr lang="cs-CZ" i="1" dirty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∪</m:t>
                    </m:r>
                    <m:r>
                      <a:rPr lang="cs-CZ" i="1" dirty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𝐶</m:t>
                    </m:r>
                    <m:r>
                      <a:rPr lang="cs-CZ" b="0" i="1" spc="-120" dirty="0" smtClean="0">
                        <a:solidFill>
                          <a:srgbClr val="FFFF00"/>
                        </a:solidFill>
                        <a:latin typeface="Cambria Math"/>
                        <a:ea typeface="Cambria Math" pitchFamily="18" charset="0"/>
                      </a:rPr>
                      <m:t>=</m:t>
                    </m:r>
                    <m:d>
                      <m:dPr>
                        <m:begChr m:val="{"/>
                        <m:endChr m:val="}"/>
                        <m:ctrlPr>
                          <a:rPr lang="cs-CZ" b="0" i="1" spc="-120" dirty="0" smtClean="0">
                            <a:solidFill>
                              <a:srgbClr val="FFFF00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b="0" i="1" spc="-120" dirty="0" smtClean="0">
                            <a:solidFill>
                              <a:srgbClr val="FFFF00"/>
                            </a:solidFill>
                            <a:latin typeface="Cambria Math"/>
                            <a:ea typeface="Cambria Math" pitchFamily="18" charset="0"/>
                          </a:rPr>
                          <m:t>1;2;3;4;5;7;9</m:t>
                        </m:r>
                      </m:e>
                    </m:d>
                  </m:oMath>
                </a14:m>
                <a:endParaRPr lang="cs-CZ" b="0" spc="-120" dirty="0" smtClean="0">
                  <a:solidFill>
                    <a:srgbClr val="FFFF00"/>
                  </a:solidFill>
                  <a:latin typeface="Trebuchet MS" pitchFamily="34" charset="0"/>
                  <a:ea typeface="Cambria Math" pitchFamily="18" charset="0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i="1">
                        <a:solidFill>
                          <a:srgbClr val="FFFF00"/>
                        </a:solidFill>
                        <a:latin typeface="Cambria Math"/>
                        <a:cs typeface="Arial" pitchFamily="34" charset="0"/>
                      </a:rPr>
                      <m:t>𝐴</m:t>
                    </m:r>
                    <m:r>
                      <a:rPr lang="cs-CZ" i="1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∩</m:t>
                    </m:r>
                    <m:r>
                      <a:rPr lang="cs-CZ" i="1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𝐵</m:t>
                    </m:r>
                    <m:r>
                      <a:rPr lang="cs-CZ" i="1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∩</m:t>
                    </m:r>
                    <m:r>
                      <a:rPr lang="cs-CZ" i="1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𝐶</m:t>
                    </m:r>
                    <m:r>
                      <a:rPr lang="cs-CZ" spc="-120" dirty="0">
                        <a:solidFill>
                          <a:srgbClr val="FFFF00"/>
                        </a:solidFill>
                        <a:latin typeface="Cambria Math"/>
                        <a:ea typeface="Cambria Math" pitchFamily="18" charset="0"/>
                      </a:rPr>
                      <m:t>=</m:t>
                    </m:r>
                    <m:d>
                      <m:dPr>
                        <m:begChr m:val="{"/>
                        <m:endChr m:val="}"/>
                        <m:ctrlPr>
                          <a:rPr lang="cs-CZ" i="1" spc="-120" dirty="0">
                            <a:solidFill>
                              <a:srgbClr val="FFFF00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b="0" i="1" spc="-120" dirty="0" smtClean="0">
                            <a:solidFill>
                              <a:srgbClr val="FFFF00"/>
                            </a:solidFill>
                            <a:latin typeface="Cambria Math"/>
                            <a:ea typeface="Cambria Math" pitchFamily="18" charset="0"/>
                          </a:rPr>
                          <m:t>5</m:t>
                        </m:r>
                      </m:e>
                    </m:d>
                  </m:oMath>
                </a14:m>
                <a:r>
                  <a:rPr lang="cs-CZ" spc="-120" dirty="0">
                    <a:solidFill>
                      <a:srgbClr val="FFFF00"/>
                    </a:solidFill>
                    <a:latin typeface="Trebuchet MS" pitchFamily="34" charset="0"/>
                    <a:ea typeface="Cambria Math" pitchFamily="18" charset="0"/>
                  </a:rPr>
                  <a:t>   </a:t>
                </a:r>
                <a:r>
                  <a:rPr lang="cs-CZ" spc="-120" dirty="0" smtClean="0">
                    <a:solidFill>
                      <a:srgbClr val="FFFF00"/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  <a:r>
                  <a:rPr lang="cs-CZ" spc="-120" dirty="0">
                    <a:solidFill>
                      <a:srgbClr val="FFFF00"/>
                    </a:solidFill>
                    <a:latin typeface="Trebuchet MS" pitchFamily="34" charset="0"/>
                    <a:ea typeface="Cambria Math" pitchFamily="18" charset="0"/>
                  </a:rPr>
                  <a:t>	</a:t>
                </a:r>
                <a:r>
                  <a:rPr lang="cs-CZ" spc="-120" dirty="0" smtClean="0">
                    <a:solidFill>
                      <a:srgbClr val="FFFF00"/>
                    </a:solidFill>
                    <a:latin typeface="Trebuchet MS" pitchFamily="34" charset="0"/>
                    <a:ea typeface="Cambria Math" pitchFamily="18" charset="0"/>
                  </a:rPr>
                  <a:t>   </a:t>
                </a:r>
                <a14:m>
                  <m:oMath xmlns:m="http://schemas.openxmlformats.org/officeDocument/2006/math">
                    <m:r>
                      <a:rPr lang="cs-CZ" i="1">
                        <a:solidFill>
                          <a:srgbClr val="FFFF00"/>
                        </a:solidFill>
                        <a:latin typeface="Cambria Math"/>
                        <a:cs typeface="Arial" pitchFamily="34" charset="0"/>
                      </a:rPr>
                      <m:t>𝐴</m:t>
                    </m:r>
                    <m:r>
                      <a:rPr lang="cs-CZ" i="1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∪</m:t>
                    </m:r>
                    <m:r>
                      <a:rPr lang="cs-CZ" i="1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𝐵</m:t>
                    </m:r>
                    <m:r>
                      <a:rPr lang="cs-CZ" i="1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∪</m:t>
                    </m:r>
                    <m:r>
                      <a:rPr lang="cs-CZ" i="1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𝐶</m:t>
                    </m:r>
                    <m:r>
                      <a:rPr lang="cs-CZ" i="1" spc="-120" dirty="0">
                        <a:solidFill>
                          <a:srgbClr val="FFFF00"/>
                        </a:solidFill>
                        <a:latin typeface="Cambria Math"/>
                        <a:ea typeface="Cambria Math" pitchFamily="18" charset="0"/>
                      </a:rPr>
                      <m:t>=</m:t>
                    </m:r>
                    <m:d>
                      <m:dPr>
                        <m:begChr m:val="{"/>
                        <m:endChr m:val="}"/>
                        <m:ctrlPr>
                          <a:rPr lang="cs-CZ" i="1" spc="-120" dirty="0">
                            <a:solidFill>
                              <a:srgbClr val="FFFF00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b="0" i="1" spc="-120" dirty="0" smtClean="0">
                            <a:solidFill>
                              <a:srgbClr val="FFFF00"/>
                            </a:solidFill>
                            <a:latin typeface="Cambria Math"/>
                            <a:ea typeface="Cambria Math" pitchFamily="18" charset="0"/>
                          </a:rPr>
                          <m:t>1;2;3;4;5;7;9;10;15;20;25</m:t>
                        </m:r>
                      </m:e>
                    </m:d>
                  </m:oMath>
                </a14:m>
                <a:endParaRPr lang="cs-CZ" spc="-120" dirty="0">
                  <a:solidFill>
                    <a:srgbClr val="FFFF00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605" y="5445225"/>
                <a:ext cx="8823608" cy="1296144"/>
              </a:xfrm>
              <a:prstGeom prst="rect">
                <a:avLst/>
              </a:prstGeom>
              <a:blipFill rotWithShape="1">
                <a:blip r:embed="rId4"/>
                <a:stretch>
                  <a:fillRect l="-69" b="-32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D1R1SU0N\MC900440424[4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3102" y="34638"/>
            <a:ext cx="1429615" cy="1178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9982" y="3789040"/>
                <a:ext cx="9124018" cy="156966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Př.3) Jsou dány množiny A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</m:t>
                    </m:r>
                    <m:d>
                      <m:dPr>
                        <m:begChr m:val="{"/>
                        <m:endChr m:val="}"/>
                        <m:ctrlPr>
                          <a:rPr lang="cs-CZ" sz="24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4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 1;2;3;4;5 </m:t>
                        </m:r>
                      </m:e>
                    </m:d>
                    <m:r>
                      <a:rPr lang="cs-CZ" sz="2400" b="1" i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, </m:t>
                    </m:r>
                    <m:r>
                      <a:rPr lang="cs-CZ" sz="24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𝐵</m:t>
                    </m:r>
                    <m:r>
                      <a:rPr lang="cs-CZ" sz="2400" i="1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</m:t>
                    </m:r>
                    <m:d>
                      <m:dPr>
                        <m:begChr m:val="{"/>
                        <m:endChr m:val="}"/>
                        <m:ctrlPr>
                          <a:rPr lang="cs-CZ" sz="24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4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 </m:t>
                        </m:r>
                        <m:r>
                          <a:rPr lang="cs-CZ" sz="24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5;10;15;20;25</m:t>
                        </m:r>
                        <m:r>
                          <a:rPr lang="cs-CZ" sz="24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 </m:t>
                        </m:r>
                      </m:e>
                    </m:d>
                  </m:oMath>
                </a14:m>
                <a:r>
                  <a:rPr lang="cs-CZ" sz="2400" b="1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4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a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𝐶</m:t>
                    </m:r>
                    <m:r>
                      <a:rPr lang="cs-CZ" sz="2400" i="1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</m:t>
                    </m:r>
                    <m:d>
                      <m:dPr>
                        <m:begChr m:val="{"/>
                        <m:endChr m:val="}"/>
                        <m:ctrlPr>
                          <a:rPr lang="cs-CZ" sz="24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4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 </m:t>
                        </m:r>
                        <m:r>
                          <a:rPr lang="cs-CZ" sz="24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3;5;7;9</m:t>
                        </m:r>
                        <m:r>
                          <a:rPr lang="cs-CZ" sz="24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 </m:t>
                        </m:r>
                      </m:e>
                    </m:d>
                  </m:oMath>
                </a14:m>
                <a:r>
                  <a:rPr lang="cs-CZ" sz="24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.</a:t>
                </a:r>
                <a:r>
                  <a:rPr lang="cs-CZ" sz="2400" dirty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Urči: </a:t>
                </a:r>
                <a:endParaRPr lang="cs-CZ" sz="2400" dirty="0" smtClean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  <a:p>
                <a:r>
                  <a:rPr lang="cs-CZ" sz="24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a) </a:t>
                </a:r>
                <a14:m>
                  <m:oMath xmlns:m="http://schemas.openxmlformats.org/officeDocument/2006/math">
                    <m:r>
                      <a:rPr lang="cs-CZ" sz="24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𝐴</m:t>
                    </m:r>
                    <m:r>
                      <a:rPr lang="cs-CZ" sz="2400" i="1" dirty="0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∩</m:t>
                    </m:r>
                    <m:r>
                      <a:rPr lang="cs-CZ" sz="24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𝐵</m:t>
                    </m:r>
                  </m:oMath>
                </a14:m>
                <a:r>
                  <a:rPr lang="cs-CZ" sz="24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		b)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𝐴</m:t>
                    </m:r>
                    <m:r>
                      <a:rPr lang="cs-CZ" sz="24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∩</m:t>
                    </m:r>
                    <m:r>
                      <a:rPr lang="cs-CZ" sz="24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𝐶</m:t>
                    </m:r>
                  </m:oMath>
                </a14:m>
                <a:r>
                  <a:rPr lang="cs-CZ" sz="24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		c)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𝐵</m:t>
                    </m:r>
                    <m:r>
                      <a:rPr lang="cs-CZ" sz="24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∩</m:t>
                    </m:r>
                    <m:r>
                      <a:rPr lang="cs-CZ" sz="24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𝐶</m:t>
                    </m:r>
                  </m:oMath>
                </a14:m>
                <a:endParaRPr lang="cs-CZ" sz="2400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  <a:p>
                <a:r>
                  <a:rPr lang="cs-CZ" sz="24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d) </a:t>
                </a:r>
                <a14:m>
                  <m:oMath xmlns:m="http://schemas.openxmlformats.org/officeDocument/2006/math">
                    <m:r>
                      <a:rPr lang="cs-CZ" sz="24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𝐴</m:t>
                    </m:r>
                    <m:r>
                      <a:rPr lang="cs-CZ" sz="2400" i="1" dirty="0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∪</m:t>
                    </m:r>
                    <m:r>
                      <a:rPr lang="cs-CZ" sz="24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𝐶</m:t>
                    </m:r>
                  </m:oMath>
                </a14:m>
                <a:r>
                  <a:rPr lang="cs-CZ" sz="24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		e)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𝐴</m:t>
                    </m:r>
                    <m:r>
                      <a:rPr lang="cs-CZ" sz="24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∩</m:t>
                    </m:r>
                    <m:r>
                      <a:rPr lang="cs-CZ" sz="24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𝐵</m:t>
                    </m:r>
                    <m:r>
                      <a:rPr lang="cs-CZ" sz="24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∩</m:t>
                    </m:r>
                    <m:r>
                      <a:rPr lang="cs-CZ" sz="24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𝐶</m:t>
                    </m:r>
                  </m:oMath>
                </a14:m>
                <a:r>
                  <a:rPr lang="cs-CZ" sz="24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		f)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𝐴</m:t>
                    </m:r>
                    <m:r>
                      <a:rPr lang="cs-CZ" sz="24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∪</m:t>
                    </m:r>
                    <m:r>
                      <a:rPr lang="cs-CZ" sz="24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𝐵</m:t>
                    </m:r>
                    <m:r>
                      <a:rPr lang="cs-CZ" sz="24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∪</m:t>
                    </m:r>
                    <m:r>
                      <a:rPr lang="cs-CZ" sz="24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𝐶</m:t>
                    </m:r>
                  </m:oMath>
                </a14:m>
                <a:endParaRPr lang="cs-CZ" sz="2400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982" y="3789040"/>
                <a:ext cx="9124018" cy="1569660"/>
              </a:xfrm>
              <a:prstGeom prst="rect">
                <a:avLst/>
              </a:prstGeom>
              <a:blipFill rotWithShape="1">
                <a:blip r:embed="rId6"/>
                <a:stretch>
                  <a:fillRect l="-1002" t="-2724" b="-856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Zaoblený obdélník 15"/>
          <p:cNvSpPr/>
          <p:nvPr/>
        </p:nvSpPr>
        <p:spPr>
          <a:xfrm>
            <a:off x="51123" y="2334880"/>
            <a:ext cx="9072735" cy="887618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40122" y="2362024"/>
                <a:ext cx="9135019" cy="86047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mtClean="0">
                    <a:solidFill>
                      <a:schemeClr val="bg1"/>
                    </a:solidFill>
                  </a:rPr>
                  <a:t>Př.2) </a:t>
                </a:r>
                <a:r>
                  <a:rPr lang="cs-CZ" dirty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Najděte sjednocení množin </a:t>
                </a:r>
                <a14:m>
                  <m:oMath xmlns:m="http://schemas.openxmlformats.org/officeDocument/2006/math">
                    <m:r>
                      <a:rPr lang="cs-CZ" i="1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𝐴</m:t>
                    </m:r>
                    <m:r>
                      <a:rPr lang="cs-CZ" i="1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</m:t>
                    </m:r>
                    <m:d>
                      <m:dPr>
                        <m:begChr m:val="{"/>
                        <m:endChr m:val="}"/>
                        <m:ctrlP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1;3;4;5</m:t>
                        </m:r>
                        <m:r>
                          <a:rPr lang="cs-CZ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;8;9;10</m:t>
                        </m:r>
                      </m:e>
                    </m:d>
                  </m:oMath>
                </a14:m>
                <a:r>
                  <a:rPr lang="cs-CZ" b="1" dirty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dirty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a </a:t>
                </a:r>
                <a14:m>
                  <m:oMath xmlns:m="http://schemas.openxmlformats.org/officeDocument/2006/math">
                    <m:r>
                      <a:rPr lang="cs-CZ" i="1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𝐵</m:t>
                    </m:r>
                    <m:r>
                      <a:rPr lang="cs-CZ" i="1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</m:t>
                    </m:r>
                    <m:d>
                      <m:dPr>
                        <m:begChr m:val="{"/>
                        <m:endChr m:val="}"/>
                        <m:ctrlP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2;</m:t>
                        </m:r>
                        <m:r>
                          <a:rPr lang="cs-CZ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3;4;5;7</m:t>
                        </m:r>
                        <m:r>
                          <a:rPr lang="cs-CZ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;10</m:t>
                        </m:r>
                      </m:e>
                    </m:d>
                  </m:oMath>
                </a14:m>
                <a:r>
                  <a:rPr lang="cs-CZ" dirty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. Zakreslete pomocí množinového diagramu. </a:t>
                </a:r>
              </a:p>
              <a:p>
                <a:pPr marL="0" indent="0">
                  <a:buNone/>
                </a:pPr>
                <a:endParaRPr lang="cs-CZ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122" y="2362024"/>
                <a:ext cx="9135019" cy="860474"/>
              </a:xfrm>
              <a:prstGeom prst="rect">
                <a:avLst/>
              </a:prstGeom>
              <a:blipFill rotWithShape="1">
                <a:blip r:embed="rId7"/>
                <a:stretch>
                  <a:fillRect l="-1068" t="-6338" b="-1197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112013" y="3226535"/>
                <a:ext cx="8919974" cy="432048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 pitchFamily="18" charset="0"/>
                        </a:rPr>
                        <m:t>𝐴</m:t>
                      </m:r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∩</m:t>
                      </m:r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 pitchFamily="18" charset="0"/>
                        </a:rPr>
                        <m:t>𝐵</m:t>
                      </m:r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d>
                        <m:dPr>
                          <m:begChr m:val="{"/>
                          <m:endChr m:val="}"/>
                          <m:ctrlPr>
                            <a:rPr lang="cs-CZ" b="0" i="1" spc="-120" dirty="0" smtClean="0">
                              <a:solidFill>
                                <a:srgbClr val="FFFF00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r>
                            <a:rPr lang="cs-CZ" b="0" i="1" spc="-120" dirty="0" smtClean="0">
                              <a:solidFill>
                                <a:srgbClr val="FFFF00"/>
                              </a:solidFill>
                              <a:latin typeface="Cambria Math"/>
                              <a:ea typeface="Cambria Math" pitchFamily="18" charset="0"/>
                            </a:rPr>
                            <m:t>1;2;3;4;5;7;8;9;10</m:t>
                          </m:r>
                        </m:e>
                      </m:d>
                    </m:oMath>
                  </m:oMathPara>
                </a14:m>
                <a:endParaRPr lang="cs-CZ" spc="-120" dirty="0">
                  <a:solidFill>
                    <a:srgbClr val="FFFF00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013" y="3226535"/>
                <a:ext cx="8919974" cy="432048"/>
              </a:xfrm>
              <a:prstGeom prst="rect">
                <a:avLst/>
              </a:prstGeom>
              <a:blipFill rotWithShape="1">
                <a:blip r:embed="rId8"/>
                <a:stretch>
                  <a:fillRect b="-5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165602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5" grpId="0"/>
      <p:bldP spid="12" grpId="0" animBg="1"/>
      <p:bldP spid="19" grpId="0" animBg="1"/>
      <p:bldP spid="15" grpId="0"/>
      <p:bldP spid="17" grpId="0"/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aoblený obdélník 1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3" name="Obdélník 1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Obdélník 1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Matematika pro každého</a:t>
            </a:r>
          </a:p>
        </p:txBody>
      </p:sp>
      <p:sp>
        <p:nvSpPr>
          <p:cNvPr id="15" name="Obdélník 1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Matematické hry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Obdélník 1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Moje škola – matematika B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Obdélník 1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Moje škola – matematika A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Obdélník 1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Matematika pro základní školy</a:t>
            </a:r>
          </a:p>
        </p:txBody>
      </p:sp>
      <p:sp>
        <p:nvSpPr>
          <p:cNvPr id="19" name="Obdélník 1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Fyzikální, matematické a chemické tabulky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2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513419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50370" y="476672"/>
            <a:ext cx="8886125" cy="3744416"/>
          </a:xfrm>
          <a:prstGeom prst="roundRect">
            <a:avLst/>
          </a:prstGeom>
          <a:gradFill>
            <a:gsLst>
              <a:gs pos="0">
                <a:schemeClr val="bg2">
                  <a:lumMod val="40000"/>
                  <a:lumOff val="60000"/>
                </a:schemeClr>
              </a:gs>
              <a:gs pos="72000">
                <a:schemeClr val="accent2">
                  <a:tint val="90000"/>
                  <a:satMod val="135000"/>
                </a:schemeClr>
              </a:gs>
              <a:gs pos="100000">
                <a:schemeClr val="accent2">
                  <a:tint val="80000"/>
                  <a:satMod val="155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0682" y="1228287"/>
            <a:ext cx="9065302" cy="161582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MOLNÁR, Josef; EMANOVSKÝ, Petr; LEPÍK, Libor a kol. </a:t>
            </a:r>
            <a:r>
              <a:rPr lang="cs-CZ" sz="1100" i="1" dirty="0">
                <a:solidFill>
                  <a:schemeClr val="bg1"/>
                </a:solidFill>
              </a:rPr>
              <a:t>Matematika 8</a:t>
            </a:r>
            <a:r>
              <a:rPr lang="cs-CZ" sz="1100" dirty="0">
                <a:solidFill>
                  <a:schemeClr val="bg1"/>
                </a:solidFill>
              </a:rPr>
              <a:t>. Olomouc: </a:t>
            </a:r>
            <a:r>
              <a:rPr lang="cs-CZ" sz="1100" dirty="0" err="1">
                <a:solidFill>
                  <a:schemeClr val="bg1"/>
                </a:solidFill>
              </a:rPr>
              <a:t>Prodos</a:t>
            </a:r>
            <a:r>
              <a:rPr lang="cs-CZ" sz="1100" dirty="0">
                <a:solidFill>
                  <a:schemeClr val="bg1"/>
                </a:solidFill>
              </a:rPr>
              <a:t>, 2000, ISBN 80-7230-062-8. </a:t>
            </a:r>
            <a:endParaRPr lang="cs-CZ" sz="1100" dirty="0" smtClean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solidFill>
                  <a:schemeClr val="bg1"/>
                </a:solidFill>
              </a:rPr>
              <a:t>DYTRYCH</a:t>
            </a:r>
            <a:r>
              <a:rPr lang="cs-CZ" sz="1100" dirty="0">
                <a:solidFill>
                  <a:schemeClr val="bg1"/>
                </a:solidFill>
              </a:rPr>
              <a:t>, Martin; DOBIASOVÁ, Irena; LIVŇANSKÁ, Libuše. </a:t>
            </a:r>
            <a:r>
              <a:rPr lang="cs-CZ" sz="1100" i="1" dirty="0">
                <a:solidFill>
                  <a:schemeClr val="bg1"/>
                </a:solidFill>
              </a:rPr>
              <a:t>Sbírka úloh z matematiky</a:t>
            </a:r>
            <a:r>
              <a:rPr lang="cs-CZ" sz="1100" dirty="0">
                <a:solidFill>
                  <a:schemeClr val="bg1"/>
                </a:solidFill>
              </a:rPr>
              <a:t>. Pohořelice: Fortuna, 2001, ISBN 80-7168-766-9</a:t>
            </a:r>
            <a:r>
              <a:rPr lang="cs-CZ" sz="1100" dirty="0" smtClean="0">
                <a:solidFill>
                  <a:schemeClr val="bg1"/>
                </a:solidFill>
              </a:rPr>
              <a:t>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MULLEROVÁ, Jana; BĚLOUN, František; BRANT, Jiří a kol. </a:t>
            </a:r>
            <a:r>
              <a:rPr lang="cs-CZ" sz="1100" i="1" dirty="0">
                <a:solidFill>
                  <a:schemeClr val="bg1"/>
                </a:solidFill>
              </a:rPr>
              <a:t>Matematika pro 8. ročník</a:t>
            </a:r>
            <a:r>
              <a:rPr lang="cs-CZ" sz="1100" dirty="0">
                <a:solidFill>
                  <a:schemeClr val="bg1"/>
                </a:solidFill>
              </a:rPr>
              <a:t>. Praha: Kvarta, 1999, ISBN 80-85570-93-9.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solidFill>
                  <a:schemeClr val="bg1"/>
                </a:solidFill>
              </a:rPr>
              <a:t>Galerie klipart</a:t>
            </a:r>
            <a:endParaRPr lang="cs-CZ" sz="1100" dirty="0">
              <a:solidFill>
                <a:schemeClr val="bg1"/>
              </a:solidFill>
            </a:endParaRPr>
          </a:p>
          <a:p>
            <a:endParaRPr lang="cs-CZ" sz="1100" dirty="0" smtClean="0">
              <a:solidFill>
                <a:schemeClr val="bg1"/>
              </a:solidFill>
            </a:endParaRPr>
          </a:p>
          <a:p>
            <a:endParaRPr lang="cs-CZ" sz="11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49879" y="620688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Použité zdroje:</a:t>
            </a:r>
            <a:endParaRPr lang="cs-CZ" sz="2800" dirty="0">
              <a:solidFill>
                <a:schemeClr val="bg1"/>
              </a:solidFill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0909197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ilter">
  <a:themeElements>
    <a:clrScheme name="Kilter">
      <a:dk1>
        <a:sysClr val="windowText" lastClr="000000"/>
      </a:dk1>
      <a:lt1>
        <a:sysClr val="window" lastClr="FFFFFF"/>
      </a:lt1>
      <a:dk2>
        <a:srgbClr val="318FC5"/>
      </a:dk2>
      <a:lt2>
        <a:srgbClr val="AEE8FB"/>
      </a:lt2>
      <a:accent1>
        <a:srgbClr val="76C5EF"/>
      </a:accent1>
      <a:accent2>
        <a:srgbClr val="FEA022"/>
      </a:accent2>
      <a:accent3>
        <a:srgbClr val="FF6700"/>
      </a:accent3>
      <a:accent4>
        <a:srgbClr val="70A525"/>
      </a:accent4>
      <a:accent5>
        <a:srgbClr val="A5D848"/>
      </a:accent5>
      <a:accent6>
        <a:srgbClr val="20768C"/>
      </a:accent6>
      <a:hlink>
        <a:srgbClr val="7AB6E8"/>
      </a:hlink>
      <a:folHlink>
        <a:srgbClr val="83B0D3"/>
      </a:folHlink>
    </a:clrScheme>
    <a:fontScheme name="Kilter">
      <a:maj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ilter">
      <a:fillStyleLst>
        <a:solidFill>
          <a:schemeClr val="phClr"/>
        </a:solidFill>
        <a:gradFill rotWithShape="1">
          <a:gsLst>
            <a:gs pos="0">
              <a:schemeClr val="phClr">
                <a:tint val="14000"/>
                <a:satMod val="180000"/>
                <a:lumMod val="100000"/>
              </a:schemeClr>
            </a:gs>
            <a:gs pos="42000">
              <a:schemeClr val="phClr">
                <a:tint val="40000"/>
                <a:satMod val="160000"/>
                <a:lumMod val="94000"/>
              </a:schemeClr>
            </a:gs>
            <a:gs pos="100000">
              <a:schemeClr val="phClr">
                <a:tint val="94000"/>
                <a:satMod val="140000"/>
              </a:schemeClr>
            </a:gs>
          </a:gsLst>
          <a:lin ang="5160000" scaled="1"/>
        </a:gradFill>
        <a:gradFill rotWithShape="1">
          <a:gsLst>
            <a:gs pos="38000">
              <a:schemeClr val="phClr">
                <a:satMod val="120000"/>
              </a:schemeClr>
            </a:gs>
            <a:gs pos="100000">
              <a:schemeClr val="phClr">
                <a:shade val="60000"/>
                <a:satMod val="180000"/>
                <a:lumMod val="70000"/>
              </a:schemeClr>
            </a:gs>
          </a:gsLst>
          <a:lin ang="4680000" scaled="0"/>
        </a:gradFill>
      </a:fillStyleLst>
      <a:lnStyleLst>
        <a:ln w="12700" cap="flat" cmpd="sng" algn="ctr">
          <a:solidFill>
            <a:schemeClr val="phClr">
              <a:shade val="50000"/>
            </a:schemeClr>
          </a:solidFill>
          <a:prstDash val="solid"/>
        </a:ln>
        <a:ln w="2540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762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152400" h="63500" prst="softRound"/>
          </a:sp3d>
        </a:effectStyle>
        <a:effectStyle>
          <a:effectLst>
            <a:outerShdw blurRad="107950" dist="12700" dir="5040000" rotWithShape="0">
              <a:srgbClr val="000000">
                <a:alpha val="5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9800000"/>
            </a:lightRig>
          </a:scene3d>
          <a:sp3d prstMaterial="plastic">
            <a:bevelT h="63500" prst="softRound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atMod val="140000"/>
                <a:lumMod val="120000"/>
              </a:schemeClr>
            </a:gs>
            <a:gs pos="100000">
              <a:schemeClr val="phClr">
                <a:tint val="95000"/>
                <a:shade val="70000"/>
                <a:satMod val="180000"/>
                <a:lumMod val="82000"/>
              </a:schemeClr>
            </a:gs>
          </a:gsLst>
          <a:path path="circle">
            <a:fillToRect l="25000" t="25000" r="25000" b="25000"/>
          </a:path>
        </a:gradFill>
        <a:gradFill rotWithShape="1">
          <a:gsLst>
            <a:gs pos="0">
              <a:schemeClr val="phClr">
                <a:tint val="94000"/>
                <a:satMod val="140000"/>
                <a:lumMod val="120000"/>
              </a:schemeClr>
            </a:gs>
            <a:gs pos="100000">
              <a:schemeClr val="phClr">
                <a:tint val="97000"/>
                <a:shade val="70000"/>
                <a:satMod val="190000"/>
                <a:lumMod val="72000"/>
              </a:schemeClr>
            </a:gs>
          </a:gsLst>
          <a:path path="circle">
            <a:fillToRect l="50000" t="50000" r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Pořádek</Template>
  <TotalTime>2805</TotalTime>
  <Words>629</Words>
  <Application>Microsoft Office PowerPoint</Application>
  <PresentationFormat>Předvádění na obrazovce (4:3)</PresentationFormat>
  <Paragraphs>124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Kilter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344</cp:revision>
  <dcterms:created xsi:type="dcterms:W3CDTF">2012-10-07T18:47:53Z</dcterms:created>
  <dcterms:modified xsi:type="dcterms:W3CDTF">2013-03-31T18:54:00Z</dcterms:modified>
</cp:coreProperties>
</file>