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27"/>
  </p:notesMasterIdLst>
  <p:sldIdLst>
    <p:sldId id="256" r:id="rId2"/>
    <p:sldId id="257" r:id="rId3"/>
    <p:sldId id="338" r:id="rId4"/>
    <p:sldId id="349" r:id="rId5"/>
    <p:sldId id="350" r:id="rId6"/>
    <p:sldId id="351" r:id="rId7"/>
    <p:sldId id="352" r:id="rId8"/>
    <p:sldId id="353" r:id="rId9"/>
    <p:sldId id="354" r:id="rId10"/>
    <p:sldId id="355" r:id="rId11"/>
    <p:sldId id="357" r:id="rId12"/>
    <p:sldId id="371" r:id="rId13"/>
    <p:sldId id="358" r:id="rId14"/>
    <p:sldId id="372" r:id="rId15"/>
    <p:sldId id="359" r:id="rId16"/>
    <p:sldId id="356" r:id="rId17"/>
    <p:sldId id="360" r:id="rId18"/>
    <p:sldId id="361" r:id="rId19"/>
    <p:sldId id="362" r:id="rId20"/>
    <p:sldId id="363" r:id="rId21"/>
    <p:sldId id="364" r:id="rId22"/>
    <p:sldId id="365" r:id="rId23"/>
    <p:sldId id="321" r:id="rId24"/>
    <p:sldId id="331" r:id="rId25"/>
    <p:sldId id="263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32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5069" autoAdjust="0"/>
  </p:normalViewPr>
  <p:slideViewPr>
    <p:cSldViewPr>
      <p:cViewPr>
        <p:scale>
          <a:sx n="70" d="100"/>
          <a:sy n="70" d="100"/>
        </p:scale>
        <p:origin x="-1094" y="96"/>
      </p:cViewPr>
      <p:guideLst>
        <p:guide orient="horz" pos="2024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300A77-475C-468E-9AAC-B362DA550828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75237A-DAE5-4C3A-8FBA-434994C47B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846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91475A1D-AC88-4DC7-8625-5CBF951D3F35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11" Type="http://schemas.openxmlformats.org/officeDocument/2006/relationships/image" Target="../media/image4.wmf"/><Relationship Id="rId5" Type="http://schemas.openxmlformats.org/officeDocument/2006/relationships/image" Target="../media/image17.png"/><Relationship Id="rId10" Type="http://schemas.openxmlformats.org/officeDocument/2006/relationships/image" Target="../media/image22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13" Type="http://schemas.openxmlformats.org/officeDocument/2006/relationships/image" Target="../media/image32.png"/><Relationship Id="rId3" Type="http://schemas.openxmlformats.org/officeDocument/2006/relationships/image" Target="../media/image15.png"/><Relationship Id="rId7" Type="http://schemas.openxmlformats.org/officeDocument/2006/relationships/image" Target="../media/image26.png"/><Relationship Id="rId12" Type="http://schemas.openxmlformats.org/officeDocument/2006/relationships/image" Target="../media/image31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openxmlformats.org/officeDocument/2006/relationships/image" Target="../media/image30.png"/><Relationship Id="rId5" Type="http://schemas.openxmlformats.org/officeDocument/2006/relationships/image" Target="../media/image17.png"/><Relationship Id="rId10" Type="http://schemas.openxmlformats.org/officeDocument/2006/relationships/image" Target="../media/image29.png"/><Relationship Id="rId4" Type="http://schemas.openxmlformats.org/officeDocument/2006/relationships/image" Target="../media/image16.png"/><Relationship Id="rId9" Type="http://schemas.openxmlformats.org/officeDocument/2006/relationships/image" Target="../media/image28.png"/><Relationship Id="rId1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7" Type="http://schemas.openxmlformats.org/officeDocument/2006/relationships/image" Target="../media/image42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openxmlformats.org/officeDocument/2006/relationships/image" Target="../media/image41.png"/><Relationship Id="rId4" Type="http://schemas.openxmlformats.org/officeDocument/2006/relationships/image" Target="../media/image3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image" Target="../media/image35.png"/><Relationship Id="rId7" Type="http://schemas.openxmlformats.org/officeDocument/2006/relationships/image" Target="../media/image42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openxmlformats.org/officeDocument/2006/relationships/image" Target="../media/image43.png"/><Relationship Id="rId4" Type="http://schemas.openxmlformats.org/officeDocument/2006/relationships/image" Target="../media/image3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image" Target="../media/image35.png"/><Relationship Id="rId7" Type="http://schemas.openxmlformats.org/officeDocument/2006/relationships/image" Target="../media/image42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openxmlformats.org/officeDocument/2006/relationships/image" Target="../media/image45.png"/><Relationship Id="rId4" Type="http://schemas.openxmlformats.org/officeDocument/2006/relationships/image" Target="../media/image36.png"/><Relationship Id="rId9" Type="http://schemas.openxmlformats.org/officeDocument/2006/relationships/image" Target="../media/image46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35.png"/><Relationship Id="rId7" Type="http://schemas.openxmlformats.org/officeDocument/2006/relationships/image" Target="../media/image44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openxmlformats.org/officeDocument/2006/relationships/image" Target="../media/image47.png"/><Relationship Id="rId4" Type="http://schemas.openxmlformats.org/officeDocument/2006/relationships/image" Target="../media/image36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35.png"/><Relationship Id="rId7" Type="http://schemas.openxmlformats.org/officeDocument/2006/relationships/image" Target="../media/image44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openxmlformats.org/officeDocument/2006/relationships/image" Target="../media/image48.png"/><Relationship Id="rId4" Type="http://schemas.openxmlformats.org/officeDocument/2006/relationships/image" Target="../media/image36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image" Target="../media/image35.png"/><Relationship Id="rId7" Type="http://schemas.openxmlformats.org/officeDocument/2006/relationships/image" Target="../media/image44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openxmlformats.org/officeDocument/2006/relationships/image" Target="../media/image49.png"/><Relationship Id="rId4" Type="http://schemas.openxmlformats.org/officeDocument/2006/relationships/image" Target="../media/image36.png"/><Relationship Id="rId9" Type="http://schemas.openxmlformats.org/officeDocument/2006/relationships/image" Target="../media/image46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image" Target="../media/image35.png"/><Relationship Id="rId7" Type="http://schemas.openxmlformats.org/officeDocument/2006/relationships/image" Target="../media/image44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11" Type="http://schemas.openxmlformats.org/officeDocument/2006/relationships/image" Target="../media/image7.wmf"/><Relationship Id="rId5" Type="http://schemas.openxmlformats.org/officeDocument/2006/relationships/image" Target="../media/image51.png"/><Relationship Id="rId10" Type="http://schemas.openxmlformats.org/officeDocument/2006/relationships/image" Target="../media/image52.png"/><Relationship Id="rId4" Type="http://schemas.openxmlformats.org/officeDocument/2006/relationships/image" Target="../media/image36.png"/><Relationship Id="rId9" Type="http://schemas.openxmlformats.org/officeDocument/2006/relationships/image" Target="../media/image4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openxmlformats.org/officeDocument/2006/relationships/image" Target="../media/image3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7" Type="http://schemas.openxmlformats.org/officeDocument/2006/relationships/image" Target="../media/image60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9.png"/><Relationship Id="rId5" Type="http://schemas.openxmlformats.org/officeDocument/2006/relationships/image" Target="../media/image58.png"/><Relationship Id="rId4" Type="http://schemas.openxmlformats.org/officeDocument/2006/relationships/image" Target="../media/image36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png"/><Relationship Id="rId3" Type="http://schemas.openxmlformats.org/officeDocument/2006/relationships/image" Target="../media/image55.png"/><Relationship Id="rId7" Type="http://schemas.openxmlformats.org/officeDocument/2006/relationships/image" Target="../media/image60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png"/><Relationship Id="rId5" Type="http://schemas.openxmlformats.org/officeDocument/2006/relationships/image" Target="../media/image61.png"/><Relationship Id="rId4" Type="http://schemas.openxmlformats.org/officeDocument/2006/relationships/image" Target="../media/image36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3" Type="http://schemas.openxmlformats.org/officeDocument/2006/relationships/image" Target="../media/image55.png"/><Relationship Id="rId7" Type="http://schemas.openxmlformats.org/officeDocument/2006/relationships/image" Target="../media/image60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png"/><Relationship Id="rId5" Type="http://schemas.openxmlformats.org/officeDocument/2006/relationships/image" Target="../media/image63.png"/><Relationship Id="rId4" Type="http://schemas.openxmlformats.org/officeDocument/2006/relationships/image" Target="../media/image36.png"/><Relationship Id="rId9" Type="http://schemas.openxmlformats.org/officeDocument/2006/relationships/image" Target="../media/image62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3" Type="http://schemas.openxmlformats.org/officeDocument/2006/relationships/image" Target="../media/image55.png"/><Relationship Id="rId7" Type="http://schemas.openxmlformats.org/officeDocument/2006/relationships/image" Target="../media/image60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png"/><Relationship Id="rId11" Type="http://schemas.openxmlformats.org/officeDocument/2006/relationships/image" Target="../media/image62.png"/><Relationship Id="rId5" Type="http://schemas.openxmlformats.org/officeDocument/2006/relationships/image" Target="../media/image65.png"/><Relationship Id="rId10" Type="http://schemas.openxmlformats.org/officeDocument/2006/relationships/image" Target="../media/image67.png"/><Relationship Id="rId4" Type="http://schemas.openxmlformats.org/officeDocument/2006/relationships/image" Target="../media/image36.png"/><Relationship Id="rId9" Type="http://schemas.openxmlformats.org/officeDocument/2006/relationships/image" Target="../media/image66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3" Type="http://schemas.openxmlformats.org/officeDocument/2006/relationships/image" Target="../media/image55.png"/><Relationship Id="rId7" Type="http://schemas.openxmlformats.org/officeDocument/2006/relationships/image" Target="../media/image60.png"/><Relationship Id="rId12" Type="http://schemas.openxmlformats.org/officeDocument/2006/relationships/image" Target="../media/image69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png"/><Relationship Id="rId11" Type="http://schemas.openxmlformats.org/officeDocument/2006/relationships/image" Target="../media/image62.png"/><Relationship Id="rId5" Type="http://schemas.openxmlformats.org/officeDocument/2006/relationships/image" Target="../media/image68.png"/><Relationship Id="rId10" Type="http://schemas.openxmlformats.org/officeDocument/2006/relationships/image" Target="../media/image67.png"/><Relationship Id="rId4" Type="http://schemas.openxmlformats.org/officeDocument/2006/relationships/image" Target="../media/image36.png"/><Relationship Id="rId9" Type="http://schemas.openxmlformats.org/officeDocument/2006/relationships/image" Target="../media/image66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13" Type="http://schemas.openxmlformats.org/officeDocument/2006/relationships/image" Target="../media/image71.png"/><Relationship Id="rId3" Type="http://schemas.openxmlformats.org/officeDocument/2006/relationships/image" Target="../media/image55.png"/><Relationship Id="rId7" Type="http://schemas.openxmlformats.org/officeDocument/2006/relationships/image" Target="../media/image60.png"/><Relationship Id="rId12" Type="http://schemas.openxmlformats.org/officeDocument/2006/relationships/image" Target="../media/image69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png"/><Relationship Id="rId11" Type="http://schemas.openxmlformats.org/officeDocument/2006/relationships/image" Target="../media/image62.png"/><Relationship Id="rId5" Type="http://schemas.openxmlformats.org/officeDocument/2006/relationships/image" Target="../media/image70.png"/><Relationship Id="rId10" Type="http://schemas.openxmlformats.org/officeDocument/2006/relationships/image" Target="../media/image67.png"/><Relationship Id="rId4" Type="http://schemas.openxmlformats.org/officeDocument/2006/relationships/image" Target="../media/image36.png"/><Relationship Id="rId9" Type="http://schemas.openxmlformats.org/officeDocument/2006/relationships/image" Target="../media/image66.png"/><Relationship Id="rId14" Type="http://schemas.openxmlformats.org/officeDocument/2006/relationships/image" Target="../media/image7.w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4.png"/><Relationship Id="rId4" Type="http://schemas.openxmlformats.org/officeDocument/2006/relationships/image" Target="../media/image73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7241" y="2239898"/>
            <a:ext cx="876724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97241" y="248538"/>
            <a:ext cx="876724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6956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76330" y="4604191"/>
            <a:ext cx="7363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ČÍSLO PROJEKTU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CZ.1.07/1.4.00/21.2364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6330" y="3038485"/>
            <a:ext cx="74664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NÁZEV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VY_32_INOVACE_07_05_M8_Hanak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2525" y="2552432"/>
            <a:ext cx="45981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AUTOR</a:t>
            </a:r>
            <a:r>
              <a:rPr lang="cs-CZ" sz="2800" dirty="0">
                <a:solidFill>
                  <a:schemeClr val="bg1"/>
                </a:solidFill>
              </a:rPr>
              <a:t>: Ing. Roman Hanák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00366" y="3561705"/>
            <a:ext cx="4251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/>
                </a:solidFill>
              </a:rPr>
              <a:t>TÉMA</a:t>
            </a:r>
            <a:r>
              <a:rPr lang="cs-CZ" sz="2800" dirty="0">
                <a:solidFill>
                  <a:schemeClr val="bg1"/>
                </a:solidFill>
              </a:rPr>
              <a:t>: Kruh a kružnice 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05873" y="363193"/>
            <a:ext cx="8953679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bg1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Název projektu: </a:t>
            </a:r>
            <a:r>
              <a:rPr lang="cs-CZ" sz="1600" dirty="0" smtClean="0">
                <a:solidFill>
                  <a:schemeClr val="bg1"/>
                </a:solidFill>
              </a:rPr>
              <a:t>Škola hrou</a:t>
            </a:r>
            <a:endParaRPr lang="cs-CZ" sz="160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bg1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6330" y="4072225"/>
            <a:ext cx="906422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/>
                </a:solidFill>
              </a:rPr>
              <a:t>OBSAH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V</a:t>
            </a:r>
            <a:r>
              <a:rPr lang="cs-CZ" sz="2400" dirty="0" smtClean="0">
                <a:solidFill>
                  <a:schemeClr val="bg1"/>
                </a:solidFill>
              </a:rPr>
              <a:t>zájemná </a:t>
            </a:r>
            <a:r>
              <a:rPr lang="cs-CZ" sz="2400" dirty="0">
                <a:solidFill>
                  <a:schemeClr val="bg1"/>
                </a:solidFill>
              </a:rPr>
              <a:t>poloha kružnice a přímky</a:t>
            </a: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5353" y="801783"/>
            <a:ext cx="1217598" cy="1061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612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3761" y="332656"/>
            <a:ext cx="8609307" cy="6264696"/>
          </a:xfrm>
          <a:prstGeom prst="roundRect">
            <a:avLst>
              <a:gd name="adj" fmla="val 855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330694"/>
            <a:ext cx="2880320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/>
                </a:solidFill>
              </a:rPr>
              <a:t>ANOTACE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16732" y="1221436"/>
            <a:ext cx="8064896" cy="206212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této hodině si ukážeme různé případy vzájemné polohy kružnice a přímky. Na začátku jsou řešené příklady a v další části jsou příklady na samostatné procvičení. </a:t>
            </a:r>
          </a:p>
          <a:p>
            <a:pPr algn="just"/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Inovativnost </a:t>
            </a:r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</a:t>
            </a: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aby </a:t>
            </a:r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270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Zaoblený obdélník 24"/>
          <p:cNvSpPr/>
          <p:nvPr/>
        </p:nvSpPr>
        <p:spPr>
          <a:xfrm>
            <a:off x="107504" y="116632"/>
            <a:ext cx="8928991" cy="648072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405696" y="372694"/>
            <a:ext cx="8320476" cy="2048193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10510" y="372694"/>
            <a:ext cx="809393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Jestliže má přímka od středu kružnice vzdálenost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větší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než poloměr dané kružnice, potom přímka nemá s kružnicí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žádný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společný bod.</a:t>
            </a:r>
            <a:endParaRPr lang="cs-CZ" sz="2800" dirty="0"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0350" y="1748189"/>
            <a:ext cx="76808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Nazýváme ji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vnější přímka kružnice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800" dirty="0"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05696" y="2708920"/>
            <a:ext cx="8486784" cy="3717947"/>
          </a:xfrm>
          <a:prstGeom prst="rect">
            <a:avLst/>
          </a:prstGeom>
          <a:solidFill>
            <a:schemeClr val="tx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1996296" y="4617008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96296" y="4617008"/>
                <a:ext cx="450149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4919589" y="4588001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𝑃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19589" y="4588001"/>
                <a:ext cx="450149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Přímá spojnice 14"/>
          <p:cNvCxnSpPr/>
          <p:nvPr/>
        </p:nvCxnSpPr>
        <p:spPr>
          <a:xfrm>
            <a:off x="653637" y="4592451"/>
            <a:ext cx="468052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vál 15"/>
          <p:cNvSpPr/>
          <p:nvPr/>
        </p:nvSpPr>
        <p:spPr>
          <a:xfrm>
            <a:off x="1046593" y="3226510"/>
            <a:ext cx="2731881" cy="2731881"/>
          </a:xfrm>
          <a:prstGeom prst="ellipse">
            <a:avLst/>
          </a:prstGeom>
          <a:noFill/>
          <a:ln w="254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/>
          <p:nvPr/>
        </p:nvCxnSpPr>
        <p:spPr>
          <a:xfrm>
            <a:off x="4974117" y="2890322"/>
            <a:ext cx="0" cy="3412512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418005" y="4416558"/>
            <a:ext cx="0" cy="36004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821518" y="3272671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1518" y="3272671"/>
                <a:ext cx="450149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Pravá složená závorka 20"/>
          <p:cNvSpPr/>
          <p:nvPr/>
        </p:nvSpPr>
        <p:spPr>
          <a:xfrm rot="5400000">
            <a:off x="2958005" y="4083034"/>
            <a:ext cx="264051" cy="1332000"/>
          </a:xfrm>
          <a:prstGeom prst="rightBrace">
            <a:avLst>
              <a:gd name="adj1" fmla="val 62755"/>
              <a:gd name="adj2" fmla="val 50000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Pravá složená závorka 39"/>
          <p:cNvSpPr/>
          <p:nvPr/>
        </p:nvSpPr>
        <p:spPr>
          <a:xfrm rot="16200000">
            <a:off x="3516005" y="3152430"/>
            <a:ext cx="360040" cy="2520000"/>
          </a:xfrm>
          <a:prstGeom prst="rightBrace">
            <a:avLst>
              <a:gd name="adj1" fmla="val 62755"/>
              <a:gd name="adj2" fmla="val 35532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2860560" y="4731012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𝑟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60560" y="4731012"/>
                <a:ext cx="450149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3085636" y="3807620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𝑣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85636" y="3807620"/>
                <a:ext cx="450149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7" name="Skupina 26"/>
          <p:cNvGrpSpPr/>
          <p:nvPr/>
        </p:nvGrpSpPr>
        <p:grpSpPr>
          <a:xfrm>
            <a:off x="4585166" y="4200534"/>
            <a:ext cx="792088" cy="913541"/>
            <a:chOff x="5191161" y="4175976"/>
            <a:chExt cx="792088" cy="913541"/>
          </a:xfrm>
        </p:grpSpPr>
        <p:sp>
          <p:nvSpPr>
            <p:cNvPr id="22" name="Oblouk 21"/>
            <p:cNvSpPr/>
            <p:nvPr/>
          </p:nvSpPr>
          <p:spPr>
            <a:xfrm>
              <a:off x="5191161" y="4175976"/>
              <a:ext cx="792088" cy="792088"/>
            </a:xfrm>
            <a:prstGeom prst="arc">
              <a:avLst>
                <a:gd name="adj1" fmla="val 5478796"/>
                <a:gd name="adj2" fmla="val 10717411"/>
              </a:avLst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3" name="TextovéPole 42"/>
                <p:cNvSpPr txBox="1"/>
                <p:nvPr/>
              </p:nvSpPr>
              <p:spPr>
                <a:xfrm>
                  <a:off x="5249411" y="4258520"/>
                  <a:ext cx="297752" cy="83099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4800" b="1" i="0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·</m:t>
                        </m:r>
                      </m:oMath>
                    </m:oMathPara>
                  </a14:m>
                  <a:endParaRPr lang="cs-CZ" sz="4800" b="1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43" name="TextovéPole 4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249411" y="4258520"/>
                  <a:ext cx="297752" cy="830997"/>
                </a:xfrm>
                <a:prstGeom prst="rect">
                  <a:avLst/>
                </a:prstGeom>
                <a:blipFill rotWithShape="1">
                  <a:blip r:embed="rId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5033844" y="2928896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𝑝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33844" y="2928896"/>
                <a:ext cx="450149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HGW68T4R\MC900440428CAPDLOP2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9050" y="1392685"/>
            <a:ext cx="1955744" cy="2059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3740929" y="4570557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𝑇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40929" y="4570557"/>
                <a:ext cx="450149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5763739" y="3774527"/>
                <a:ext cx="1031767" cy="523220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𝑣</m:t>
                      </m:r>
                      <m:r>
                        <a:rPr lang="en-US" sz="2800" b="0" i="1" dirty="0" smtClean="0">
                          <a:solidFill>
                            <a:srgbClr val="FFFF00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&gt;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𝑟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63739" y="3774527"/>
                <a:ext cx="1031767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Čárový popisek 1 30"/>
          <p:cNvSpPr/>
          <p:nvPr/>
        </p:nvSpPr>
        <p:spPr>
          <a:xfrm>
            <a:off x="5754363" y="5093777"/>
            <a:ext cx="2770431" cy="732738"/>
          </a:xfrm>
          <a:prstGeom prst="borderCallout1">
            <a:avLst>
              <a:gd name="adj1" fmla="val 51681"/>
              <a:gd name="adj2" fmla="val 284"/>
              <a:gd name="adj3" fmla="val 51837"/>
              <a:gd name="adj4" fmla="val -27251"/>
            </a:avLst>
          </a:prstGeom>
          <a:ln w="19050">
            <a:solidFill>
              <a:schemeClr val="bg1"/>
            </a:solidFill>
            <a:tailEnd type="arrow" w="lg" len="lg"/>
          </a:ln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vnější </a:t>
            </a:r>
            <a:r>
              <a:rPr lang="cs-CZ" sz="2400" b="1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přímka kružnice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5734794" y="4436966"/>
                <a:ext cx="1878277" cy="523220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𝑝</m:t>
                      </m:r>
                      <m:r>
                        <a:rPr lang="en-US" sz="2800" b="0" i="1" dirty="0" smtClean="0">
                          <a:solidFill>
                            <a:srgbClr val="FFFF00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∩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=∅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34794" y="4436966"/>
                <a:ext cx="1878277" cy="52322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31629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13" grpId="0"/>
      <p:bldP spid="35" grpId="0"/>
      <p:bldP spid="36" grpId="0"/>
      <p:bldP spid="16" grpId="0" animBg="1"/>
      <p:bldP spid="39" grpId="0"/>
      <p:bldP spid="21" grpId="0" animBg="1"/>
      <p:bldP spid="40" grpId="0" animBg="1"/>
      <p:bldP spid="41" grpId="0"/>
      <p:bldP spid="42" grpId="0"/>
      <p:bldP spid="44" grpId="0"/>
      <p:bldP spid="45" grpId="0"/>
      <p:bldP spid="46" grpId="0" animBg="1"/>
      <p:bldP spid="31" grpId="0" animBg="1"/>
      <p:bldP spid="4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0"/>
            <a:ext cx="8928991" cy="674136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05696" y="177049"/>
            <a:ext cx="8320476" cy="276049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0511" y="177049"/>
            <a:ext cx="809393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Jestliže má přímka od středu kružnice vzdálenost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rovnou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poloměru kružnice, potom s ní má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jediný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společný bod.</a:t>
            </a:r>
            <a:endParaRPr lang="cs-CZ" sz="2800" dirty="0"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3399" y="1415852"/>
            <a:ext cx="811105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Přímka, která má jediný společný bod s kružnicí, se nazývá </a:t>
            </a:r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tečna kružnice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Společný bod přímky a kružnice se nazývá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bod dotyku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1774" y="3071462"/>
            <a:ext cx="8486784" cy="3536545"/>
          </a:xfrm>
          <a:prstGeom prst="rect">
            <a:avLst/>
          </a:prstGeom>
          <a:solidFill>
            <a:schemeClr val="tx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605474" y="4787275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05474" y="4787275"/>
                <a:ext cx="450149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" name="Přímá spojnice 8"/>
          <p:cNvCxnSpPr/>
          <p:nvPr/>
        </p:nvCxnSpPr>
        <p:spPr>
          <a:xfrm>
            <a:off x="589715" y="4773591"/>
            <a:ext cx="4918389" cy="4127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/>
          <p:cNvSpPr/>
          <p:nvPr/>
        </p:nvSpPr>
        <p:spPr>
          <a:xfrm>
            <a:off x="1655771" y="3396777"/>
            <a:ext cx="2731881" cy="2731881"/>
          </a:xfrm>
          <a:prstGeom prst="ellipse">
            <a:avLst/>
          </a:prstGeom>
          <a:noFill/>
          <a:ln w="254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4410968" y="3259529"/>
            <a:ext cx="0" cy="3123982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027183" y="4586825"/>
            <a:ext cx="0" cy="36004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430696" y="3442938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30696" y="3442938"/>
                <a:ext cx="450149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Pravá složená závorka 13"/>
          <p:cNvSpPr/>
          <p:nvPr/>
        </p:nvSpPr>
        <p:spPr>
          <a:xfrm rot="5400000">
            <a:off x="3567183" y="4253301"/>
            <a:ext cx="264051" cy="1332000"/>
          </a:xfrm>
          <a:prstGeom prst="rightBrace">
            <a:avLst>
              <a:gd name="adj1" fmla="val 62755"/>
              <a:gd name="adj2" fmla="val 50000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469738" y="4901279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𝑟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9738" y="4901279"/>
                <a:ext cx="450149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494251" y="3977887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𝑣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4251" y="3977887"/>
                <a:ext cx="450149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8" name="Skupina 17"/>
          <p:cNvGrpSpPr/>
          <p:nvPr/>
        </p:nvGrpSpPr>
        <p:grpSpPr>
          <a:xfrm rot="16200000">
            <a:off x="4074152" y="4325855"/>
            <a:ext cx="792088" cy="913541"/>
            <a:chOff x="5191161" y="4175976"/>
            <a:chExt cx="792088" cy="913541"/>
          </a:xfrm>
        </p:grpSpPr>
        <p:sp>
          <p:nvSpPr>
            <p:cNvPr id="19" name="Oblouk 18"/>
            <p:cNvSpPr/>
            <p:nvPr/>
          </p:nvSpPr>
          <p:spPr>
            <a:xfrm>
              <a:off x="5191161" y="4175976"/>
              <a:ext cx="792088" cy="792088"/>
            </a:xfrm>
            <a:prstGeom prst="arc">
              <a:avLst>
                <a:gd name="adj1" fmla="val 5478796"/>
                <a:gd name="adj2" fmla="val 10717411"/>
              </a:avLst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" name="TextovéPole 19"/>
                <p:cNvSpPr txBox="1"/>
                <p:nvPr/>
              </p:nvSpPr>
              <p:spPr>
                <a:xfrm>
                  <a:off x="5249411" y="4258520"/>
                  <a:ext cx="297752" cy="83099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4800" b="1" i="0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·</m:t>
                        </m:r>
                      </m:oMath>
                    </m:oMathPara>
                  </a14:m>
                  <a:endParaRPr lang="cs-CZ" sz="4800" b="1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20" name="TextovéPole 1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249411" y="4258520"/>
                  <a:ext cx="297752" cy="830997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346924" y="3135167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𝑡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46924" y="3135167"/>
                <a:ext cx="450149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4323849" y="4297747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𝑇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23849" y="4297747"/>
                <a:ext cx="450149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5868170" y="4063605"/>
                <a:ext cx="1031767" cy="523220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𝑣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𝑟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8170" y="4063605"/>
                <a:ext cx="1031767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Čárový popisek 1 26"/>
          <p:cNvSpPr/>
          <p:nvPr/>
        </p:nvSpPr>
        <p:spPr>
          <a:xfrm>
            <a:off x="5851778" y="5471760"/>
            <a:ext cx="2770431" cy="732738"/>
          </a:xfrm>
          <a:prstGeom prst="borderCallout1">
            <a:avLst>
              <a:gd name="adj1" fmla="val 51681"/>
              <a:gd name="adj2" fmla="val 284"/>
              <a:gd name="adj3" fmla="val 50104"/>
              <a:gd name="adj4" fmla="val -51088"/>
            </a:avLst>
          </a:prstGeom>
          <a:ln w="19050">
            <a:solidFill>
              <a:schemeClr val="bg1"/>
            </a:solidFill>
            <a:tailEnd type="arrow" w="lg" len="lg"/>
          </a:ln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tečna kružnice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851778" y="4780083"/>
                <a:ext cx="2077566" cy="523220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𝑡</m:t>
                      </m:r>
                      <m:r>
                        <a:rPr lang="en-US" sz="2800" b="0" i="1" dirty="0" smtClean="0">
                          <a:solidFill>
                            <a:srgbClr val="FFFF00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∩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800" b="0" i="1" dirty="0" smtClean="0">
                              <a:solidFill>
                                <a:srgbClr val="FFFF00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800" b="0" i="1" dirty="0" smtClean="0">
                              <a:solidFill>
                                <a:srgbClr val="FFFF00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𝑇</m:t>
                          </m:r>
                        </m:e>
                      </m:d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51778" y="4780083"/>
                <a:ext cx="2077566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Pravá složená závorka 28"/>
          <p:cNvSpPr/>
          <p:nvPr/>
        </p:nvSpPr>
        <p:spPr>
          <a:xfrm rot="16200000">
            <a:off x="3573919" y="3953819"/>
            <a:ext cx="264051" cy="1332000"/>
          </a:xfrm>
          <a:prstGeom prst="rightBrace">
            <a:avLst>
              <a:gd name="adj1" fmla="val 62755"/>
              <a:gd name="adj2" fmla="val 50000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pravce\AppData\Local\Microsoft\Windows\Temporary Internet Files\Content.IE5\D1R1SU0N\MC900438000CADFT261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4053" y="2408653"/>
            <a:ext cx="2132318" cy="1453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2293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10" grpId="0" animBg="1"/>
      <p:bldP spid="13" grpId="0"/>
      <p:bldP spid="14" grpId="0" animBg="1"/>
      <p:bldP spid="16" grpId="0"/>
      <p:bldP spid="17" grpId="0"/>
      <p:bldP spid="21" grpId="0"/>
      <p:bldP spid="23" grpId="0"/>
      <p:bldP spid="26" grpId="0" animBg="1"/>
      <p:bldP spid="27" grpId="0" animBg="1"/>
      <p:bldP spid="28" grpId="0" animBg="1"/>
      <p:bldP spid="2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0"/>
            <a:ext cx="8928991" cy="674136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05696" y="177049"/>
            <a:ext cx="8320476" cy="276049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0511" y="177049"/>
            <a:ext cx="809393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Jestliže má přímka od středu kružnice vzdálenost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menší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než poloměru kružnice, potom má přímka s kružnicí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dva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různé společné body.</a:t>
            </a:r>
            <a:endParaRPr lang="cs-CZ" sz="2800" dirty="0"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3399" y="1415852"/>
            <a:ext cx="811105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Přímka, která má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 kružnicí dva různé body, se nazývá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sečna kružnice.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Společné body přímky a kružnice nazýváme průsečíky.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03900" y="3036751"/>
            <a:ext cx="8486784" cy="3536545"/>
          </a:xfrm>
          <a:prstGeom prst="rect">
            <a:avLst/>
          </a:prstGeom>
          <a:solidFill>
            <a:schemeClr val="tx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699792" y="4839734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9792" y="4839734"/>
                <a:ext cx="450149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>
            <a:off x="589715" y="4773591"/>
            <a:ext cx="4558349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ál 8"/>
          <p:cNvSpPr/>
          <p:nvPr/>
        </p:nvSpPr>
        <p:spPr>
          <a:xfrm>
            <a:off x="1568510" y="3336610"/>
            <a:ext cx="2929395" cy="2929395"/>
          </a:xfrm>
          <a:prstGeom prst="ellipse">
            <a:avLst/>
          </a:prstGeom>
          <a:noFill/>
          <a:ln w="254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>
            <a:off x="4013426" y="3206455"/>
            <a:ext cx="2" cy="3266558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027183" y="4586825"/>
            <a:ext cx="0" cy="36004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430696" y="3442938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30696" y="3442938"/>
                <a:ext cx="450149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Pravá složená závorka 12"/>
          <p:cNvSpPr/>
          <p:nvPr/>
        </p:nvSpPr>
        <p:spPr>
          <a:xfrm rot="5400000">
            <a:off x="3636000" y="4208302"/>
            <a:ext cx="264051" cy="1422000"/>
          </a:xfrm>
          <a:prstGeom prst="rightBrace">
            <a:avLst>
              <a:gd name="adj1" fmla="val 62755"/>
              <a:gd name="adj2" fmla="val 50000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469738" y="4901279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𝑟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9738" y="4901279"/>
                <a:ext cx="450149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494251" y="3977887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𝑣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4251" y="3977887"/>
                <a:ext cx="450149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6" name="Skupina 15"/>
          <p:cNvGrpSpPr/>
          <p:nvPr/>
        </p:nvGrpSpPr>
        <p:grpSpPr>
          <a:xfrm rot="10800000">
            <a:off x="3617382" y="4265367"/>
            <a:ext cx="792088" cy="913541"/>
            <a:chOff x="5191161" y="4175976"/>
            <a:chExt cx="792088" cy="913541"/>
          </a:xfrm>
        </p:grpSpPr>
        <p:sp>
          <p:nvSpPr>
            <p:cNvPr id="17" name="Oblouk 16"/>
            <p:cNvSpPr/>
            <p:nvPr/>
          </p:nvSpPr>
          <p:spPr>
            <a:xfrm>
              <a:off x="5191161" y="4175976"/>
              <a:ext cx="792088" cy="792088"/>
            </a:xfrm>
            <a:prstGeom prst="arc">
              <a:avLst>
                <a:gd name="adj1" fmla="val 5478796"/>
                <a:gd name="adj2" fmla="val 10717411"/>
              </a:avLst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8" name="TextovéPole 17"/>
                <p:cNvSpPr txBox="1"/>
                <p:nvPr/>
              </p:nvSpPr>
              <p:spPr>
                <a:xfrm>
                  <a:off x="5249411" y="4258520"/>
                  <a:ext cx="297752" cy="83099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4800" b="1" i="0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·</m:t>
                        </m:r>
                      </m:oMath>
                    </m:oMathPara>
                  </a14:m>
                  <a:endParaRPr lang="cs-CZ" sz="4800" b="1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18" name="TextovéPole 1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249411" y="4258520"/>
                  <a:ext cx="297752" cy="830997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620905" y="2986858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𝑠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20905" y="2986858"/>
                <a:ext cx="450149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904595" y="4805024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𝑃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4595" y="4805024"/>
                <a:ext cx="450149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5560828" y="3496525"/>
                <a:ext cx="1031767" cy="523220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𝑣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&lt;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𝑟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0828" y="3496525"/>
                <a:ext cx="1031767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Čárový popisek 1 21"/>
          <p:cNvSpPr/>
          <p:nvPr/>
        </p:nvSpPr>
        <p:spPr>
          <a:xfrm>
            <a:off x="5563686" y="5747865"/>
            <a:ext cx="2770431" cy="732738"/>
          </a:xfrm>
          <a:prstGeom prst="borderCallout1">
            <a:avLst>
              <a:gd name="adj1" fmla="val 84179"/>
              <a:gd name="adj2" fmla="val 628"/>
              <a:gd name="adj3" fmla="val 82602"/>
              <a:gd name="adj4" fmla="val -55901"/>
            </a:avLst>
          </a:prstGeom>
          <a:ln w="19050">
            <a:solidFill>
              <a:schemeClr val="bg1"/>
            </a:solidFill>
            <a:tailEnd type="arrow" w="lg" len="lg"/>
          </a:ln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sečna kružnice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5569267" y="4180514"/>
                <a:ext cx="2392630" cy="523220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𝑠</m:t>
                      </m:r>
                      <m:r>
                        <a:rPr lang="en-US" sz="2800" b="0" i="1" dirty="0" smtClean="0">
                          <a:solidFill>
                            <a:srgbClr val="FFFF00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∩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800" b="0" i="1" dirty="0" smtClean="0">
                              <a:solidFill>
                                <a:srgbClr val="FFFF00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800" b="0" i="1" dirty="0" smtClean="0">
                              <a:solidFill>
                                <a:srgbClr val="FFFF00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𝐴</m:t>
                          </m:r>
                          <m:r>
                            <a:rPr lang="cs-CZ" sz="2800" b="0" i="1" dirty="0" smtClean="0">
                              <a:solidFill>
                                <a:srgbClr val="FFFF00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, </m:t>
                          </m:r>
                          <m:r>
                            <a:rPr lang="cs-CZ" sz="2800" b="0" i="1" dirty="0" smtClean="0">
                              <a:solidFill>
                                <a:srgbClr val="FFFF00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𝐵</m:t>
                          </m:r>
                        </m:e>
                      </m:d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9267" y="4180514"/>
                <a:ext cx="2392630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Pravá složená závorka 23"/>
          <p:cNvSpPr/>
          <p:nvPr/>
        </p:nvSpPr>
        <p:spPr>
          <a:xfrm rot="16200000">
            <a:off x="3376946" y="4150792"/>
            <a:ext cx="299481" cy="973483"/>
          </a:xfrm>
          <a:prstGeom prst="rightBrace">
            <a:avLst>
              <a:gd name="adj1" fmla="val 62755"/>
              <a:gd name="adj2" fmla="val 50000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3967141" y="5842903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𝐵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7141" y="5842903"/>
                <a:ext cx="450149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3966907" y="3338461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𝐴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6907" y="3338461"/>
                <a:ext cx="450149" cy="52322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0" name="Přímá spojnice 29"/>
          <p:cNvCxnSpPr/>
          <p:nvPr/>
        </p:nvCxnSpPr>
        <p:spPr>
          <a:xfrm flipH="1">
            <a:off x="4013425" y="3720816"/>
            <a:ext cx="3" cy="2122087"/>
          </a:xfrm>
          <a:prstGeom prst="lin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4436504" y="4766845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𝑇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36504" y="4766845"/>
                <a:ext cx="450149" cy="52322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Čárový popisek 1 35"/>
          <p:cNvSpPr/>
          <p:nvPr/>
        </p:nvSpPr>
        <p:spPr>
          <a:xfrm>
            <a:off x="5563686" y="4869797"/>
            <a:ext cx="2770431" cy="732738"/>
          </a:xfrm>
          <a:prstGeom prst="borderCallout1">
            <a:avLst>
              <a:gd name="adj1" fmla="val 84179"/>
              <a:gd name="adj2" fmla="val 628"/>
              <a:gd name="adj3" fmla="val 82602"/>
              <a:gd name="adj4" fmla="val -55901"/>
            </a:avLst>
          </a:prstGeom>
          <a:ln w="19050">
            <a:solidFill>
              <a:schemeClr val="bg1"/>
            </a:solidFill>
            <a:tailEnd type="arrow" w="lg" len="lg"/>
          </a:ln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úsečka AB je tětiva kružnice</a:t>
            </a:r>
            <a:endParaRPr lang="cs-CZ" sz="2400" dirty="0">
              <a:solidFill>
                <a:srgbClr val="FFFF00"/>
              </a:solidFill>
            </a:endParaRPr>
          </a:p>
        </p:txBody>
      </p:sp>
      <p:pic>
        <p:nvPicPr>
          <p:cNvPr id="2051" name="Picture 3" descr="C:\Users\spravce\AppData\Local\Microsoft\Windows\Temporary Internet Files\Content.IE5\0BASIBLT\MC900440450CACK575C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9433" y="2464840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7228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8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9" grpId="0" animBg="1"/>
      <p:bldP spid="12" grpId="0"/>
      <p:bldP spid="13" grpId="0" animBg="1"/>
      <p:bldP spid="14" grpId="0"/>
      <p:bldP spid="15" grpId="0"/>
      <p:bldP spid="19" grpId="0"/>
      <p:bldP spid="20" grpId="0"/>
      <p:bldP spid="21" grpId="0" animBg="1"/>
      <p:bldP spid="22" grpId="0" animBg="1"/>
      <p:bldP spid="23" grpId="0" animBg="1"/>
      <p:bldP spid="24" grpId="0" animBg="1"/>
      <p:bldP spid="28" grpId="0"/>
      <p:bldP spid="29" grpId="0"/>
      <p:bldP spid="34" grpId="0"/>
      <p:bldP spid="3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597352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8223" y="-1"/>
            <a:ext cx="9152224" cy="1196753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581515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61705" y="113350"/>
                <a:ext cx="8518942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Př.1) V kružnici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(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𝑆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𝑟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=3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 sestrojte libovolnou tětivu MN délky 4,5 cm a její osu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𝑜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705" y="113350"/>
                <a:ext cx="8518942" cy="954107"/>
              </a:xfrm>
              <a:prstGeom prst="rect">
                <a:avLst/>
              </a:prstGeom>
              <a:blipFill rotWithShape="1">
                <a:blip r:embed="rId2"/>
                <a:stretch>
                  <a:fillRect l="-1503" t="-6410" b="-173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Vývojový diagram: postup 23"/>
          <p:cNvSpPr/>
          <p:nvPr/>
        </p:nvSpPr>
        <p:spPr>
          <a:xfrm>
            <a:off x="0" y="1210724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3876551" y="3644120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76551" y="3644120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2843808" y="4343588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4343588"/>
                <a:ext cx="69323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5" name="Obdélník 44"/>
          <p:cNvSpPr/>
          <p:nvPr/>
        </p:nvSpPr>
        <p:spPr>
          <a:xfrm>
            <a:off x="251519" y="5688632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746658" y="5757752"/>
                <a:ext cx="3317703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1.  k; 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𝑘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(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𝑆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;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𝑟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=3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𝑐𝑚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)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658" y="5757752"/>
                <a:ext cx="3317703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3670" t="-11765" b="-32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52" name="Skupina 51"/>
          <p:cNvGrpSpPr/>
          <p:nvPr/>
        </p:nvGrpSpPr>
        <p:grpSpPr>
          <a:xfrm>
            <a:off x="3056525" y="2564192"/>
            <a:ext cx="2160000" cy="2160000"/>
            <a:chOff x="1979712" y="2445198"/>
            <a:chExt cx="2160000" cy="2160000"/>
          </a:xfrm>
        </p:grpSpPr>
        <p:sp>
          <p:nvSpPr>
            <p:cNvPr id="47" name="Ovál 46"/>
            <p:cNvSpPr>
              <a:spLocks noChangeAspect="1"/>
            </p:cNvSpPr>
            <p:nvPr/>
          </p:nvSpPr>
          <p:spPr>
            <a:xfrm>
              <a:off x="1979712" y="2445198"/>
              <a:ext cx="2160000" cy="2160000"/>
            </a:xfrm>
            <a:prstGeom prst="ellipse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Plus 50"/>
            <p:cNvSpPr/>
            <p:nvPr/>
          </p:nvSpPr>
          <p:spPr>
            <a:xfrm>
              <a:off x="2799738" y="3262695"/>
              <a:ext cx="504056" cy="576110"/>
            </a:xfrm>
            <a:prstGeom prst="mathPlus">
              <a:avLst>
                <a:gd name="adj1" fmla="val 0"/>
              </a:avLst>
            </a:prstGeom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5122" name="Picture 2" descr="C:\Users\spravce\AppData\Local\Microsoft\Windows\Temporary Internet Files\Content.IE5\D1R1SU0N\MC900440424CA36SHYI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2450" y="1631950"/>
            <a:ext cx="1827213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3681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4" grpId="0" animBg="1"/>
      <p:bldP spid="37" grpId="0"/>
      <p:bldP spid="36" grpId="0"/>
      <p:bldP spid="4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597352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8223" y="-1"/>
            <a:ext cx="9152224" cy="1196753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581515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61705" y="113350"/>
                <a:ext cx="8518942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Př.1) V kružnici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(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𝑆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𝑟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=3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 sestrojte libovolnou tětivu MN délky 4,5 cm a její osu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𝑜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705" y="113350"/>
                <a:ext cx="8518942" cy="954107"/>
              </a:xfrm>
              <a:prstGeom prst="rect">
                <a:avLst/>
              </a:prstGeom>
              <a:blipFill rotWithShape="1">
                <a:blip r:embed="rId2"/>
                <a:stretch>
                  <a:fillRect l="-1503" t="-6410" b="-173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Vývojový diagram: postup 5"/>
          <p:cNvSpPr/>
          <p:nvPr/>
        </p:nvSpPr>
        <p:spPr>
          <a:xfrm>
            <a:off x="0" y="1210724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876551" y="3644120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76551" y="3644120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843808" y="4343588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4343588"/>
                <a:ext cx="69323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251519" y="5688632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46658" y="5757752"/>
                <a:ext cx="212994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2.  M; 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𝑀</m:t>
                    </m:r>
                    <m:r>
                      <a:rPr lang="cs-CZ" sz="280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</a:rPr>
                      <m:t>𝑘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658" y="5757752"/>
                <a:ext cx="2129942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5714" t="-11765" b="-32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1" name="Skupina 10"/>
          <p:cNvGrpSpPr/>
          <p:nvPr/>
        </p:nvGrpSpPr>
        <p:grpSpPr>
          <a:xfrm>
            <a:off x="3056525" y="2564192"/>
            <a:ext cx="2160000" cy="2160000"/>
            <a:chOff x="1979712" y="2445198"/>
            <a:chExt cx="2160000" cy="2160000"/>
          </a:xfrm>
        </p:grpSpPr>
        <p:sp>
          <p:nvSpPr>
            <p:cNvPr id="12" name="Ovál 11"/>
            <p:cNvSpPr>
              <a:spLocks noChangeAspect="1"/>
            </p:cNvSpPr>
            <p:nvPr/>
          </p:nvSpPr>
          <p:spPr>
            <a:xfrm>
              <a:off x="1979712" y="2445198"/>
              <a:ext cx="2160000" cy="2160000"/>
            </a:xfrm>
            <a:prstGeom prst="ellipse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Plus 12"/>
            <p:cNvSpPr/>
            <p:nvPr/>
          </p:nvSpPr>
          <p:spPr>
            <a:xfrm>
              <a:off x="2799738" y="3262695"/>
              <a:ext cx="504056" cy="576110"/>
            </a:xfrm>
            <a:prstGeom prst="mathPlus">
              <a:avLst>
                <a:gd name="adj1" fmla="val 0"/>
              </a:avLst>
            </a:prstGeom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5" name="Přímá spojnice 14"/>
          <p:cNvCxnSpPr/>
          <p:nvPr/>
        </p:nvCxnSpPr>
        <p:spPr>
          <a:xfrm flipH="1">
            <a:off x="4919435" y="2924944"/>
            <a:ext cx="297090" cy="195968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4952025" y="2858469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𝑀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52025" y="2858469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50144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597352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8223" y="-1"/>
            <a:ext cx="9152224" cy="1196753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581515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61705" y="113350"/>
                <a:ext cx="8518942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Př.1) V kružnici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(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𝑆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𝑟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=3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 sestrojte libovolnou tětivu MN délky 4,5 cm a její osu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𝑜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705" y="113350"/>
                <a:ext cx="8518942" cy="954107"/>
              </a:xfrm>
              <a:prstGeom prst="rect">
                <a:avLst/>
              </a:prstGeom>
              <a:blipFill rotWithShape="1">
                <a:blip r:embed="rId2"/>
                <a:stretch>
                  <a:fillRect l="-1503" t="-6410" b="-173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Vývojový diagram: postup 5"/>
          <p:cNvSpPr/>
          <p:nvPr/>
        </p:nvSpPr>
        <p:spPr>
          <a:xfrm>
            <a:off x="0" y="1210724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876551" y="3644120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76551" y="3644120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843808" y="4343588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4343588"/>
                <a:ext cx="69323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251519" y="5688632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46658" y="5757752"/>
                <a:ext cx="3603230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3.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𝑙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; 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𝑙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(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𝑀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𝑟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=7,5 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658" y="5757752"/>
                <a:ext cx="3603230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3378" t="-11765" b="-32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1" name="Skupina 10"/>
          <p:cNvGrpSpPr/>
          <p:nvPr/>
        </p:nvGrpSpPr>
        <p:grpSpPr>
          <a:xfrm>
            <a:off x="3056525" y="2564192"/>
            <a:ext cx="2160000" cy="2160000"/>
            <a:chOff x="1979712" y="2445198"/>
            <a:chExt cx="2160000" cy="2160000"/>
          </a:xfrm>
        </p:grpSpPr>
        <p:sp>
          <p:nvSpPr>
            <p:cNvPr id="12" name="Ovál 11"/>
            <p:cNvSpPr>
              <a:spLocks noChangeAspect="1"/>
            </p:cNvSpPr>
            <p:nvPr/>
          </p:nvSpPr>
          <p:spPr>
            <a:xfrm>
              <a:off x="1979712" y="2445198"/>
              <a:ext cx="2160000" cy="2160000"/>
            </a:xfrm>
            <a:prstGeom prst="ellipse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Plus 12"/>
            <p:cNvSpPr/>
            <p:nvPr/>
          </p:nvSpPr>
          <p:spPr>
            <a:xfrm>
              <a:off x="2799738" y="3262695"/>
              <a:ext cx="504056" cy="576110"/>
            </a:xfrm>
            <a:prstGeom prst="mathPlus">
              <a:avLst>
                <a:gd name="adj1" fmla="val 0"/>
              </a:avLst>
            </a:prstGeom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4" name="Přímá spojnice 13"/>
          <p:cNvCxnSpPr/>
          <p:nvPr/>
        </p:nvCxnSpPr>
        <p:spPr>
          <a:xfrm flipH="1">
            <a:off x="4919435" y="2924944"/>
            <a:ext cx="297090" cy="195968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952025" y="2858469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𝑀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52025" y="2858469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Oblouk 16"/>
          <p:cNvSpPr>
            <a:spLocks noChangeAspect="1"/>
          </p:cNvSpPr>
          <p:nvPr/>
        </p:nvSpPr>
        <p:spPr>
          <a:xfrm>
            <a:off x="3410560" y="1441556"/>
            <a:ext cx="3240000" cy="3240000"/>
          </a:xfrm>
          <a:prstGeom prst="arc">
            <a:avLst>
              <a:gd name="adj1" fmla="val 1262963"/>
              <a:gd name="adj2" fmla="val 14100117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6084168" y="3989556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4168" y="3989556"/>
                <a:ext cx="693232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11909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597352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8223" y="-1"/>
            <a:ext cx="9152224" cy="1196753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581515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61705" y="113350"/>
                <a:ext cx="8518942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Př.1) V kružnici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(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𝑆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𝑟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=3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 sestrojte libovolnou tětivu MN délky 4,5 cm a její osu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𝑜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705" y="113350"/>
                <a:ext cx="8518942" cy="954107"/>
              </a:xfrm>
              <a:prstGeom prst="rect">
                <a:avLst/>
              </a:prstGeom>
              <a:blipFill rotWithShape="1">
                <a:blip r:embed="rId2"/>
                <a:stretch>
                  <a:fillRect l="-1503" t="-6410" b="-173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Vývojový diagram: postup 5"/>
          <p:cNvSpPr/>
          <p:nvPr/>
        </p:nvSpPr>
        <p:spPr>
          <a:xfrm>
            <a:off x="0" y="1210724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876551" y="3644120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76551" y="3644120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843808" y="4343588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4343588"/>
                <a:ext cx="69323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251519" y="5688632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46658" y="5757752"/>
                <a:ext cx="253223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4.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𝑁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𝑁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∈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𝑙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∩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𝑘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658" y="5757752"/>
                <a:ext cx="2532232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4808" t="-11765" b="-32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1" name="Skupina 10"/>
          <p:cNvGrpSpPr/>
          <p:nvPr/>
        </p:nvGrpSpPr>
        <p:grpSpPr>
          <a:xfrm>
            <a:off x="3056525" y="2564192"/>
            <a:ext cx="2160000" cy="2160000"/>
            <a:chOff x="1979712" y="2445198"/>
            <a:chExt cx="2160000" cy="2160000"/>
          </a:xfrm>
        </p:grpSpPr>
        <p:sp>
          <p:nvSpPr>
            <p:cNvPr id="12" name="Ovál 11"/>
            <p:cNvSpPr>
              <a:spLocks noChangeAspect="1"/>
            </p:cNvSpPr>
            <p:nvPr/>
          </p:nvSpPr>
          <p:spPr>
            <a:xfrm>
              <a:off x="1979712" y="2445198"/>
              <a:ext cx="2160000" cy="2160000"/>
            </a:xfrm>
            <a:prstGeom prst="ellipse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Plus 12"/>
            <p:cNvSpPr/>
            <p:nvPr/>
          </p:nvSpPr>
          <p:spPr>
            <a:xfrm>
              <a:off x="2799738" y="3262695"/>
              <a:ext cx="504056" cy="576110"/>
            </a:xfrm>
            <a:prstGeom prst="mathPlus">
              <a:avLst>
                <a:gd name="adj1" fmla="val 0"/>
              </a:avLst>
            </a:prstGeom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4" name="Přímá spojnice 13"/>
          <p:cNvCxnSpPr/>
          <p:nvPr/>
        </p:nvCxnSpPr>
        <p:spPr>
          <a:xfrm flipH="1">
            <a:off x="4919435" y="2924944"/>
            <a:ext cx="297090" cy="195968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952025" y="2858469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𝑀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52025" y="2858469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Oblouk 15"/>
          <p:cNvSpPr>
            <a:spLocks noChangeAspect="1"/>
          </p:cNvSpPr>
          <p:nvPr/>
        </p:nvSpPr>
        <p:spPr>
          <a:xfrm>
            <a:off x="3410560" y="1441556"/>
            <a:ext cx="3240000" cy="3240000"/>
          </a:xfrm>
          <a:prstGeom prst="arc">
            <a:avLst>
              <a:gd name="adj1" fmla="val 1262963"/>
              <a:gd name="adj2" fmla="val 14100117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084168" y="3989556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4168" y="3989556"/>
                <a:ext cx="693232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220437" y="460519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𝑁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20437" y="4605198"/>
                <a:ext cx="812391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31541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597352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8223" y="-1"/>
            <a:ext cx="9152224" cy="1196753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581515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61705" y="113350"/>
                <a:ext cx="8518942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Př.1) V kružnici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(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𝑆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𝑟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=3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 sestrojte libovolnou tětivu MN délky 4,5 cm a její osu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𝑜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705" y="113350"/>
                <a:ext cx="8518942" cy="954107"/>
              </a:xfrm>
              <a:prstGeom prst="rect">
                <a:avLst/>
              </a:prstGeom>
              <a:blipFill rotWithShape="1">
                <a:blip r:embed="rId2"/>
                <a:stretch>
                  <a:fillRect l="-1503" t="-6410" b="-173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Vývojový diagram: postup 5"/>
          <p:cNvSpPr/>
          <p:nvPr/>
        </p:nvSpPr>
        <p:spPr>
          <a:xfrm>
            <a:off x="0" y="1210724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876551" y="3644120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76551" y="3644120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843808" y="4343588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4343588"/>
                <a:ext cx="69323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251519" y="5688632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46658" y="5757752"/>
                <a:ext cx="2834430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5.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𝑁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´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𝑁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´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∈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𝑙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∩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𝑘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658" y="5757752"/>
                <a:ext cx="2834430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4301" t="-11765" b="-32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1" name="Skupina 10"/>
          <p:cNvGrpSpPr/>
          <p:nvPr/>
        </p:nvGrpSpPr>
        <p:grpSpPr>
          <a:xfrm>
            <a:off x="3056525" y="2564192"/>
            <a:ext cx="2160000" cy="2160000"/>
            <a:chOff x="1979712" y="2445198"/>
            <a:chExt cx="2160000" cy="2160000"/>
          </a:xfrm>
        </p:grpSpPr>
        <p:sp>
          <p:nvSpPr>
            <p:cNvPr id="12" name="Ovál 11"/>
            <p:cNvSpPr>
              <a:spLocks noChangeAspect="1"/>
            </p:cNvSpPr>
            <p:nvPr/>
          </p:nvSpPr>
          <p:spPr>
            <a:xfrm>
              <a:off x="1979712" y="2445198"/>
              <a:ext cx="2160000" cy="2160000"/>
            </a:xfrm>
            <a:prstGeom prst="ellipse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Plus 12"/>
            <p:cNvSpPr/>
            <p:nvPr/>
          </p:nvSpPr>
          <p:spPr>
            <a:xfrm>
              <a:off x="2799738" y="3262695"/>
              <a:ext cx="504056" cy="576110"/>
            </a:xfrm>
            <a:prstGeom prst="mathPlus">
              <a:avLst>
                <a:gd name="adj1" fmla="val 0"/>
              </a:avLst>
            </a:prstGeom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4" name="Přímá spojnice 13"/>
          <p:cNvCxnSpPr/>
          <p:nvPr/>
        </p:nvCxnSpPr>
        <p:spPr>
          <a:xfrm flipH="1">
            <a:off x="4919435" y="2924944"/>
            <a:ext cx="297090" cy="195968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952025" y="2858469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𝑀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52025" y="2858469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Oblouk 15"/>
          <p:cNvSpPr>
            <a:spLocks noChangeAspect="1"/>
          </p:cNvSpPr>
          <p:nvPr/>
        </p:nvSpPr>
        <p:spPr>
          <a:xfrm>
            <a:off x="3410560" y="1441556"/>
            <a:ext cx="3240000" cy="3240000"/>
          </a:xfrm>
          <a:prstGeom prst="arc">
            <a:avLst>
              <a:gd name="adj1" fmla="val 1262963"/>
              <a:gd name="adj2" fmla="val 14100117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084168" y="3989556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4168" y="3989556"/>
                <a:ext cx="693232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220437" y="460519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𝑁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20437" y="4605198"/>
                <a:ext cx="812391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2843808" y="2435640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𝑁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´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2435640"/>
                <a:ext cx="812391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Obdélníkový popisek 19"/>
          <p:cNvSpPr/>
          <p:nvPr/>
        </p:nvSpPr>
        <p:spPr>
          <a:xfrm>
            <a:off x="5580112" y="1581515"/>
            <a:ext cx="3387923" cy="1142645"/>
          </a:xfrm>
          <a:prstGeom prst="wedgeRectCallout">
            <a:avLst>
              <a:gd name="adj1" fmla="val -22382"/>
              <a:gd name="adj2" fmla="val 501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bg1"/>
                </a:solidFill>
              </a:rPr>
              <a:t>Úloha má dvě řešení: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bg1"/>
                </a:solidFill>
              </a:rPr>
              <a:t>1) tětivu MN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bg1"/>
                </a:solidFill>
              </a:rPr>
              <a:t>2) tětivu MN´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3229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597352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8223" y="-1"/>
            <a:ext cx="9152224" cy="1196753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581515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61705" y="113350"/>
                <a:ext cx="8518942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Př.1) V kružnici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(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𝑆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𝑟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=3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 sestrojte libovolnou tětivu MN délky 4,5 cm a její osu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𝑜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705" y="113350"/>
                <a:ext cx="8518942" cy="954107"/>
              </a:xfrm>
              <a:prstGeom prst="rect">
                <a:avLst/>
              </a:prstGeom>
              <a:blipFill rotWithShape="1">
                <a:blip r:embed="rId2"/>
                <a:stretch>
                  <a:fillRect l="-1503" t="-6410" b="-173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Vývojový diagram: postup 5"/>
          <p:cNvSpPr/>
          <p:nvPr/>
        </p:nvSpPr>
        <p:spPr>
          <a:xfrm>
            <a:off x="0" y="1210724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876551" y="3644120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76551" y="3644120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843808" y="4343588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4343588"/>
                <a:ext cx="69323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251519" y="5688632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46658" y="5757752"/>
                <a:ext cx="521995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6.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𝑀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𝑁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𝑀𝑁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𝑗𝑒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𝑡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ě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𝑡𝑖𝑣𝑎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𝑘𝑟𝑢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ž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𝑛𝑖𝑐𝑒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𝑘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658" y="5757752"/>
                <a:ext cx="5219955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2334" t="-11765" b="-32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1" name="Skupina 10"/>
          <p:cNvGrpSpPr/>
          <p:nvPr/>
        </p:nvGrpSpPr>
        <p:grpSpPr>
          <a:xfrm>
            <a:off x="3056525" y="2564192"/>
            <a:ext cx="2160000" cy="2160000"/>
            <a:chOff x="1979712" y="2445198"/>
            <a:chExt cx="2160000" cy="2160000"/>
          </a:xfrm>
        </p:grpSpPr>
        <p:sp>
          <p:nvSpPr>
            <p:cNvPr id="12" name="Ovál 11"/>
            <p:cNvSpPr>
              <a:spLocks noChangeAspect="1"/>
            </p:cNvSpPr>
            <p:nvPr/>
          </p:nvSpPr>
          <p:spPr>
            <a:xfrm>
              <a:off x="1979712" y="2445198"/>
              <a:ext cx="2160000" cy="2160000"/>
            </a:xfrm>
            <a:prstGeom prst="ellipse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Plus 12"/>
            <p:cNvSpPr/>
            <p:nvPr/>
          </p:nvSpPr>
          <p:spPr>
            <a:xfrm>
              <a:off x="2799738" y="3262695"/>
              <a:ext cx="504056" cy="576110"/>
            </a:xfrm>
            <a:prstGeom prst="mathPlus">
              <a:avLst>
                <a:gd name="adj1" fmla="val 0"/>
              </a:avLst>
            </a:prstGeom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4" name="Přímá spojnice 13"/>
          <p:cNvCxnSpPr/>
          <p:nvPr/>
        </p:nvCxnSpPr>
        <p:spPr>
          <a:xfrm flipH="1">
            <a:off x="4919435" y="2924944"/>
            <a:ext cx="297090" cy="195968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952025" y="2858469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𝑀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52025" y="2858469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Oblouk 15"/>
          <p:cNvSpPr>
            <a:spLocks noChangeAspect="1"/>
          </p:cNvSpPr>
          <p:nvPr/>
        </p:nvSpPr>
        <p:spPr>
          <a:xfrm>
            <a:off x="3410560" y="1441556"/>
            <a:ext cx="3240000" cy="3240000"/>
          </a:xfrm>
          <a:prstGeom prst="arc">
            <a:avLst>
              <a:gd name="adj1" fmla="val 5872342"/>
              <a:gd name="adj2" fmla="val 6758637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220437" y="460519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𝑁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20437" y="4605198"/>
                <a:ext cx="812391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Přímá spojnice 21"/>
          <p:cNvCxnSpPr/>
          <p:nvPr/>
        </p:nvCxnSpPr>
        <p:spPr>
          <a:xfrm flipH="1">
            <a:off x="4566792" y="3022928"/>
            <a:ext cx="463768" cy="1625361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louk 24"/>
          <p:cNvSpPr>
            <a:spLocks noChangeAspect="1"/>
          </p:cNvSpPr>
          <p:nvPr/>
        </p:nvSpPr>
        <p:spPr>
          <a:xfrm>
            <a:off x="3447980" y="1441556"/>
            <a:ext cx="3240000" cy="3240000"/>
          </a:xfrm>
          <a:prstGeom prst="arc">
            <a:avLst>
              <a:gd name="adj1" fmla="val 10742325"/>
              <a:gd name="adj2" fmla="val 11815088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2843808" y="2435640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𝑁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´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2435640"/>
                <a:ext cx="812391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42048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597352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8223" y="-1"/>
            <a:ext cx="9152224" cy="1196753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581515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61705" y="113350"/>
                <a:ext cx="8518942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Př.1) V kružnici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(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𝑆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𝑟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=3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 sestrojte libovolnou tětivu MN délky 4,5 cm a její osu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𝑜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705" y="113350"/>
                <a:ext cx="8518942" cy="954107"/>
              </a:xfrm>
              <a:prstGeom prst="rect">
                <a:avLst/>
              </a:prstGeom>
              <a:blipFill rotWithShape="1">
                <a:blip r:embed="rId2"/>
                <a:stretch>
                  <a:fillRect l="-1503" t="-6410" b="-173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Vývojový diagram: postup 5"/>
          <p:cNvSpPr/>
          <p:nvPr/>
        </p:nvSpPr>
        <p:spPr>
          <a:xfrm>
            <a:off x="0" y="1210724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876551" y="3644120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76551" y="3644120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843808" y="4343588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4343588"/>
                <a:ext cx="69323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251519" y="5688632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46658" y="5757752"/>
                <a:ext cx="5510163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7.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𝑀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𝑁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´;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𝑀𝑁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´ 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𝑗𝑒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𝑡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ě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𝑡𝑖𝑣𝑎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𝑘𝑟𝑢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ž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𝑛𝑖𝑐𝑒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𝑘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658" y="5757752"/>
                <a:ext cx="5510163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2212" t="-11765" b="-32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1" name="Skupina 10"/>
          <p:cNvGrpSpPr/>
          <p:nvPr/>
        </p:nvGrpSpPr>
        <p:grpSpPr>
          <a:xfrm>
            <a:off x="3056525" y="2564192"/>
            <a:ext cx="2160000" cy="2160000"/>
            <a:chOff x="1979712" y="2445198"/>
            <a:chExt cx="2160000" cy="2160000"/>
          </a:xfrm>
        </p:grpSpPr>
        <p:sp>
          <p:nvSpPr>
            <p:cNvPr id="12" name="Ovál 11"/>
            <p:cNvSpPr>
              <a:spLocks noChangeAspect="1"/>
            </p:cNvSpPr>
            <p:nvPr/>
          </p:nvSpPr>
          <p:spPr>
            <a:xfrm>
              <a:off x="1979712" y="2445198"/>
              <a:ext cx="2160000" cy="2160000"/>
            </a:xfrm>
            <a:prstGeom prst="ellipse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Plus 12"/>
            <p:cNvSpPr/>
            <p:nvPr/>
          </p:nvSpPr>
          <p:spPr>
            <a:xfrm>
              <a:off x="2799738" y="3262695"/>
              <a:ext cx="504056" cy="576110"/>
            </a:xfrm>
            <a:prstGeom prst="mathPlus">
              <a:avLst>
                <a:gd name="adj1" fmla="val 0"/>
              </a:avLst>
            </a:prstGeom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4" name="Přímá spojnice 13"/>
          <p:cNvCxnSpPr/>
          <p:nvPr/>
        </p:nvCxnSpPr>
        <p:spPr>
          <a:xfrm flipH="1">
            <a:off x="4919435" y="2924944"/>
            <a:ext cx="297090" cy="195968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952025" y="2858469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𝑀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52025" y="2858469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Oblouk 15"/>
          <p:cNvSpPr>
            <a:spLocks noChangeAspect="1"/>
          </p:cNvSpPr>
          <p:nvPr/>
        </p:nvSpPr>
        <p:spPr>
          <a:xfrm>
            <a:off x="3410560" y="1441556"/>
            <a:ext cx="3240000" cy="3240000"/>
          </a:xfrm>
          <a:prstGeom prst="arc">
            <a:avLst>
              <a:gd name="adj1" fmla="val 5872342"/>
              <a:gd name="adj2" fmla="val 6758637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220437" y="460519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𝑁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20437" y="4605198"/>
                <a:ext cx="812391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17"/>
          <p:cNvCxnSpPr/>
          <p:nvPr/>
        </p:nvCxnSpPr>
        <p:spPr>
          <a:xfrm flipH="1">
            <a:off x="4566792" y="3022928"/>
            <a:ext cx="463768" cy="1625361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louk 18"/>
          <p:cNvSpPr>
            <a:spLocks noChangeAspect="1"/>
          </p:cNvSpPr>
          <p:nvPr/>
        </p:nvSpPr>
        <p:spPr>
          <a:xfrm>
            <a:off x="3447980" y="1441556"/>
            <a:ext cx="3240000" cy="3240000"/>
          </a:xfrm>
          <a:prstGeom prst="arc">
            <a:avLst>
              <a:gd name="adj1" fmla="val 10742325"/>
              <a:gd name="adj2" fmla="val 11815088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2843808" y="2435640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𝑁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´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2435640"/>
                <a:ext cx="812391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" name="Přímá spojnice 20"/>
          <p:cNvCxnSpPr/>
          <p:nvPr/>
        </p:nvCxnSpPr>
        <p:spPr>
          <a:xfrm flipH="1" flipV="1">
            <a:off x="3501739" y="2780928"/>
            <a:ext cx="1531089" cy="24200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260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597352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8223" y="-1"/>
            <a:ext cx="9152224" cy="1196753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581515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61705" y="113350"/>
                <a:ext cx="8518942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Př.1) V kružnici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(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𝑆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𝑟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=3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 sestrojte libovolnou tětivu MN délky 4,5 cm a její osu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𝑜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705" y="113350"/>
                <a:ext cx="8518942" cy="954107"/>
              </a:xfrm>
              <a:prstGeom prst="rect">
                <a:avLst/>
              </a:prstGeom>
              <a:blipFill rotWithShape="1">
                <a:blip r:embed="rId2"/>
                <a:stretch>
                  <a:fillRect l="-1503" t="-6410" b="-173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Vývojový diagram: postup 5"/>
          <p:cNvSpPr/>
          <p:nvPr/>
        </p:nvSpPr>
        <p:spPr>
          <a:xfrm>
            <a:off x="0" y="1210724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876551" y="3644120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76551" y="3644120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843808" y="4343588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4343588"/>
                <a:ext cx="69323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251519" y="5688632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46658" y="5757752"/>
                <a:ext cx="444089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7.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dirty="0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  <m:t>𝑜</m:t>
                        </m:r>
                      </m:e>
                      <m:sub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;</m:t>
                    </m:r>
                    <m:sSub>
                      <m:sSubPr>
                        <m:ctrlP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𝑜</m:t>
                        </m:r>
                      </m:e>
                      <m:sub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𝑜𝑠𝑎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 ú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𝑠𝑒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č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𝑘𝑦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𝑀𝑁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658" y="5757752"/>
                <a:ext cx="4440896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2743" t="-11765" b="-32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1" name="Skupina 10"/>
          <p:cNvGrpSpPr/>
          <p:nvPr/>
        </p:nvGrpSpPr>
        <p:grpSpPr>
          <a:xfrm>
            <a:off x="3056525" y="2564192"/>
            <a:ext cx="2160000" cy="2160000"/>
            <a:chOff x="1979712" y="2445198"/>
            <a:chExt cx="2160000" cy="2160000"/>
          </a:xfrm>
        </p:grpSpPr>
        <p:sp>
          <p:nvSpPr>
            <p:cNvPr id="12" name="Ovál 11"/>
            <p:cNvSpPr>
              <a:spLocks noChangeAspect="1"/>
            </p:cNvSpPr>
            <p:nvPr/>
          </p:nvSpPr>
          <p:spPr>
            <a:xfrm>
              <a:off x="1979712" y="2445198"/>
              <a:ext cx="2160000" cy="2160000"/>
            </a:xfrm>
            <a:prstGeom prst="ellipse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Plus 12"/>
            <p:cNvSpPr/>
            <p:nvPr/>
          </p:nvSpPr>
          <p:spPr>
            <a:xfrm>
              <a:off x="2799738" y="3262695"/>
              <a:ext cx="504056" cy="576110"/>
            </a:xfrm>
            <a:prstGeom prst="mathPlus">
              <a:avLst>
                <a:gd name="adj1" fmla="val 0"/>
              </a:avLst>
            </a:prstGeom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4" name="Přímá spojnice 13"/>
          <p:cNvCxnSpPr/>
          <p:nvPr/>
        </p:nvCxnSpPr>
        <p:spPr>
          <a:xfrm flipH="1">
            <a:off x="4919435" y="2924944"/>
            <a:ext cx="297090" cy="195968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952025" y="2858469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𝑀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52025" y="2858469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Oblouk 15"/>
          <p:cNvSpPr>
            <a:spLocks noChangeAspect="1"/>
          </p:cNvSpPr>
          <p:nvPr/>
        </p:nvSpPr>
        <p:spPr>
          <a:xfrm>
            <a:off x="3410560" y="1441556"/>
            <a:ext cx="3240000" cy="3240000"/>
          </a:xfrm>
          <a:prstGeom prst="arc">
            <a:avLst>
              <a:gd name="adj1" fmla="val 5872342"/>
              <a:gd name="adj2" fmla="val 6758637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220437" y="460519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𝑁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20437" y="4605198"/>
                <a:ext cx="812391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17"/>
          <p:cNvCxnSpPr/>
          <p:nvPr/>
        </p:nvCxnSpPr>
        <p:spPr>
          <a:xfrm flipH="1">
            <a:off x="4566792" y="3022928"/>
            <a:ext cx="463768" cy="1625361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 flipV="1">
            <a:off x="2646153" y="3227936"/>
            <a:ext cx="4085578" cy="1209176"/>
          </a:xfrm>
          <a:prstGeom prst="line">
            <a:avLst/>
          </a:prstGeom>
          <a:ln w="25400">
            <a:solidFill>
              <a:schemeClr val="bg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6303944" y="4365705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𝑜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3944" y="4365705"/>
                <a:ext cx="693232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Oblouk 25"/>
          <p:cNvSpPr>
            <a:spLocks noChangeAspect="1"/>
          </p:cNvSpPr>
          <p:nvPr/>
        </p:nvSpPr>
        <p:spPr>
          <a:xfrm>
            <a:off x="3447980" y="1441556"/>
            <a:ext cx="3240000" cy="3240000"/>
          </a:xfrm>
          <a:prstGeom prst="arc">
            <a:avLst>
              <a:gd name="adj1" fmla="val 10742325"/>
              <a:gd name="adj2" fmla="val 11815088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2843808" y="2435640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𝑁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´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2435640"/>
                <a:ext cx="812391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8" name="Přímá spojnice 27"/>
          <p:cNvCxnSpPr/>
          <p:nvPr/>
        </p:nvCxnSpPr>
        <p:spPr>
          <a:xfrm flipH="1" flipV="1">
            <a:off x="3501739" y="2780928"/>
            <a:ext cx="1531089" cy="24200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1942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597352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8223" y="-1"/>
            <a:ext cx="9152224" cy="1196753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581515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61705" y="113350"/>
                <a:ext cx="8518942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Př.1) V kružnici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(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𝑆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𝑟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=3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 sestrojte libovolnou tětivu MN délky 4,5 cm a její osu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𝑜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705" y="113350"/>
                <a:ext cx="8518942" cy="954107"/>
              </a:xfrm>
              <a:prstGeom prst="rect">
                <a:avLst/>
              </a:prstGeom>
              <a:blipFill rotWithShape="1">
                <a:blip r:embed="rId2"/>
                <a:stretch>
                  <a:fillRect l="-1503" t="-6410" b="-173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Vývojový diagram: postup 5"/>
          <p:cNvSpPr/>
          <p:nvPr/>
        </p:nvSpPr>
        <p:spPr>
          <a:xfrm>
            <a:off x="0" y="1210724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876551" y="3644120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76551" y="3644120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843808" y="4343588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4343588"/>
                <a:ext cx="69323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251519" y="5688632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46658" y="5757752"/>
                <a:ext cx="443659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8</a:t>
                </a:r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0" i="1" dirty="0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  <m:t>𝑜</m:t>
                        </m:r>
                      </m:e>
                      <m:sub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sSub>
                      <m:sSubPr>
                        <m:ctrlP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𝑜</m:t>
                        </m:r>
                      </m:e>
                      <m:sub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𝑜𝑠𝑎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 ú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𝑠𝑒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č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𝑘𝑦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𝑀𝑁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´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658" y="5757752"/>
                <a:ext cx="4436599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2747" t="-11765" b="-32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1" name="Skupina 10"/>
          <p:cNvGrpSpPr/>
          <p:nvPr/>
        </p:nvGrpSpPr>
        <p:grpSpPr>
          <a:xfrm>
            <a:off x="3056525" y="2564192"/>
            <a:ext cx="2160000" cy="2160000"/>
            <a:chOff x="1979712" y="2445198"/>
            <a:chExt cx="2160000" cy="2160000"/>
          </a:xfrm>
        </p:grpSpPr>
        <p:sp>
          <p:nvSpPr>
            <p:cNvPr id="12" name="Ovál 11"/>
            <p:cNvSpPr>
              <a:spLocks noChangeAspect="1"/>
            </p:cNvSpPr>
            <p:nvPr/>
          </p:nvSpPr>
          <p:spPr>
            <a:xfrm>
              <a:off x="1979712" y="2445198"/>
              <a:ext cx="2160000" cy="2160000"/>
            </a:xfrm>
            <a:prstGeom prst="ellipse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Plus 12"/>
            <p:cNvSpPr/>
            <p:nvPr/>
          </p:nvSpPr>
          <p:spPr>
            <a:xfrm>
              <a:off x="2799738" y="3262695"/>
              <a:ext cx="504056" cy="576110"/>
            </a:xfrm>
            <a:prstGeom prst="mathPlus">
              <a:avLst>
                <a:gd name="adj1" fmla="val 0"/>
              </a:avLst>
            </a:prstGeom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4" name="Přímá spojnice 13"/>
          <p:cNvCxnSpPr/>
          <p:nvPr/>
        </p:nvCxnSpPr>
        <p:spPr>
          <a:xfrm flipH="1">
            <a:off x="4919435" y="2924944"/>
            <a:ext cx="297090" cy="195968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952025" y="2858469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𝑀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52025" y="2858469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Oblouk 15"/>
          <p:cNvSpPr>
            <a:spLocks noChangeAspect="1"/>
          </p:cNvSpPr>
          <p:nvPr/>
        </p:nvSpPr>
        <p:spPr>
          <a:xfrm>
            <a:off x="3410560" y="1441556"/>
            <a:ext cx="3240000" cy="3240000"/>
          </a:xfrm>
          <a:prstGeom prst="arc">
            <a:avLst>
              <a:gd name="adj1" fmla="val 5872342"/>
              <a:gd name="adj2" fmla="val 6758637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220437" y="460519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𝑁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20437" y="4605198"/>
                <a:ext cx="812391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17"/>
          <p:cNvCxnSpPr/>
          <p:nvPr/>
        </p:nvCxnSpPr>
        <p:spPr>
          <a:xfrm flipH="1">
            <a:off x="4566792" y="3022928"/>
            <a:ext cx="463768" cy="1625361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 flipV="1">
            <a:off x="2646153" y="3227936"/>
            <a:ext cx="4085578" cy="1209176"/>
          </a:xfrm>
          <a:prstGeom prst="line">
            <a:avLst/>
          </a:prstGeom>
          <a:ln w="25400">
            <a:solidFill>
              <a:schemeClr val="bg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6303944" y="4365705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𝑜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3944" y="4365705"/>
                <a:ext cx="693232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Oblouk 20"/>
          <p:cNvSpPr>
            <a:spLocks noChangeAspect="1"/>
          </p:cNvSpPr>
          <p:nvPr/>
        </p:nvSpPr>
        <p:spPr>
          <a:xfrm>
            <a:off x="3447980" y="1441556"/>
            <a:ext cx="3240000" cy="3240000"/>
          </a:xfrm>
          <a:prstGeom prst="arc">
            <a:avLst>
              <a:gd name="adj1" fmla="val 10742325"/>
              <a:gd name="adj2" fmla="val 11815088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2843808" y="2435640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𝑁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´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2435640"/>
                <a:ext cx="812391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3" name="Přímá spojnice 22"/>
          <p:cNvCxnSpPr/>
          <p:nvPr/>
        </p:nvCxnSpPr>
        <p:spPr>
          <a:xfrm flipH="1" flipV="1">
            <a:off x="3501739" y="2780928"/>
            <a:ext cx="1531089" cy="24200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3899074" y="1988840"/>
            <a:ext cx="522104" cy="3092747"/>
          </a:xfrm>
          <a:prstGeom prst="line">
            <a:avLst/>
          </a:prstGeom>
          <a:ln w="25400">
            <a:solidFill>
              <a:schemeClr val="bg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4282746" y="1748257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𝑜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2746" y="1748257"/>
                <a:ext cx="693232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HGW68T4R\MC900437791[10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6700" y="2373313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5920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597352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8223" y="-1"/>
            <a:ext cx="9152224" cy="1311153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772816"/>
            <a:ext cx="8429127" cy="460851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02501" y="0"/>
                <a:ext cx="8478145" cy="129266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6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Př.2) </a:t>
                </a:r>
                <a:r>
                  <a:rPr lang="cs-CZ" sz="2600" i="0" dirty="0" smtClean="0">
                    <a:solidFill>
                      <a:schemeClr val="bg1"/>
                    </a:solidFill>
                    <a:latin typeface="+mj-lt"/>
                    <a:cs typeface="Arial" pitchFamily="34" charset="0"/>
                  </a:rPr>
                  <a:t>J</a:t>
                </a:r>
                <a:r>
                  <a:rPr lang="cs-CZ" sz="2600" b="0" i="0" dirty="0" smtClean="0">
                    <a:solidFill>
                      <a:schemeClr val="bg1"/>
                    </a:solidFill>
                    <a:latin typeface="+mj-lt"/>
                    <a:cs typeface="Arial" pitchFamily="34" charset="0"/>
                  </a:rPr>
                  <a:t>e dána kružnice 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(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𝑆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𝑟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=3 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r>
                  <a:rPr lang="cs-CZ" sz="26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 a přímka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𝑝</m:t>
                    </m:r>
                  </m:oMath>
                </a14:m>
                <a:r>
                  <a:rPr lang="cs-CZ" sz="26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, jejíž vzdálenost od středu kružnice je 5 cm. Sestrojte tečnu rovnoběžnou s přímkou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𝑝</m:t>
                    </m:r>
                    <m:r>
                      <a:rPr lang="cs-CZ" sz="2600" b="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.</m:t>
                    </m:r>
                  </m:oMath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501" y="0"/>
                <a:ext cx="8478145" cy="1292662"/>
              </a:xfrm>
              <a:prstGeom prst="rect">
                <a:avLst/>
              </a:prstGeom>
              <a:blipFill rotWithShape="1">
                <a:blip r:embed="rId2"/>
                <a:stretch>
                  <a:fillRect l="-1222" t="-4717" r="-1366" b="-108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Vývojový diagram: postup 5"/>
          <p:cNvSpPr/>
          <p:nvPr/>
        </p:nvSpPr>
        <p:spPr>
          <a:xfrm>
            <a:off x="0" y="1311152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876551" y="3644120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76551" y="3644120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843808" y="4343588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4343588"/>
                <a:ext cx="69323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251519" y="5688632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46658" y="5757752"/>
                <a:ext cx="3317703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1.  k; 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𝑘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(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𝑆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;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𝑟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=3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𝑐𝑚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)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658" y="5757752"/>
                <a:ext cx="3317703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3670" t="-11765" b="-32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1" name="Skupina 10"/>
          <p:cNvGrpSpPr/>
          <p:nvPr/>
        </p:nvGrpSpPr>
        <p:grpSpPr>
          <a:xfrm>
            <a:off x="3056525" y="2564192"/>
            <a:ext cx="2160000" cy="2160000"/>
            <a:chOff x="1979712" y="2445198"/>
            <a:chExt cx="2160000" cy="2160000"/>
          </a:xfrm>
        </p:grpSpPr>
        <p:sp>
          <p:nvSpPr>
            <p:cNvPr id="12" name="Ovál 11"/>
            <p:cNvSpPr>
              <a:spLocks noChangeAspect="1"/>
            </p:cNvSpPr>
            <p:nvPr/>
          </p:nvSpPr>
          <p:spPr>
            <a:xfrm>
              <a:off x="1979712" y="2445198"/>
              <a:ext cx="2160000" cy="2160000"/>
            </a:xfrm>
            <a:prstGeom prst="ellipse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Plus 12"/>
            <p:cNvSpPr/>
            <p:nvPr/>
          </p:nvSpPr>
          <p:spPr>
            <a:xfrm>
              <a:off x="2799738" y="3262695"/>
              <a:ext cx="504056" cy="576110"/>
            </a:xfrm>
            <a:prstGeom prst="mathPlus">
              <a:avLst>
                <a:gd name="adj1" fmla="val 0"/>
              </a:avLst>
            </a:prstGeom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4098" name="Picture 2" descr="C:\Users\spravce\AppData\Local\Microsoft\Windows\Temporary Internet Files\Content.IE5\D1R1SU0N\MC900440424CA36SHYI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6725" y="1849438"/>
            <a:ext cx="1827213" cy="1506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7416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/>
      <p:bldP spid="8" grpId="0"/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597352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8223" y="-1"/>
            <a:ext cx="9152224" cy="1311153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772816"/>
            <a:ext cx="8429127" cy="460851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02501" y="0"/>
                <a:ext cx="8478145" cy="129266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6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Př.2) </a:t>
                </a:r>
                <a:r>
                  <a:rPr lang="cs-CZ" sz="2600" i="0" dirty="0" smtClean="0">
                    <a:solidFill>
                      <a:schemeClr val="bg1"/>
                    </a:solidFill>
                    <a:latin typeface="+mj-lt"/>
                    <a:cs typeface="Arial" pitchFamily="34" charset="0"/>
                  </a:rPr>
                  <a:t>J</a:t>
                </a:r>
                <a:r>
                  <a:rPr lang="cs-CZ" sz="2600" b="0" i="0" dirty="0" smtClean="0">
                    <a:solidFill>
                      <a:schemeClr val="bg1"/>
                    </a:solidFill>
                    <a:latin typeface="+mj-lt"/>
                    <a:cs typeface="Arial" pitchFamily="34" charset="0"/>
                  </a:rPr>
                  <a:t>e dána kružnice 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(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𝑆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𝑟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=3 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r>
                  <a:rPr lang="cs-CZ" sz="26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 a přímka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𝑝</m:t>
                    </m:r>
                  </m:oMath>
                </a14:m>
                <a:r>
                  <a:rPr lang="cs-CZ" sz="26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, jejíž vzdálenost od středu kružnice je 5 cm. Sestrojte tečnu rovnoběžnou s přímkou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𝑝</m:t>
                    </m:r>
                    <m:r>
                      <a:rPr lang="cs-CZ" sz="2600" b="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.</m:t>
                    </m:r>
                  </m:oMath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501" y="0"/>
                <a:ext cx="8478145" cy="1292662"/>
              </a:xfrm>
              <a:prstGeom prst="rect">
                <a:avLst/>
              </a:prstGeom>
              <a:blipFill rotWithShape="1">
                <a:blip r:embed="rId2"/>
                <a:stretch>
                  <a:fillRect l="-1222" t="-4717" r="-1366" b="-108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Vývojový diagram: postup 5"/>
          <p:cNvSpPr/>
          <p:nvPr/>
        </p:nvSpPr>
        <p:spPr>
          <a:xfrm>
            <a:off x="0" y="1311152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578729" y="3696189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8729" y="3696189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843808" y="4343588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4343588"/>
                <a:ext cx="69323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251519" y="5688632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818822" y="5751161"/>
                <a:ext cx="213782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2.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dirty="0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  <m:t>𝑇</m:t>
                        </m:r>
                      </m:e>
                      <m:sub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;</m:t>
                    </m:r>
                    <m:sSub>
                      <m:sSubPr>
                        <m:ctrlP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𝑇</m:t>
                        </m:r>
                      </m:e>
                      <m:sub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cs-CZ" sz="280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∈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𝑘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8822" y="5751161"/>
                <a:ext cx="2137829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5698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1" name="Skupina 10"/>
          <p:cNvGrpSpPr/>
          <p:nvPr/>
        </p:nvGrpSpPr>
        <p:grpSpPr>
          <a:xfrm>
            <a:off x="3056525" y="2564192"/>
            <a:ext cx="2160000" cy="2160000"/>
            <a:chOff x="1979712" y="2445198"/>
            <a:chExt cx="2160000" cy="2160000"/>
          </a:xfrm>
        </p:grpSpPr>
        <p:sp>
          <p:nvSpPr>
            <p:cNvPr id="12" name="Ovál 11"/>
            <p:cNvSpPr>
              <a:spLocks noChangeAspect="1"/>
            </p:cNvSpPr>
            <p:nvPr/>
          </p:nvSpPr>
          <p:spPr>
            <a:xfrm>
              <a:off x="1979712" y="2445198"/>
              <a:ext cx="2160000" cy="2160000"/>
            </a:xfrm>
            <a:prstGeom prst="ellipse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Plus 12"/>
            <p:cNvSpPr/>
            <p:nvPr/>
          </p:nvSpPr>
          <p:spPr>
            <a:xfrm>
              <a:off x="2799738" y="3262695"/>
              <a:ext cx="504056" cy="576110"/>
            </a:xfrm>
            <a:prstGeom prst="mathPlus">
              <a:avLst>
                <a:gd name="adj1" fmla="val 0"/>
              </a:avLst>
            </a:prstGeom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926548" y="4185203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i="1" dirty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𝑇</m:t>
                          </m:r>
                        </m:e>
                        <m:sub>
                          <m:r>
                            <a:rPr lang="cs-CZ" sz="2800" i="1" dirty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6548" y="4185203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19"/>
          <p:cNvCxnSpPr/>
          <p:nvPr/>
        </p:nvCxnSpPr>
        <p:spPr>
          <a:xfrm>
            <a:off x="4955081" y="3978653"/>
            <a:ext cx="382810" cy="120378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7022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597352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8223" y="-1"/>
            <a:ext cx="9152224" cy="1311153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772816"/>
            <a:ext cx="8429127" cy="460851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02501" y="0"/>
                <a:ext cx="8478145" cy="129266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6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Př.2) </a:t>
                </a:r>
                <a:r>
                  <a:rPr lang="cs-CZ" sz="2600" i="0" dirty="0" smtClean="0">
                    <a:solidFill>
                      <a:schemeClr val="bg1"/>
                    </a:solidFill>
                    <a:latin typeface="+mj-lt"/>
                    <a:cs typeface="Arial" pitchFamily="34" charset="0"/>
                  </a:rPr>
                  <a:t>J</a:t>
                </a:r>
                <a:r>
                  <a:rPr lang="cs-CZ" sz="2600" b="0" i="0" dirty="0" smtClean="0">
                    <a:solidFill>
                      <a:schemeClr val="bg1"/>
                    </a:solidFill>
                    <a:latin typeface="+mj-lt"/>
                    <a:cs typeface="Arial" pitchFamily="34" charset="0"/>
                  </a:rPr>
                  <a:t>e dána kružnice 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(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𝑆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𝑟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=3 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r>
                  <a:rPr lang="cs-CZ" sz="26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 a přímka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𝑝</m:t>
                    </m:r>
                  </m:oMath>
                </a14:m>
                <a:r>
                  <a:rPr lang="cs-CZ" sz="26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, jejíž vzdálenost od středu kružnice je 5 cm. Sestrojte tečnu rovnoběžnou s přímkou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𝑝</m:t>
                    </m:r>
                    <m:r>
                      <a:rPr lang="cs-CZ" sz="2600" b="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.</m:t>
                    </m:r>
                  </m:oMath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501" y="0"/>
                <a:ext cx="8478145" cy="1292662"/>
              </a:xfrm>
              <a:prstGeom prst="rect">
                <a:avLst/>
              </a:prstGeom>
              <a:blipFill rotWithShape="1">
                <a:blip r:embed="rId2"/>
                <a:stretch>
                  <a:fillRect l="-1222" t="-4717" r="-1366" b="-108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Vývojový diagram: postup 5"/>
          <p:cNvSpPr/>
          <p:nvPr/>
        </p:nvSpPr>
        <p:spPr>
          <a:xfrm>
            <a:off x="0" y="1311152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578729" y="3696189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8729" y="3696189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843808" y="4343588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4343588"/>
                <a:ext cx="69323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251519" y="5688632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818822" y="5751161"/>
                <a:ext cx="329372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3.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𝑚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;</m:t>
                    </m:r>
                    <m:sSub>
                      <m:sSubPr>
                        <m:ctrlP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𝑇</m:t>
                        </m:r>
                      </m:e>
                      <m:sub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cs-CZ" sz="280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∈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𝑚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;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𝑆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∈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𝑚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8822" y="5751161"/>
                <a:ext cx="3293722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3697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1" name="Skupina 10"/>
          <p:cNvGrpSpPr/>
          <p:nvPr/>
        </p:nvGrpSpPr>
        <p:grpSpPr>
          <a:xfrm>
            <a:off x="3056525" y="2564192"/>
            <a:ext cx="2160000" cy="2160000"/>
            <a:chOff x="1979712" y="2445198"/>
            <a:chExt cx="2160000" cy="2160000"/>
          </a:xfrm>
        </p:grpSpPr>
        <p:sp>
          <p:nvSpPr>
            <p:cNvPr id="12" name="Ovál 11"/>
            <p:cNvSpPr>
              <a:spLocks noChangeAspect="1"/>
            </p:cNvSpPr>
            <p:nvPr/>
          </p:nvSpPr>
          <p:spPr>
            <a:xfrm>
              <a:off x="1979712" y="2445198"/>
              <a:ext cx="2160000" cy="2160000"/>
            </a:xfrm>
            <a:prstGeom prst="ellipse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Plus 12"/>
            <p:cNvSpPr/>
            <p:nvPr/>
          </p:nvSpPr>
          <p:spPr>
            <a:xfrm>
              <a:off x="2799738" y="3262695"/>
              <a:ext cx="504056" cy="576110"/>
            </a:xfrm>
            <a:prstGeom prst="mathPlus">
              <a:avLst>
                <a:gd name="adj1" fmla="val 0"/>
              </a:avLst>
            </a:prstGeom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5" name="Přímá spojnice 14"/>
          <p:cNvCxnSpPr/>
          <p:nvPr/>
        </p:nvCxnSpPr>
        <p:spPr>
          <a:xfrm>
            <a:off x="2686312" y="3164968"/>
            <a:ext cx="5054040" cy="1776200"/>
          </a:xfrm>
          <a:prstGeom prst="line">
            <a:avLst/>
          </a:prstGeom>
          <a:ln w="254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926548" y="4185203"/>
                <a:ext cx="812391" cy="523220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  <a:prstDash val="dash"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i="1" dirty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𝑇</m:t>
                          </m:r>
                        </m:e>
                        <m:sub>
                          <m:r>
                            <a:rPr lang="cs-CZ" sz="2800" i="1" dirty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6548" y="4185203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solidFill>
                  <a:schemeClr val="tx1"/>
                </a:solidFill>
                <a:prstDash val="dash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6932511" y="486680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𝑚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32511" y="4866808"/>
                <a:ext cx="812391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41459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597352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8223" y="-1"/>
            <a:ext cx="9152224" cy="1311153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772816"/>
            <a:ext cx="8429127" cy="460851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02501" y="0"/>
                <a:ext cx="8478145" cy="129266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6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Př.2) </a:t>
                </a:r>
                <a:r>
                  <a:rPr lang="cs-CZ" sz="2600" i="0" dirty="0" smtClean="0">
                    <a:solidFill>
                      <a:schemeClr val="bg1"/>
                    </a:solidFill>
                    <a:latin typeface="+mj-lt"/>
                    <a:cs typeface="Arial" pitchFamily="34" charset="0"/>
                  </a:rPr>
                  <a:t>J</a:t>
                </a:r>
                <a:r>
                  <a:rPr lang="cs-CZ" sz="2600" b="0" i="0" dirty="0" smtClean="0">
                    <a:solidFill>
                      <a:schemeClr val="bg1"/>
                    </a:solidFill>
                    <a:latin typeface="+mj-lt"/>
                    <a:cs typeface="Arial" pitchFamily="34" charset="0"/>
                  </a:rPr>
                  <a:t>e dána kružnice 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(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𝑆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𝑟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=3 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r>
                  <a:rPr lang="cs-CZ" sz="26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 a přímka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𝑝</m:t>
                    </m:r>
                  </m:oMath>
                </a14:m>
                <a:r>
                  <a:rPr lang="cs-CZ" sz="26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, jejíž vzdálenost od středu kružnice je 5 cm. Sestrojte tečnu rovnoběžnou s přímkou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𝑝</m:t>
                    </m:r>
                    <m:r>
                      <a:rPr lang="cs-CZ" sz="2600" b="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.</m:t>
                    </m:r>
                  </m:oMath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501" y="0"/>
                <a:ext cx="8478145" cy="1292662"/>
              </a:xfrm>
              <a:prstGeom prst="rect">
                <a:avLst/>
              </a:prstGeom>
              <a:blipFill rotWithShape="1">
                <a:blip r:embed="rId2"/>
                <a:stretch>
                  <a:fillRect l="-1222" t="-4717" r="-1366" b="-108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Vývojový diagram: postup 5"/>
          <p:cNvSpPr/>
          <p:nvPr/>
        </p:nvSpPr>
        <p:spPr>
          <a:xfrm>
            <a:off x="0" y="1311152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578729" y="3696189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8729" y="3696189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843808" y="4343588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4343588"/>
                <a:ext cx="69323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251519" y="5688632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818822" y="5751161"/>
                <a:ext cx="274645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4.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 </m:t>
                        </m:r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𝑇</m:t>
                        </m:r>
                      </m:e>
                      <m:sub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  <m:r>
                      <a:rPr lang="cs-CZ" sz="2800" i="1" dirty="0">
                        <a:solidFill>
                          <a:srgbClr val="FFFF00"/>
                        </a:solidFill>
                        <a:latin typeface="Cambria Math"/>
                        <a:cs typeface="Arial" pitchFamily="34" charset="0"/>
                      </a:rPr>
                      <m:t>;</m:t>
                    </m:r>
                    <m:sSub>
                      <m:sSubPr>
                        <m:ctrlP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𝑇</m:t>
                        </m:r>
                      </m:e>
                      <m:sub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  <m:r>
                      <a:rPr lang="cs-CZ" sz="2800" i="1" dirty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∈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𝑘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∩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𝑚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8822" y="5751161"/>
                <a:ext cx="2746457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4435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1" name="Skupina 10"/>
          <p:cNvGrpSpPr/>
          <p:nvPr/>
        </p:nvGrpSpPr>
        <p:grpSpPr>
          <a:xfrm>
            <a:off x="3056525" y="2564192"/>
            <a:ext cx="2160000" cy="2160000"/>
            <a:chOff x="1979712" y="2445198"/>
            <a:chExt cx="2160000" cy="2160000"/>
          </a:xfrm>
        </p:grpSpPr>
        <p:sp>
          <p:nvSpPr>
            <p:cNvPr id="12" name="Ovál 11"/>
            <p:cNvSpPr>
              <a:spLocks noChangeAspect="1"/>
            </p:cNvSpPr>
            <p:nvPr/>
          </p:nvSpPr>
          <p:spPr>
            <a:xfrm>
              <a:off x="1979712" y="2445198"/>
              <a:ext cx="2160000" cy="2160000"/>
            </a:xfrm>
            <a:prstGeom prst="ellipse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Plus 12"/>
            <p:cNvSpPr/>
            <p:nvPr/>
          </p:nvSpPr>
          <p:spPr>
            <a:xfrm>
              <a:off x="2799738" y="3262695"/>
              <a:ext cx="504056" cy="576110"/>
            </a:xfrm>
            <a:prstGeom prst="mathPlus">
              <a:avLst>
                <a:gd name="adj1" fmla="val 0"/>
              </a:avLst>
            </a:prstGeom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4" name="Přímá spojnice 13"/>
          <p:cNvCxnSpPr/>
          <p:nvPr/>
        </p:nvCxnSpPr>
        <p:spPr>
          <a:xfrm>
            <a:off x="2686312" y="3164968"/>
            <a:ext cx="5054040" cy="1776200"/>
          </a:xfrm>
          <a:prstGeom prst="line">
            <a:avLst/>
          </a:prstGeom>
          <a:ln w="254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926548" y="4185203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i="1" dirty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𝑇</m:t>
                          </m:r>
                        </m:e>
                        <m:sub>
                          <m:r>
                            <a:rPr lang="cs-CZ" sz="2800" i="1" dirty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6548" y="4185203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932511" y="486680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𝑚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32511" y="4866808"/>
                <a:ext cx="812391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2244134" y="3172969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i="1" dirty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𝑇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44134" y="3172969"/>
                <a:ext cx="812391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78672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aoblený obdélník 21"/>
          <p:cNvSpPr/>
          <p:nvPr/>
        </p:nvSpPr>
        <p:spPr>
          <a:xfrm>
            <a:off x="0" y="0"/>
            <a:ext cx="9144000" cy="6597352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-8223" y="-1"/>
            <a:ext cx="9152224" cy="1311153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51520" y="1772816"/>
            <a:ext cx="8429127" cy="460851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02501" y="0"/>
                <a:ext cx="8478145" cy="129266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6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Př.2) </a:t>
                </a:r>
                <a:r>
                  <a:rPr lang="cs-CZ" sz="2600" i="0" dirty="0" smtClean="0">
                    <a:solidFill>
                      <a:schemeClr val="bg1"/>
                    </a:solidFill>
                    <a:latin typeface="+mj-lt"/>
                    <a:cs typeface="Arial" pitchFamily="34" charset="0"/>
                  </a:rPr>
                  <a:t>J</a:t>
                </a:r>
                <a:r>
                  <a:rPr lang="cs-CZ" sz="2600" b="0" i="0" dirty="0" smtClean="0">
                    <a:solidFill>
                      <a:schemeClr val="bg1"/>
                    </a:solidFill>
                    <a:latin typeface="+mj-lt"/>
                    <a:cs typeface="Arial" pitchFamily="34" charset="0"/>
                  </a:rPr>
                  <a:t>e dána kružnice 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(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𝑆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𝑟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=3 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r>
                  <a:rPr lang="cs-CZ" sz="26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 a přímka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𝑝</m:t>
                    </m:r>
                  </m:oMath>
                </a14:m>
                <a:r>
                  <a:rPr lang="cs-CZ" sz="26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, jejíž vzdálenost od středu kružnice je 5 cm. Sestrojte tečnu rovnoběžnou s přímkou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𝑝</m:t>
                    </m:r>
                    <m:r>
                      <a:rPr lang="cs-CZ" sz="2600" b="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.</m:t>
                    </m:r>
                  </m:oMath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501" y="0"/>
                <a:ext cx="8478145" cy="1292662"/>
              </a:xfrm>
              <a:prstGeom prst="rect">
                <a:avLst/>
              </a:prstGeom>
              <a:blipFill rotWithShape="1">
                <a:blip r:embed="rId2"/>
                <a:stretch>
                  <a:fillRect l="-1222" t="-4717" r="-1366" b="-108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Vývojový diagram: postup 25"/>
          <p:cNvSpPr/>
          <p:nvPr/>
        </p:nvSpPr>
        <p:spPr>
          <a:xfrm>
            <a:off x="0" y="1311152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578729" y="3696189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8729" y="3696189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2843808" y="4343588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4343588"/>
                <a:ext cx="69323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Obdélník 28"/>
          <p:cNvSpPr/>
          <p:nvPr/>
        </p:nvSpPr>
        <p:spPr>
          <a:xfrm>
            <a:off x="251519" y="5688632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818822" y="5751161"/>
                <a:ext cx="2730043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5.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dirty="0" smtClean="0">
                        <a:solidFill>
                          <a:srgbClr val="FFFF00"/>
                        </a:solidFill>
                        <a:latin typeface="Cambria Math"/>
                        <a:cs typeface="Arial" pitchFamily="34" charset="0"/>
                      </a:rPr>
                      <m:t>P</m:t>
                    </m:r>
                    <m:r>
                      <a:rPr lang="cs-CZ" sz="2800" i="1" dirty="0">
                        <a:solidFill>
                          <a:srgbClr val="FFFF00"/>
                        </a:solidFill>
                        <a:latin typeface="Cambria Math"/>
                        <a:cs typeface="Arial" pitchFamily="34" charset="0"/>
                      </a:rPr>
                      <m:t>;</m:t>
                    </m:r>
                    <m:d>
                      <m:dPr>
                        <m:begChr m:val="|"/>
                        <m:endChr m:val="|"/>
                        <m:ctrlPr>
                          <a:rPr lang="cs-CZ" sz="2800" i="1" dirty="0" smtClean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𝑆𝑃</m:t>
                        </m:r>
                      </m:e>
                    </m:d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cs typeface="Arial" pitchFamily="34" charset="0"/>
                      </a:rPr>
                      <m:t>=5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8822" y="5751161"/>
                <a:ext cx="2730043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4464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1" name="Skupina 30"/>
          <p:cNvGrpSpPr/>
          <p:nvPr/>
        </p:nvGrpSpPr>
        <p:grpSpPr>
          <a:xfrm>
            <a:off x="3056525" y="2564192"/>
            <a:ext cx="2160000" cy="2160000"/>
            <a:chOff x="1979712" y="2445198"/>
            <a:chExt cx="2160000" cy="2160000"/>
          </a:xfrm>
        </p:grpSpPr>
        <p:sp>
          <p:nvSpPr>
            <p:cNvPr id="32" name="Ovál 31"/>
            <p:cNvSpPr>
              <a:spLocks noChangeAspect="1"/>
            </p:cNvSpPr>
            <p:nvPr/>
          </p:nvSpPr>
          <p:spPr>
            <a:xfrm>
              <a:off x="1979712" y="2445198"/>
              <a:ext cx="2160000" cy="2160000"/>
            </a:xfrm>
            <a:prstGeom prst="ellipse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Plus 32"/>
            <p:cNvSpPr/>
            <p:nvPr/>
          </p:nvSpPr>
          <p:spPr>
            <a:xfrm>
              <a:off x="2799738" y="3262695"/>
              <a:ext cx="504056" cy="576110"/>
            </a:xfrm>
            <a:prstGeom prst="mathPlus">
              <a:avLst>
                <a:gd name="adj1" fmla="val 0"/>
              </a:avLst>
            </a:prstGeom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34" name="Přímá spojnice 33"/>
          <p:cNvCxnSpPr/>
          <p:nvPr/>
        </p:nvCxnSpPr>
        <p:spPr>
          <a:xfrm>
            <a:off x="2686312" y="3164968"/>
            <a:ext cx="5054040" cy="1776200"/>
          </a:xfrm>
          <a:prstGeom prst="line">
            <a:avLst/>
          </a:prstGeom>
          <a:ln w="254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4926548" y="4185203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i="1" dirty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𝑇</m:t>
                          </m:r>
                        </m:e>
                        <m:sub>
                          <m:r>
                            <a:rPr lang="cs-CZ" sz="2800" i="1" dirty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6548" y="4185203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6932511" y="486680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𝑚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32511" y="4866808"/>
                <a:ext cx="812391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8" name="Přímá spojnice 37"/>
          <p:cNvCxnSpPr>
            <a:cxnSpLocks noChangeAspect="1"/>
          </p:cNvCxnSpPr>
          <p:nvPr/>
        </p:nvCxnSpPr>
        <p:spPr>
          <a:xfrm flipH="1">
            <a:off x="5868144" y="4163588"/>
            <a:ext cx="126234" cy="36000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5738939" y="441794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𝑃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38939" y="4417948"/>
                <a:ext cx="812391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2244134" y="3172969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i="1" dirty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𝑇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44134" y="3172969"/>
                <a:ext cx="812391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04529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597352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8223" y="-1"/>
            <a:ext cx="9152224" cy="1311153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772816"/>
            <a:ext cx="8429127" cy="460851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02501" y="0"/>
                <a:ext cx="8478145" cy="129266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6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Př.2) </a:t>
                </a:r>
                <a:r>
                  <a:rPr lang="cs-CZ" sz="2600" i="0" dirty="0" smtClean="0">
                    <a:solidFill>
                      <a:schemeClr val="bg1"/>
                    </a:solidFill>
                    <a:latin typeface="+mj-lt"/>
                    <a:cs typeface="Arial" pitchFamily="34" charset="0"/>
                  </a:rPr>
                  <a:t>J</a:t>
                </a:r>
                <a:r>
                  <a:rPr lang="cs-CZ" sz="2600" b="0" i="0" dirty="0" smtClean="0">
                    <a:solidFill>
                      <a:schemeClr val="bg1"/>
                    </a:solidFill>
                    <a:latin typeface="+mj-lt"/>
                    <a:cs typeface="Arial" pitchFamily="34" charset="0"/>
                  </a:rPr>
                  <a:t>e dána kružnice 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(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𝑆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𝑟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=3 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r>
                  <a:rPr lang="cs-CZ" sz="26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 a přímka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𝑝</m:t>
                    </m:r>
                  </m:oMath>
                </a14:m>
                <a:r>
                  <a:rPr lang="cs-CZ" sz="26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, jejíž vzdálenost od středu kružnice je 5 cm. Sestrojte tečnu rovnoběžnou s přímkou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𝑝</m:t>
                    </m:r>
                    <m:r>
                      <a:rPr lang="cs-CZ" sz="2600" b="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.</m:t>
                    </m:r>
                  </m:oMath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501" y="0"/>
                <a:ext cx="8478145" cy="1292662"/>
              </a:xfrm>
              <a:prstGeom prst="rect">
                <a:avLst/>
              </a:prstGeom>
              <a:blipFill rotWithShape="1">
                <a:blip r:embed="rId2"/>
                <a:stretch>
                  <a:fillRect l="-1222" t="-4717" r="-1366" b="-108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Vývojový diagram: postup 5"/>
          <p:cNvSpPr/>
          <p:nvPr/>
        </p:nvSpPr>
        <p:spPr>
          <a:xfrm>
            <a:off x="0" y="1311152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578729" y="3696189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8729" y="3696189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843808" y="4343588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4343588"/>
                <a:ext cx="69323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251519" y="5688632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818822" y="5751161"/>
                <a:ext cx="288309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6.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dirty="0" smtClean="0">
                        <a:solidFill>
                          <a:srgbClr val="FFFF00"/>
                        </a:solidFill>
                        <a:latin typeface="Cambria Math"/>
                        <a:cs typeface="Arial" pitchFamily="34" charset="0"/>
                      </a:rPr>
                      <m:t>p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cs typeface="Arial" pitchFamily="34" charset="0"/>
                      </a:rPr>
                      <m:t>𝑝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⊥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𝑚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, 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𝑃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∈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𝑝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8822" y="5751161"/>
                <a:ext cx="2883097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4228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1" name="Skupina 10"/>
          <p:cNvGrpSpPr/>
          <p:nvPr/>
        </p:nvGrpSpPr>
        <p:grpSpPr>
          <a:xfrm>
            <a:off x="3056525" y="2564192"/>
            <a:ext cx="2160000" cy="2160000"/>
            <a:chOff x="1979712" y="2445198"/>
            <a:chExt cx="2160000" cy="2160000"/>
          </a:xfrm>
        </p:grpSpPr>
        <p:sp>
          <p:nvSpPr>
            <p:cNvPr id="12" name="Ovál 11"/>
            <p:cNvSpPr>
              <a:spLocks noChangeAspect="1"/>
            </p:cNvSpPr>
            <p:nvPr/>
          </p:nvSpPr>
          <p:spPr>
            <a:xfrm>
              <a:off x="1979712" y="2445198"/>
              <a:ext cx="2160000" cy="2160000"/>
            </a:xfrm>
            <a:prstGeom prst="ellipse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Plus 12"/>
            <p:cNvSpPr/>
            <p:nvPr/>
          </p:nvSpPr>
          <p:spPr>
            <a:xfrm>
              <a:off x="2799738" y="3262695"/>
              <a:ext cx="504056" cy="576110"/>
            </a:xfrm>
            <a:prstGeom prst="mathPlus">
              <a:avLst>
                <a:gd name="adj1" fmla="val 0"/>
              </a:avLst>
            </a:prstGeom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4" name="Přímá spojnice 13"/>
          <p:cNvCxnSpPr/>
          <p:nvPr/>
        </p:nvCxnSpPr>
        <p:spPr>
          <a:xfrm>
            <a:off x="2686312" y="3164968"/>
            <a:ext cx="5054040" cy="1776200"/>
          </a:xfrm>
          <a:prstGeom prst="line">
            <a:avLst/>
          </a:prstGeom>
          <a:ln w="254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926548" y="4185203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i="1" dirty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𝑇</m:t>
                          </m:r>
                        </m:e>
                        <m:sub>
                          <m:r>
                            <a:rPr lang="cs-CZ" sz="2800" i="1" dirty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6548" y="4185203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932511" y="486680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𝑚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32511" y="4866808"/>
                <a:ext cx="812391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16"/>
          <p:cNvCxnSpPr/>
          <p:nvPr/>
        </p:nvCxnSpPr>
        <p:spPr>
          <a:xfrm flipH="1">
            <a:off x="5508104" y="2369773"/>
            <a:ext cx="1113683" cy="3176049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738939" y="441794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𝑃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38939" y="4417948"/>
                <a:ext cx="812391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0" name="Skupina 19"/>
          <p:cNvGrpSpPr/>
          <p:nvPr/>
        </p:nvGrpSpPr>
        <p:grpSpPr>
          <a:xfrm rot="11999179">
            <a:off x="5554233" y="3804045"/>
            <a:ext cx="792088" cy="913541"/>
            <a:chOff x="5191161" y="4175976"/>
            <a:chExt cx="792088" cy="913541"/>
          </a:xfrm>
        </p:grpSpPr>
        <p:sp>
          <p:nvSpPr>
            <p:cNvPr id="21" name="Oblouk 20"/>
            <p:cNvSpPr/>
            <p:nvPr/>
          </p:nvSpPr>
          <p:spPr>
            <a:xfrm>
              <a:off x="5191161" y="4175976"/>
              <a:ext cx="792088" cy="792088"/>
            </a:xfrm>
            <a:prstGeom prst="arc">
              <a:avLst>
                <a:gd name="adj1" fmla="val 5478796"/>
                <a:gd name="adj2" fmla="val 10717411"/>
              </a:avLst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" name="TextovéPole 21"/>
                <p:cNvSpPr txBox="1"/>
                <p:nvPr/>
              </p:nvSpPr>
              <p:spPr>
                <a:xfrm>
                  <a:off x="5249411" y="4258520"/>
                  <a:ext cx="297752" cy="83099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4800" b="1" i="0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·</m:t>
                        </m:r>
                      </m:oMath>
                    </m:oMathPara>
                  </a14:m>
                  <a:endParaRPr lang="cs-CZ" sz="4800" b="1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22" name="TextovéPole 2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249411" y="4258520"/>
                  <a:ext cx="297752" cy="830997"/>
                </a:xfrm>
                <a:prstGeom prst="rect">
                  <a:avLst/>
                </a:prstGeom>
                <a:blipFill rotWithShape="1">
                  <a:blip r:embed="rId9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6423850" y="2302582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𝑝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23850" y="2302582"/>
                <a:ext cx="812391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2244134" y="3172969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i="1" dirty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𝑇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44134" y="3172969"/>
                <a:ext cx="812391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91299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597352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8223" y="-1"/>
            <a:ext cx="9152224" cy="1311153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772816"/>
            <a:ext cx="8429127" cy="460851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02501" y="0"/>
                <a:ext cx="8478145" cy="129266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6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Př.2) </a:t>
                </a:r>
                <a:r>
                  <a:rPr lang="cs-CZ" sz="2600" i="0" dirty="0" smtClean="0">
                    <a:solidFill>
                      <a:schemeClr val="bg1"/>
                    </a:solidFill>
                    <a:latin typeface="+mj-lt"/>
                    <a:cs typeface="Arial" pitchFamily="34" charset="0"/>
                  </a:rPr>
                  <a:t>J</a:t>
                </a:r>
                <a:r>
                  <a:rPr lang="cs-CZ" sz="2600" b="0" i="0" dirty="0" smtClean="0">
                    <a:solidFill>
                      <a:schemeClr val="bg1"/>
                    </a:solidFill>
                    <a:latin typeface="+mj-lt"/>
                    <a:cs typeface="Arial" pitchFamily="34" charset="0"/>
                  </a:rPr>
                  <a:t>e dána kružnice 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(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𝑆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𝑟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=3 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r>
                  <a:rPr lang="cs-CZ" sz="26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 a přímka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𝑝</m:t>
                    </m:r>
                  </m:oMath>
                </a14:m>
                <a:r>
                  <a:rPr lang="cs-CZ" sz="26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, jejíž vzdálenost od středu kružnice je 5 cm. Sestrojte tečnu rovnoběžnou s přímkou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𝑝</m:t>
                    </m:r>
                    <m:r>
                      <a:rPr lang="cs-CZ" sz="2600" b="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.</m:t>
                    </m:r>
                  </m:oMath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501" y="0"/>
                <a:ext cx="8478145" cy="1292662"/>
              </a:xfrm>
              <a:prstGeom prst="rect">
                <a:avLst/>
              </a:prstGeom>
              <a:blipFill rotWithShape="1">
                <a:blip r:embed="rId2"/>
                <a:stretch>
                  <a:fillRect l="-1222" t="-4717" r="-1366" b="-108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Vývojový diagram: postup 5"/>
          <p:cNvSpPr/>
          <p:nvPr/>
        </p:nvSpPr>
        <p:spPr>
          <a:xfrm>
            <a:off x="0" y="1311152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578729" y="3696189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8729" y="3696189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843808" y="4343588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4343588"/>
                <a:ext cx="69323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251519" y="5688632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818822" y="5751161"/>
                <a:ext cx="308430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7.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0" i="1" dirty="0" smtClean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𝑡</m:t>
                        </m:r>
                      </m:e>
                      <m:sub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cs typeface="Arial" pitchFamily="34" charset="0"/>
                      </a:rPr>
                      <m:t>;</m:t>
                    </m:r>
                    <m:sSub>
                      <m:sSubPr>
                        <m:ctrlP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𝑡</m:t>
                        </m:r>
                      </m:e>
                      <m:sub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cs-CZ" sz="280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∥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𝑝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,</m:t>
                    </m:r>
                    <m:sSub>
                      <m:sSubPr>
                        <m:ctrlP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𝑇</m:t>
                        </m:r>
                      </m:e>
                      <m:sub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cs-CZ" sz="280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∈</m:t>
                    </m:r>
                    <m:sSub>
                      <m:sSubPr>
                        <m:ctrlP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𝑡</m:t>
                        </m:r>
                      </m:e>
                      <m:sub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</m:oMath>
                </a14:m>
                <a:endParaRPr lang="cs-CZ" sz="2800" dirty="0">
                  <a:solidFill>
                    <a:srgbClr val="FFFF00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8822" y="5751161"/>
                <a:ext cx="3084306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3953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1" name="Skupina 10"/>
          <p:cNvGrpSpPr/>
          <p:nvPr/>
        </p:nvGrpSpPr>
        <p:grpSpPr>
          <a:xfrm>
            <a:off x="3056525" y="2564192"/>
            <a:ext cx="2160000" cy="2160000"/>
            <a:chOff x="1979712" y="2445198"/>
            <a:chExt cx="2160000" cy="2160000"/>
          </a:xfrm>
        </p:grpSpPr>
        <p:sp>
          <p:nvSpPr>
            <p:cNvPr id="12" name="Ovál 11"/>
            <p:cNvSpPr>
              <a:spLocks noChangeAspect="1"/>
            </p:cNvSpPr>
            <p:nvPr/>
          </p:nvSpPr>
          <p:spPr>
            <a:xfrm>
              <a:off x="1979712" y="2445198"/>
              <a:ext cx="2160000" cy="2160000"/>
            </a:xfrm>
            <a:prstGeom prst="ellipse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Plus 12"/>
            <p:cNvSpPr/>
            <p:nvPr/>
          </p:nvSpPr>
          <p:spPr>
            <a:xfrm>
              <a:off x="2799738" y="3262695"/>
              <a:ext cx="504056" cy="576110"/>
            </a:xfrm>
            <a:prstGeom prst="mathPlus">
              <a:avLst>
                <a:gd name="adj1" fmla="val 0"/>
              </a:avLst>
            </a:prstGeom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4" name="Přímá spojnice 13"/>
          <p:cNvCxnSpPr/>
          <p:nvPr/>
        </p:nvCxnSpPr>
        <p:spPr>
          <a:xfrm>
            <a:off x="2686312" y="3164968"/>
            <a:ext cx="5054040" cy="1776200"/>
          </a:xfrm>
          <a:prstGeom prst="line">
            <a:avLst/>
          </a:prstGeom>
          <a:ln w="254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926548" y="4185203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i="1" dirty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𝑇</m:t>
                          </m:r>
                        </m:e>
                        <m:sub>
                          <m:r>
                            <a:rPr lang="cs-CZ" sz="2800" i="1" dirty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6548" y="4185203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932511" y="486680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𝑚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32511" y="4866808"/>
                <a:ext cx="812391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16"/>
          <p:cNvCxnSpPr/>
          <p:nvPr/>
        </p:nvCxnSpPr>
        <p:spPr>
          <a:xfrm flipH="1">
            <a:off x="5508104" y="2369773"/>
            <a:ext cx="1113683" cy="3176049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738939" y="441794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𝑃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38939" y="4417948"/>
                <a:ext cx="812391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9" name="Skupina 18"/>
          <p:cNvGrpSpPr/>
          <p:nvPr/>
        </p:nvGrpSpPr>
        <p:grpSpPr>
          <a:xfrm rot="11999179">
            <a:off x="5554233" y="3804045"/>
            <a:ext cx="792088" cy="913541"/>
            <a:chOff x="5191161" y="4175976"/>
            <a:chExt cx="792088" cy="913541"/>
          </a:xfrm>
        </p:grpSpPr>
        <p:sp>
          <p:nvSpPr>
            <p:cNvPr id="20" name="Oblouk 19"/>
            <p:cNvSpPr/>
            <p:nvPr/>
          </p:nvSpPr>
          <p:spPr>
            <a:xfrm>
              <a:off x="5191161" y="4175976"/>
              <a:ext cx="792088" cy="792088"/>
            </a:xfrm>
            <a:prstGeom prst="arc">
              <a:avLst>
                <a:gd name="adj1" fmla="val 5478796"/>
                <a:gd name="adj2" fmla="val 10717411"/>
              </a:avLst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1" name="TextovéPole 20"/>
                <p:cNvSpPr txBox="1"/>
                <p:nvPr/>
              </p:nvSpPr>
              <p:spPr>
                <a:xfrm>
                  <a:off x="5249411" y="4258520"/>
                  <a:ext cx="297752" cy="83099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4800" b="1" i="0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·</m:t>
                        </m:r>
                      </m:oMath>
                    </m:oMathPara>
                  </a14:m>
                  <a:endParaRPr lang="cs-CZ" sz="4800" b="1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21" name="TextovéPole 2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249411" y="4258520"/>
                  <a:ext cx="297752" cy="830997"/>
                </a:xfrm>
                <a:prstGeom prst="rect">
                  <a:avLst/>
                </a:prstGeom>
                <a:blipFill rotWithShape="1">
                  <a:blip r:embed="rId9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6423850" y="2302582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𝑝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23850" y="2302582"/>
                <a:ext cx="812391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2244134" y="3172969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i="1" dirty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𝑇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44134" y="3172969"/>
                <a:ext cx="812391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4" name="Přímá spojnice 23"/>
          <p:cNvCxnSpPr/>
          <p:nvPr/>
        </p:nvCxnSpPr>
        <p:spPr>
          <a:xfrm flipH="1">
            <a:off x="4712401" y="2108164"/>
            <a:ext cx="1113683" cy="3176049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5611459" y="2040972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i="1" dirty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𝑡</m:t>
                          </m:r>
                        </m:e>
                        <m:sub>
                          <m:r>
                            <a:rPr lang="cs-CZ" sz="2800" i="1" dirty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1459" y="2040972"/>
                <a:ext cx="812391" cy="52322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10903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597352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8223" y="-1"/>
            <a:ext cx="9152224" cy="1311153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772816"/>
            <a:ext cx="8429127" cy="460851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02501" y="0"/>
                <a:ext cx="8478145" cy="129266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6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Př.2) </a:t>
                </a:r>
                <a:r>
                  <a:rPr lang="cs-CZ" sz="2600" i="0" dirty="0" smtClean="0">
                    <a:solidFill>
                      <a:schemeClr val="bg1"/>
                    </a:solidFill>
                    <a:latin typeface="+mj-lt"/>
                    <a:cs typeface="Arial" pitchFamily="34" charset="0"/>
                  </a:rPr>
                  <a:t>J</a:t>
                </a:r>
                <a:r>
                  <a:rPr lang="cs-CZ" sz="2600" b="0" i="0" dirty="0" smtClean="0">
                    <a:solidFill>
                      <a:schemeClr val="bg1"/>
                    </a:solidFill>
                    <a:latin typeface="+mj-lt"/>
                    <a:cs typeface="Arial" pitchFamily="34" charset="0"/>
                  </a:rPr>
                  <a:t>e dána kružnice 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(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𝑆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𝑟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=3 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r>
                  <a:rPr lang="cs-CZ" sz="26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 a přímka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𝑝</m:t>
                    </m:r>
                  </m:oMath>
                </a14:m>
                <a:r>
                  <a:rPr lang="cs-CZ" sz="26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, jejíž vzdálenost od středu kružnice je 5 cm. Sestrojte tečnu rovnoběžnou s přímkou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𝑝</m:t>
                    </m:r>
                    <m:r>
                      <a:rPr lang="cs-CZ" sz="2600" b="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.</m:t>
                    </m:r>
                  </m:oMath>
                </a14:m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501" y="0"/>
                <a:ext cx="8478145" cy="1292662"/>
              </a:xfrm>
              <a:prstGeom prst="rect">
                <a:avLst/>
              </a:prstGeom>
              <a:blipFill rotWithShape="1">
                <a:blip r:embed="rId2"/>
                <a:stretch>
                  <a:fillRect l="-1222" t="-4717" r="-1366" b="-108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Vývojový diagram: postup 5"/>
          <p:cNvSpPr/>
          <p:nvPr/>
        </p:nvSpPr>
        <p:spPr>
          <a:xfrm>
            <a:off x="0" y="1311152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578729" y="3696189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8729" y="3696189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843808" y="4343588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4343588"/>
                <a:ext cx="69323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251519" y="5688632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818822" y="5751161"/>
                <a:ext cx="321081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8.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0" i="1" dirty="0" smtClean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𝑡</m:t>
                        </m:r>
                      </m:e>
                      <m:sub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cs typeface="Arial" pitchFamily="34" charset="0"/>
                      </a:rPr>
                      <m:t>;</m:t>
                    </m:r>
                    <m:sSub>
                      <m:sSubPr>
                        <m:ctrlP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𝑡</m:t>
                        </m:r>
                      </m:e>
                      <m:sub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  <m:r>
                      <a:rPr lang="cs-CZ" sz="280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∥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𝑝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,</m:t>
                    </m:r>
                    <m:sSub>
                      <m:sSubPr>
                        <m:ctrlP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𝑇</m:t>
                        </m:r>
                      </m:e>
                      <m:sub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  <m:r>
                      <a:rPr lang="cs-CZ" sz="280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∈</m:t>
                    </m:r>
                    <m:sSub>
                      <m:sSubPr>
                        <m:ctrlP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𝑡</m:t>
                        </m:r>
                      </m:e>
                      <m:sub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</m:oMath>
                </a14:m>
                <a:endParaRPr lang="cs-CZ" sz="2800" dirty="0">
                  <a:solidFill>
                    <a:srgbClr val="FFFF00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8822" y="5751161"/>
                <a:ext cx="3210815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3795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1" name="Skupina 10"/>
          <p:cNvGrpSpPr/>
          <p:nvPr/>
        </p:nvGrpSpPr>
        <p:grpSpPr>
          <a:xfrm>
            <a:off x="3056525" y="2564192"/>
            <a:ext cx="2160000" cy="2160000"/>
            <a:chOff x="1979712" y="2445198"/>
            <a:chExt cx="2160000" cy="2160000"/>
          </a:xfrm>
        </p:grpSpPr>
        <p:sp>
          <p:nvSpPr>
            <p:cNvPr id="12" name="Ovál 11"/>
            <p:cNvSpPr>
              <a:spLocks noChangeAspect="1"/>
            </p:cNvSpPr>
            <p:nvPr/>
          </p:nvSpPr>
          <p:spPr>
            <a:xfrm>
              <a:off x="1979712" y="2445198"/>
              <a:ext cx="2160000" cy="2160000"/>
            </a:xfrm>
            <a:prstGeom prst="ellipse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Plus 12"/>
            <p:cNvSpPr/>
            <p:nvPr/>
          </p:nvSpPr>
          <p:spPr>
            <a:xfrm>
              <a:off x="2799738" y="3262695"/>
              <a:ext cx="504056" cy="576110"/>
            </a:xfrm>
            <a:prstGeom prst="mathPlus">
              <a:avLst>
                <a:gd name="adj1" fmla="val 0"/>
              </a:avLst>
            </a:prstGeom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4" name="Přímá spojnice 13"/>
          <p:cNvCxnSpPr/>
          <p:nvPr/>
        </p:nvCxnSpPr>
        <p:spPr>
          <a:xfrm>
            <a:off x="2686312" y="3164968"/>
            <a:ext cx="5054040" cy="1776200"/>
          </a:xfrm>
          <a:prstGeom prst="line">
            <a:avLst/>
          </a:prstGeom>
          <a:ln w="254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926548" y="4185203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i="1" dirty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𝑇</m:t>
                          </m:r>
                        </m:e>
                        <m:sub>
                          <m:r>
                            <a:rPr lang="cs-CZ" sz="2800" i="1" dirty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6548" y="4185203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932511" y="486680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𝑚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32511" y="4866808"/>
                <a:ext cx="812391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16"/>
          <p:cNvCxnSpPr/>
          <p:nvPr/>
        </p:nvCxnSpPr>
        <p:spPr>
          <a:xfrm flipH="1">
            <a:off x="5508104" y="2369773"/>
            <a:ext cx="1113683" cy="3176049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738939" y="441794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𝑃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38939" y="4417948"/>
                <a:ext cx="812391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9" name="Skupina 18"/>
          <p:cNvGrpSpPr/>
          <p:nvPr/>
        </p:nvGrpSpPr>
        <p:grpSpPr>
          <a:xfrm rot="11999179">
            <a:off x="5554233" y="3804045"/>
            <a:ext cx="792088" cy="913541"/>
            <a:chOff x="5191161" y="4175976"/>
            <a:chExt cx="792088" cy="913541"/>
          </a:xfrm>
        </p:grpSpPr>
        <p:sp>
          <p:nvSpPr>
            <p:cNvPr id="20" name="Oblouk 19"/>
            <p:cNvSpPr/>
            <p:nvPr/>
          </p:nvSpPr>
          <p:spPr>
            <a:xfrm>
              <a:off x="5191161" y="4175976"/>
              <a:ext cx="792088" cy="792088"/>
            </a:xfrm>
            <a:prstGeom prst="arc">
              <a:avLst>
                <a:gd name="adj1" fmla="val 5478796"/>
                <a:gd name="adj2" fmla="val 10717411"/>
              </a:avLst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1" name="TextovéPole 20"/>
                <p:cNvSpPr txBox="1"/>
                <p:nvPr/>
              </p:nvSpPr>
              <p:spPr>
                <a:xfrm>
                  <a:off x="5249411" y="4258520"/>
                  <a:ext cx="297752" cy="83099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4800" b="1" i="0" dirty="0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·</m:t>
                        </m:r>
                      </m:oMath>
                    </m:oMathPara>
                  </a14:m>
                  <a:endParaRPr lang="cs-CZ" sz="4800" b="1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21" name="TextovéPole 2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249411" y="4258520"/>
                  <a:ext cx="297752" cy="830997"/>
                </a:xfrm>
                <a:prstGeom prst="rect">
                  <a:avLst/>
                </a:prstGeom>
                <a:blipFill rotWithShape="1">
                  <a:blip r:embed="rId9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6423850" y="2302582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𝑝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23850" y="2302582"/>
                <a:ext cx="812391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2244134" y="3172969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i="1" dirty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𝑇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44134" y="3172969"/>
                <a:ext cx="812391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4" name="Přímá spojnice 23"/>
          <p:cNvCxnSpPr/>
          <p:nvPr/>
        </p:nvCxnSpPr>
        <p:spPr>
          <a:xfrm flipH="1">
            <a:off x="4712401" y="2108164"/>
            <a:ext cx="1113683" cy="3176049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5611459" y="2040972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i="1" dirty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𝑡</m:t>
                          </m:r>
                        </m:e>
                        <m:sub>
                          <m:r>
                            <a:rPr lang="cs-CZ" sz="2800" i="1" dirty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1459" y="2040972"/>
                <a:ext cx="812391" cy="52322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6" name="Přímá spojnice 25"/>
          <p:cNvCxnSpPr/>
          <p:nvPr/>
        </p:nvCxnSpPr>
        <p:spPr>
          <a:xfrm flipH="1">
            <a:off x="2475452" y="1914641"/>
            <a:ext cx="1113683" cy="3176049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324134" y="1846554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i="1" dirty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𝑡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24134" y="1846554"/>
                <a:ext cx="812391" cy="52322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146" name="Picture 2" descr="C:\Users\spravce\AppData\Local\Microsoft\Windows\Temporary Internet Files\Content.IE5\HGW68T4R\MC900437791[10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442" y="2128014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1585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85800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-16493" y="1112176"/>
            <a:ext cx="9072735" cy="1164696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-27494" y="1233759"/>
                <a:ext cx="8991982" cy="7775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600" dirty="0" smtClean="0">
                    <a:solidFill>
                      <a:schemeClr val="bg1"/>
                    </a:solidFill>
                  </a:rPr>
                  <a:t>Př.1) Je dána kružnice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solidFill>
                          <a:schemeClr val="bg1"/>
                        </a:solidFill>
                        <a:latin typeface="Cambria Math"/>
                      </a:rPr>
                      <m:t>𝑘</m:t>
                    </m:r>
                    <m:d>
                      <m:dPr>
                        <m:ctrlPr>
                          <a:rPr lang="cs-CZ" sz="2600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600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𝑆</m:t>
                        </m:r>
                        <m:r>
                          <a:rPr lang="cs-CZ" sz="2600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;</m:t>
                        </m:r>
                        <m:r>
                          <a:rPr lang="cs-CZ" sz="2600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𝑟</m:t>
                        </m:r>
                        <m:r>
                          <a:rPr lang="cs-CZ" sz="2600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=5 </m:t>
                        </m:r>
                        <m:r>
                          <a:rPr lang="cs-CZ" sz="2600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𝑐𝑚</m:t>
                        </m:r>
                      </m:e>
                    </m:d>
                    <m:r>
                      <a:rPr lang="cs-CZ" sz="2600" b="0" i="1" dirty="0" smtClean="0">
                        <a:solidFill>
                          <a:schemeClr val="bg1"/>
                        </a:solidFill>
                        <a:latin typeface="Cambria Math"/>
                      </a:rPr>
                      <m:t>.</m:t>
                    </m:r>
                  </m:oMath>
                </a14:m>
                <a:r>
                  <a:rPr lang="cs-CZ" sz="2600" dirty="0" smtClean="0">
                    <a:solidFill>
                      <a:schemeClr val="bg1"/>
                    </a:solidFill>
                  </a:rPr>
                  <a:t> </a:t>
                </a:r>
                <a:r>
                  <a:rPr lang="cs-CZ" sz="26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Sestrojte tětivu jejíž vzdálenost od středu je 2,5 cm.</a:t>
                </a:r>
                <a:endParaRPr lang="cs-CZ" sz="26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27494" y="1233759"/>
                <a:ext cx="8991982" cy="777512"/>
              </a:xfrm>
              <a:prstGeom prst="rect">
                <a:avLst/>
              </a:prstGeom>
              <a:blipFill rotWithShape="1">
                <a:blip r:embed="rId2"/>
                <a:stretch>
                  <a:fillRect l="-1152" t="-7813" b="-328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aoblený obdélník 10"/>
          <p:cNvSpPr/>
          <p:nvPr/>
        </p:nvSpPr>
        <p:spPr>
          <a:xfrm>
            <a:off x="71265" y="122086"/>
            <a:ext cx="6804991" cy="711018"/>
          </a:xfrm>
          <a:prstGeom prst="roundRect">
            <a:avLst>
              <a:gd name="adj" fmla="val 2614"/>
            </a:avLst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11000">
                <a:schemeClr val="accent3">
                  <a:lumMod val="60000"/>
                  <a:lumOff val="40000"/>
                </a:schemeClr>
              </a:gs>
              <a:gs pos="94000">
                <a:schemeClr val="accent3">
                  <a:lumMod val="60000"/>
                  <a:lumOff val="40000"/>
                </a:schemeClr>
              </a:gs>
              <a:gs pos="100000">
                <a:schemeClr val="accent3">
                  <a:lumMod val="75000"/>
                </a:schemeClr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145369" y="177184"/>
            <a:ext cx="6946911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Příklady na samostatné procvičení:</a:t>
            </a:r>
            <a:endParaRPr lang="cs-CZ" sz="2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0264" y="4096048"/>
            <a:ext cx="9083736" cy="1786641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spravce\AppData\Local\Microsoft\Windows\Temporary Internet Files\Content.IE5\D1R1SU0N\MC900440424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3102" y="34638"/>
            <a:ext cx="1429615" cy="1178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71265" y="4226505"/>
                <a:ext cx="8800490" cy="129266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6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Př.3) </a:t>
                </a:r>
                <a:r>
                  <a:rPr lang="cs-CZ" sz="2600" dirty="0">
                    <a:solidFill>
                      <a:schemeClr val="bg1"/>
                    </a:solidFill>
                  </a:rPr>
                  <a:t>Je dána kružnice </a:t>
                </a:r>
                <a14:m>
                  <m:oMath xmlns:m="http://schemas.openxmlformats.org/officeDocument/2006/math">
                    <m:r>
                      <a:rPr lang="cs-CZ" sz="2600" b="0" i="1" dirty="0" smtClean="0">
                        <a:solidFill>
                          <a:schemeClr val="bg1"/>
                        </a:solidFill>
                        <a:latin typeface="Cambria Math"/>
                      </a:rPr>
                      <m:t>𝑘</m:t>
                    </m:r>
                    <m:d>
                      <m:dPr>
                        <m:ctrlPr>
                          <a:rPr lang="cs-CZ" sz="260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60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𝑆</m:t>
                        </m:r>
                        <m:r>
                          <a:rPr lang="cs-CZ" sz="260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;</m:t>
                        </m:r>
                        <m:r>
                          <a:rPr lang="cs-CZ" sz="260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𝑟</m:t>
                        </m:r>
                        <m:r>
                          <a:rPr lang="cs-CZ" sz="260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=2,7 </m:t>
                        </m:r>
                        <m:r>
                          <a:rPr lang="cs-CZ" sz="260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𝑐𝑚</m:t>
                        </m:r>
                      </m:e>
                    </m:d>
                    <m:r>
                      <a:rPr lang="cs-CZ" sz="2600" b="0" i="1" dirty="0" smtClean="0">
                        <a:solidFill>
                          <a:schemeClr val="bg1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600" dirty="0" smtClean="0">
                    <a:solidFill>
                      <a:schemeClr val="bg1"/>
                    </a:solidFill>
                  </a:rPr>
                  <a:t>a  přímka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solidFill>
                          <a:schemeClr val="bg1"/>
                        </a:solidFill>
                        <a:latin typeface="Cambria Math"/>
                      </a:rPr>
                      <m:t>𝑝</m:t>
                    </m:r>
                  </m:oMath>
                </a14:m>
                <a:r>
                  <a:rPr lang="cs-CZ" sz="2600" dirty="0" smtClean="0">
                    <a:solidFill>
                      <a:schemeClr val="bg1"/>
                    </a:solidFill>
                  </a:rPr>
                  <a:t> ve vzdálenosti 5,2 cm od jejího středu S. Sestrojte tečnu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solidFill>
                          <a:schemeClr val="bg1"/>
                        </a:solidFill>
                        <a:latin typeface="Cambria Math"/>
                      </a:rPr>
                      <m:t>𝑡</m:t>
                    </m:r>
                  </m:oMath>
                </a14:m>
                <a:r>
                  <a:rPr lang="cs-CZ" sz="2600" dirty="0" smtClean="0">
                    <a:solidFill>
                      <a:schemeClr val="bg1"/>
                    </a:solidFill>
                  </a:rPr>
                  <a:t> kružnice k tak, aby platilo </a:t>
                </a:r>
                <a14:m>
                  <m:oMath xmlns:m="http://schemas.openxmlformats.org/officeDocument/2006/math">
                    <m:r>
                      <a:rPr lang="cs-CZ" sz="2600" b="0" i="0" dirty="0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600" b="1" i="0" dirty="0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𝐭</m:t>
                    </m:r>
                    <m:r>
                      <a:rPr lang="cs-CZ" sz="2600" b="1" i="1" dirty="0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⊥</m:t>
                    </m:r>
                    <m:r>
                      <a:rPr lang="cs-CZ" sz="2600" b="1" i="0" dirty="0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𝐩</m:t>
                    </m:r>
                    <m:r>
                      <a:rPr lang="cs-CZ" sz="2600" b="1" i="0" dirty="0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.</m:t>
                    </m:r>
                  </m:oMath>
                </a14:m>
                <a:r>
                  <a:rPr lang="cs-CZ" sz="2600" b="1" dirty="0" smtClean="0">
                    <a:solidFill>
                      <a:schemeClr val="bg1"/>
                    </a:solidFill>
                  </a:rPr>
                  <a:t> </a:t>
                </a:r>
                <a:endParaRPr lang="cs-CZ" sz="2600" b="1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265" y="4226505"/>
                <a:ext cx="8800490" cy="1292662"/>
              </a:xfrm>
              <a:prstGeom prst="rect">
                <a:avLst/>
              </a:prstGeom>
              <a:blipFill rotWithShape="1">
                <a:blip r:embed="rId4"/>
                <a:stretch>
                  <a:fillRect l="-1247" t="-4717" r="-1178" b="-103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Zaoblený obdélník 15"/>
          <p:cNvSpPr/>
          <p:nvPr/>
        </p:nvSpPr>
        <p:spPr>
          <a:xfrm>
            <a:off x="26505" y="2492896"/>
            <a:ext cx="9072735" cy="1323703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118657" y="2492896"/>
                <a:ext cx="9135019" cy="106697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600" dirty="0" smtClean="0">
                    <a:solidFill>
                      <a:schemeClr val="bg1"/>
                    </a:solidFill>
                  </a:rPr>
                  <a:t>Př.2) </a:t>
                </a:r>
                <a:r>
                  <a:rPr lang="cs-CZ" sz="26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Na kružnici </a:t>
                </a:r>
                <a14:m>
                  <m:oMath xmlns:m="http://schemas.openxmlformats.org/officeDocument/2006/math">
                    <m:r>
                      <a:rPr lang="cs-CZ" sz="2600" i="1" dirty="0">
                        <a:solidFill>
                          <a:schemeClr val="bg1"/>
                        </a:solidFill>
                        <a:latin typeface="Cambria Math"/>
                      </a:rPr>
                      <m:t>𝑘</m:t>
                    </m:r>
                    <m:d>
                      <m:dPr>
                        <m:ctrlPr>
                          <a:rPr lang="cs-CZ" sz="260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60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𝑆</m:t>
                        </m:r>
                        <m:r>
                          <a:rPr lang="cs-CZ" sz="260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;</m:t>
                        </m:r>
                        <m:r>
                          <a:rPr lang="cs-CZ" sz="260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𝑟</m:t>
                        </m:r>
                        <m:r>
                          <a:rPr lang="cs-CZ" sz="260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=4,5 </m:t>
                        </m:r>
                        <m:r>
                          <a:rPr lang="cs-CZ" sz="260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𝑐𝑚</m:t>
                        </m:r>
                      </m:e>
                    </m:d>
                  </m:oMath>
                </a14:m>
                <a:r>
                  <a:rPr lang="cs-CZ" sz="26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zvolte bod T.</a:t>
                </a:r>
                <a:br>
                  <a:rPr lang="cs-CZ" sz="26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</a:br>
                <a:r>
                  <a:rPr lang="cs-CZ" sz="26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a) v bodě T sestrojte tečnu t kružnice k.</a:t>
                </a:r>
                <a:br>
                  <a:rPr lang="cs-CZ" sz="26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</a:br>
                <a:r>
                  <a:rPr lang="cs-CZ" sz="26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b) Sestrojte tečnu t´, která je rovnoběžná s tečnou t. </a:t>
                </a:r>
                <a:endParaRPr lang="cs-CZ" sz="26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6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657" y="2492896"/>
                <a:ext cx="9135019" cy="1066976"/>
              </a:xfrm>
              <a:prstGeom prst="rect">
                <a:avLst/>
              </a:prstGeom>
              <a:blipFill rotWithShape="1">
                <a:blip r:embed="rId5"/>
                <a:stretch>
                  <a:fillRect l="-1134" t="-5714" b="-342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1656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  <p:bldP spid="15" grpId="0"/>
      <p:bldP spid="17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3" name="Obdélník 1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Obdélník 1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Matematika pro každého</a:t>
            </a:r>
          </a:p>
        </p:txBody>
      </p:sp>
      <p:sp>
        <p:nvSpPr>
          <p:cNvPr id="15" name="Obdélník 1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Matematické hry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bdélník 1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Moje škola – matematika B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Moje škola – matematika A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Matematika pro základní školy</a:t>
            </a:r>
          </a:p>
        </p:txBody>
      </p:sp>
      <p:sp>
        <p:nvSpPr>
          <p:cNvPr id="19" name="Obdélník 1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Fyzikální, matematické a chemické tabulky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2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5134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50370" y="476672"/>
            <a:ext cx="8886125" cy="3744416"/>
          </a:xfrm>
          <a:prstGeom prst="roundRect">
            <a:avLst/>
          </a:prstGeom>
          <a:gradFill>
            <a:gsLst>
              <a:gs pos="0">
                <a:schemeClr val="bg2">
                  <a:lumMod val="40000"/>
                  <a:lumOff val="60000"/>
                </a:schemeClr>
              </a:gs>
              <a:gs pos="72000">
                <a:schemeClr val="accent2">
                  <a:tint val="90000"/>
                  <a:satMod val="135000"/>
                </a:schemeClr>
              </a:gs>
              <a:gs pos="100000">
                <a:schemeClr val="accent2">
                  <a:tint val="80000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0681" y="1228287"/>
            <a:ext cx="8821799" cy="19543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MOLNÁR, Josef; EMANOVSKÝ, Petr; LEPÍK, Libor a kol. </a:t>
            </a:r>
            <a:r>
              <a:rPr lang="cs-CZ" sz="1100" i="1" dirty="0">
                <a:solidFill>
                  <a:schemeClr val="bg1"/>
                </a:solidFill>
              </a:rPr>
              <a:t>Matematika 8</a:t>
            </a:r>
            <a:r>
              <a:rPr lang="cs-CZ" sz="1100" dirty="0">
                <a:solidFill>
                  <a:schemeClr val="bg1"/>
                </a:solidFill>
              </a:rPr>
              <a:t>. Olomouc: </a:t>
            </a:r>
            <a:r>
              <a:rPr lang="cs-CZ" sz="1100" dirty="0" err="1">
                <a:solidFill>
                  <a:schemeClr val="bg1"/>
                </a:solidFill>
              </a:rPr>
              <a:t>Prodos</a:t>
            </a:r>
            <a:r>
              <a:rPr lang="cs-CZ" sz="1100" dirty="0">
                <a:solidFill>
                  <a:schemeClr val="bg1"/>
                </a:solidFill>
              </a:rPr>
              <a:t>, 2000, ISBN 80-7230-062-8. </a:t>
            </a:r>
            <a:endParaRPr lang="cs-CZ" sz="11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DYTRYCH</a:t>
            </a:r>
            <a:r>
              <a:rPr lang="cs-CZ" sz="1100" dirty="0">
                <a:solidFill>
                  <a:schemeClr val="bg1"/>
                </a:solidFill>
              </a:rPr>
              <a:t>, Martin; DOBIASOVÁ, Irena; LIVŇANSKÁ, Libuše. </a:t>
            </a:r>
            <a:r>
              <a:rPr lang="cs-CZ" sz="1100" i="1" dirty="0">
                <a:solidFill>
                  <a:schemeClr val="bg1"/>
                </a:solidFill>
              </a:rPr>
              <a:t>Sbírka úloh z matematiky</a:t>
            </a:r>
            <a:r>
              <a:rPr lang="cs-CZ" sz="1100" dirty="0">
                <a:solidFill>
                  <a:schemeClr val="bg1"/>
                </a:solidFill>
              </a:rPr>
              <a:t>. Pohořelice: Fortuna, 2001, ISBN 80-7168-766-9</a:t>
            </a:r>
            <a:r>
              <a:rPr lang="cs-CZ" sz="1100" dirty="0" smtClean="0">
                <a:solidFill>
                  <a:schemeClr val="bg1"/>
                </a:solidFill>
              </a:rPr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MULLEROVÁ, Jana; BĚLOUN, František; BRANT, Jiří a kol. </a:t>
            </a:r>
            <a:r>
              <a:rPr lang="cs-CZ" sz="1100" i="1" dirty="0">
                <a:solidFill>
                  <a:schemeClr val="bg1"/>
                </a:solidFill>
              </a:rPr>
              <a:t>Matematika pro 8. ročník</a:t>
            </a:r>
            <a:r>
              <a:rPr lang="cs-CZ" sz="1100" dirty="0">
                <a:solidFill>
                  <a:schemeClr val="bg1"/>
                </a:solidFill>
              </a:rPr>
              <a:t>. Praha: Kvarta, 1999</a:t>
            </a:r>
            <a:r>
              <a:rPr lang="cs-CZ" sz="1100">
                <a:solidFill>
                  <a:schemeClr val="bg1"/>
                </a:solidFill>
              </a:rPr>
              <a:t>, </a:t>
            </a:r>
            <a:r>
              <a:rPr lang="cs-CZ" sz="1100" smtClean="0">
                <a:solidFill>
                  <a:schemeClr val="bg1"/>
                </a:solidFill>
              </a:rPr>
              <a:t/>
            </a:r>
            <a:br>
              <a:rPr lang="cs-CZ" sz="1100" smtClean="0">
                <a:solidFill>
                  <a:schemeClr val="bg1"/>
                </a:solidFill>
              </a:rPr>
            </a:br>
            <a:r>
              <a:rPr lang="cs-CZ" sz="1100" smtClean="0">
                <a:solidFill>
                  <a:schemeClr val="bg1"/>
                </a:solidFill>
              </a:rPr>
              <a:t>ISBN </a:t>
            </a:r>
            <a:r>
              <a:rPr lang="cs-CZ" sz="1100" dirty="0">
                <a:solidFill>
                  <a:schemeClr val="bg1"/>
                </a:solidFill>
              </a:rPr>
              <a:t>80-85570-93-9.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Galerie klipart</a:t>
            </a:r>
            <a:endParaRPr lang="cs-CZ" sz="1100" dirty="0">
              <a:solidFill>
                <a:schemeClr val="bg1"/>
              </a:solidFill>
            </a:endParaRPr>
          </a:p>
          <a:p>
            <a:endParaRPr lang="cs-CZ" sz="1100" dirty="0" smtClean="0">
              <a:solidFill>
                <a:schemeClr val="bg1"/>
              </a:solidFill>
            </a:endParaRPr>
          </a:p>
          <a:p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49879" y="620688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solidFill>
                <a:schemeClr val="bg1"/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9091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2994</TotalTime>
  <Words>1420</Words>
  <Application>Microsoft Office PowerPoint</Application>
  <PresentationFormat>Předvádění na obrazovce (4:3)</PresentationFormat>
  <Paragraphs>219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Autumn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370</cp:revision>
  <dcterms:created xsi:type="dcterms:W3CDTF">2012-10-07T18:47:53Z</dcterms:created>
  <dcterms:modified xsi:type="dcterms:W3CDTF">2013-03-31T18:53:25Z</dcterms:modified>
</cp:coreProperties>
</file>