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22"/>
  </p:notesMasterIdLst>
  <p:sldIdLst>
    <p:sldId id="256" r:id="rId2"/>
    <p:sldId id="257" r:id="rId3"/>
    <p:sldId id="376" r:id="rId4"/>
    <p:sldId id="338" r:id="rId5"/>
    <p:sldId id="373" r:id="rId6"/>
    <p:sldId id="374" r:id="rId7"/>
    <p:sldId id="375" r:id="rId8"/>
    <p:sldId id="377" r:id="rId9"/>
    <p:sldId id="381" r:id="rId10"/>
    <p:sldId id="378" r:id="rId11"/>
    <p:sldId id="379" r:id="rId12"/>
    <p:sldId id="382" r:id="rId13"/>
    <p:sldId id="383" r:id="rId14"/>
    <p:sldId id="384" r:id="rId15"/>
    <p:sldId id="385" r:id="rId16"/>
    <p:sldId id="386" r:id="rId17"/>
    <p:sldId id="387" r:id="rId18"/>
    <p:sldId id="321" r:id="rId19"/>
    <p:sldId id="331" r:id="rId20"/>
    <p:sldId id="26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5069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3.wmf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4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5.wmf"/><Relationship Id="rId3" Type="http://schemas.openxmlformats.org/officeDocument/2006/relationships/image" Target="../media/image31.png"/><Relationship Id="rId7" Type="http://schemas.openxmlformats.org/officeDocument/2006/relationships/image" Target="../media/image24.png"/><Relationship Id="rId12" Type="http://schemas.openxmlformats.org/officeDocument/2006/relationships/image" Target="../media/image36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28.png"/><Relationship Id="rId5" Type="http://schemas.openxmlformats.org/officeDocument/2006/relationships/image" Target="../media/image33.png"/><Relationship Id="rId10" Type="http://schemas.openxmlformats.org/officeDocument/2006/relationships/image" Target="../media/image35.png"/><Relationship Id="rId4" Type="http://schemas.openxmlformats.org/officeDocument/2006/relationships/image" Target="../media/image32.png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8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7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28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7.wmf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59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11" Type="http://schemas.openxmlformats.org/officeDocument/2006/relationships/image" Target="../media/image28.png"/><Relationship Id="rId5" Type="http://schemas.openxmlformats.org/officeDocument/2006/relationships/image" Target="../media/image5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8.wmf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28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11" Type="http://schemas.openxmlformats.org/officeDocument/2006/relationships/image" Target="../media/image67.png"/><Relationship Id="rId5" Type="http://schemas.openxmlformats.org/officeDocument/2006/relationships/image" Target="../media/image64.png"/><Relationship Id="rId10" Type="http://schemas.openxmlformats.org/officeDocument/2006/relationships/image" Target="../media/image57.png"/><Relationship Id="rId4" Type="http://schemas.openxmlformats.org/officeDocument/2006/relationships/image" Target="../media/image63.png"/><Relationship Id="rId9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openxmlformats.org/officeDocument/2006/relationships/image" Target="../media/image9.wmf"/><Relationship Id="rId3" Type="http://schemas.openxmlformats.org/officeDocument/2006/relationships/image" Target="../media/image70.png"/><Relationship Id="rId7" Type="http://schemas.openxmlformats.org/officeDocument/2006/relationships/image" Target="../media/image55.png"/><Relationship Id="rId12" Type="http://schemas.openxmlformats.org/officeDocument/2006/relationships/image" Target="../media/image77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11" Type="http://schemas.openxmlformats.org/officeDocument/2006/relationships/image" Target="../media/image28.png"/><Relationship Id="rId5" Type="http://schemas.openxmlformats.org/officeDocument/2006/relationships/image" Target="../media/image72.png"/><Relationship Id="rId10" Type="http://schemas.openxmlformats.org/officeDocument/2006/relationships/image" Target="../media/image76.png"/><Relationship Id="rId4" Type="http://schemas.openxmlformats.org/officeDocument/2006/relationships/image" Target="../media/image71.png"/><Relationship Id="rId9" Type="http://schemas.openxmlformats.org/officeDocument/2006/relationships/image" Target="../media/image7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image" Target="../media/image89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0.png"/><Relationship Id="rId7" Type="http://schemas.openxmlformats.org/officeDocument/2006/relationships/image" Target="../media/image89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90.png"/><Relationship Id="rId4" Type="http://schemas.openxmlformats.org/officeDocument/2006/relationships/image" Target="../media/image8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0.png"/><Relationship Id="rId7" Type="http://schemas.openxmlformats.org/officeDocument/2006/relationships/image" Target="../media/image89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92.png"/><Relationship Id="rId4" Type="http://schemas.openxmlformats.org/officeDocument/2006/relationships/image" Target="../media/image81.png"/><Relationship Id="rId9" Type="http://schemas.openxmlformats.org/officeDocument/2006/relationships/image" Target="../media/image9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0.png"/><Relationship Id="rId7" Type="http://schemas.openxmlformats.org/officeDocument/2006/relationships/image" Target="../media/image89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94.png"/><Relationship Id="rId10" Type="http://schemas.openxmlformats.org/officeDocument/2006/relationships/image" Target="../media/image95.png"/><Relationship Id="rId4" Type="http://schemas.openxmlformats.org/officeDocument/2006/relationships/image" Target="../media/image81.png"/><Relationship Id="rId9" Type="http://schemas.openxmlformats.org/officeDocument/2006/relationships/image" Target="../media/image9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0.png"/><Relationship Id="rId7" Type="http://schemas.openxmlformats.org/officeDocument/2006/relationships/image" Target="../media/image89.png"/><Relationship Id="rId12" Type="http://schemas.openxmlformats.org/officeDocument/2006/relationships/image" Target="../media/image11.wmf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11" Type="http://schemas.openxmlformats.org/officeDocument/2006/relationships/image" Target="../media/image97.png"/><Relationship Id="rId5" Type="http://schemas.openxmlformats.org/officeDocument/2006/relationships/image" Target="../media/image96.png"/><Relationship Id="rId10" Type="http://schemas.openxmlformats.org/officeDocument/2006/relationships/image" Target="../media/image95.png"/><Relationship Id="rId4" Type="http://schemas.openxmlformats.org/officeDocument/2006/relationships/image" Target="../media/image81.png"/><Relationship Id="rId9" Type="http://schemas.openxmlformats.org/officeDocument/2006/relationships/image" Target="../media/image9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100.png"/><Relationship Id="rId18" Type="http://schemas.openxmlformats.org/officeDocument/2006/relationships/image" Target="../media/image105.png"/><Relationship Id="rId26" Type="http://schemas.openxmlformats.org/officeDocument/2006/relationships/image" Target="../media/image113.png"/><Relationship Id="rId3" Type="http://schemas.openxmlformats.org/officeDocument/2006/relationships/image" Target="../media/image10.wmf"/><Relationship Id="rId21" Type="http://schemas.openxmlformats.org/officeDocument/2006/relationships/image" Target="../media/image108.png"/><Relationship Id="rId7" Type="http://schemas.openxmlformats.org/officeDocument/2006/relationships/image" Target="../media/image60.png"/><Relationship Id="rId12" Type="http://schemas.openxmlformats.org/officeDocument/2006/relationships/image" Target="../media/image99.png"/><Relationship Id="rId17" Type="http://schemas.openxmlformats.org/officeDocument/2006/relationships/image" Target="../media/image104.png"/><Relationship Id="rId25" Type="http://schemas.openxmlformats.org/officeDocument/2006/relationships/image" Target="../media/image112.png"/><Relationship Id="rId2" Type="http://schemas.openxmlformats.org/officeDocument/2006/relationships/image" Target="../media/image18.png"/><Relationship Id="rId16" Type="http://schemas.openxmlformats.org/officeDocument/2006/relationships/image" Target="../media/image103.png"/><Relationship Id="rId20" Type="http://schemas.openxmlformats.org/officeDocument/2006/relationships/image" Target="../media/image10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98.png"/><Relationship Id="rId24" Type="http://schemas.openxmlformats.org/officeDocument/2006/relationships/image" Target="../media/image111.png"/><Relationship Id="rId5" Type="http://schemas.openxmlformats.org/officeDocument/2006/relationships/image" Target="../media/image37.png"/><Relationship Id="rId15" Type="http://schemas.openxmlformats.org/officeDocument/2006/relationships/image" Target="../media/image102.png"/><Relationship Id="rId23" Type="http://schemas.openxmlformats.org/officeDocument/2006/relationships/image" Target="../media/image110.png"/><Relationship Id="rId10" Type="http://schemas.openxmlformats.org/officeDocument/2006/relationships/image" Target="../media/image83.png"/><Relationship Id="rId19" Type="http://schemas.openxmlformats.org/officeDocument/2006/relationships/image" Target="../media/image106.png"/><Relationship Id="rId4" Type="http://schemas.openxmlformats.org/officeDocument/2006/relationships/image" Target="../media/image29.png"/><Relationship Id="rId9" Type="http://schemas.openxmlformats.org/officeDocument/2006/relationships/image" Target="../media/image78.png"/><Relationship Id="rId14" Type="http://schemas.openxmlformats.org/officeDocument/2006/relationships/image" Target="../media/image101.png"/><Relationship Id="rId22" Type="http://schemas.openxmlformats.org/officeDocument/2006/relationships/image" Target="../media/image109.png"/><Relationship Id="rId27" Type="http://schemas.openxmlformats.org/officeDocument/2006/relationships/image" Target="../media/image1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1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VY_32_INOVACE_07_06_M8_Hanak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4251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Kruh a kružnice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05873" y="363193"/>
            <a:ext cx="8953679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0" y="4072225"/>
            <a:ext cx="906422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zájemná poloha dvou kružnic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3" y="801783"/>
            <a:ext cx="1217598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32656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330694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16732" y="1221436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si ukážeme různé případy vzájemné polohy dvou kružnic.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62473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61992" y="298052"/>
            <a:ext cx="8452700" cy="195991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6806" y="368041"/>
                <a:ext cx="809393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Úsečka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 která spojuje středy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dvou kružnic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se nazývá </a:t>
                </a:r>
                <a:r>
                  <a:rPr lang="cs-CZ" sz="28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středná</a:t>
                </a:r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těchto kružnic.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806" y="368041"/>
                <a:ext cx="809393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83" t="-6369" r="-1583" b="-16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6664" y="1220316"/>
                <a:ext cx="83204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Délka úsečky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je </a:t>
                </a:r>
                <a:r>
                  <a:rPr lang="cs-CZ" sz="2800" b="1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délka středné </a:t>
                </a:r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dvou kružnic.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664" y="1220316"/>
                <a:ext cx="832047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538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361992" y="2564903"/>
            <a:ext cx="8486784" cy="3911077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817135" y="461700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7135" y="4617008"/>
                <a:ext cx="450149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 flipV="1">
            <a:off x="456664" y="4596578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867432" y="3226510"/>
            <a:ext cx="2731881" cy="2731881"/>
          </a:xfrm>
          <a:prstGeom prst="ellipse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238844" y="4416558"/>
            <a:ext cx="0" cy="3600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42357" y="327267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357" y="3272671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Pravá složená závorka 13"/>
          <p:cNvSpPr/>
          <p:nvPr/>
        </p:nvSpPr>
        <p:spPr>
          <a:xfrm rot="5400000">
            <a:off x="2778844" y="4083034"/>
            <a:ext cx="264051" cy="1332000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á složená závorka 14"/>
          <p:cNvSpPr/>
          <p:nvPr/>
        </p:nvSpPr>
        <p:spPr>
          <a:xfrm rot="16200000">
            <a:off x="4120276" y="2379420"/>
            <a:ext cx="360040" cy="4066019"/>
          </a:xfrm>
          <a:prstGeom prst="rightBrace">
            <a:avLst>
              <a:gd name="adj1" fmla="val 80392"/>
              <a:gd name="adj2" fmla="val 4555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850147" y="375966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0147" y="3759668"/>
                <a:ext cx="450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052260" y="2763496"/>
                <a:ext cx="187827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solidFill>
                                <a:srgbClr val="FFFF00"/>
                              </a:solidFill>
                              <a:effectLst/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solidFill>
                                    <a:srgbClr val="FFFF0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solidFill>
                                    <a:srgbClr val="FFFF0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rgbClr val="FFFF0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2800" i="1">
                                  <a:solidFill>
                                    <a:srgbClr val="FFFF0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solidFill>
                                    <a:srgbClr val="FFFF0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i="1">
                                  <a:solidFill>
                                    <a:srgbClr val="FFFF00"/>
                                  </a:solidFill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b="0" i="1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effectLst/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2260" y="2763496"/>
                <a:ext cx="187827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494216" y="1661163"/>
            <a:ext cx="83204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Označíme jí písmenem </a:t>
            </a:r>
            <a:r>
              <a:rPr lang="cs-CZ" sz="2800" b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i="1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endParaRPr lang="cs-CZ" sz="2800" b="1" i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675425" y="2912679"/>
            <a:ext cx="3315753" cy="3315753"/>
          </a:xfrm>
          <a:prstGeom prst="ellipse">
            <a:avLst/>
          </a:prstGeom>
          <a:noFill/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6333301" y="4416557"/>
            <a:ext cx="0" cy="3600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549747" y="293673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𝑘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9747" y="2936739"/>
                <a:ext cx="450149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218801" y="4743596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8801" y="4743596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698898" y="472721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8898" y="4727214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279288" y="4776597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9288" y="4776597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ravá složená závorka 35"/>
          <p:cNvSpPr/>
          <p:nvPr/>
        </p:nvSpPr>
        <p:spPr>
          <a:xfrm rot="5400000">
            <a:off x="5372337" y="3901605"/>
            <a:ext cx="264053" cy="1657877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32379" y="464869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379" y="4648698"/>
                <a:ext cx="450149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541250" y="4631406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𝐵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1250" y="4631406"/>
                <a:ext cx="450149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884368" y="4619450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𝐵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84368" y="4619450"/>
                <a:ext cx="450149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225276" y="4606905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5276" y="4606905"/>
                <a:ext cx="450149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8322761" y="403949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4039491"/>
                <a:ext cx="450149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50CAPKEU22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902" y="1653358"/>
            <a:ext cx="1601179" cy="120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21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0" grpId="0" animBg="1"/>
      <p:bldP spid="13" grpId="0"/>
      <p:bldP spid="14" grpId="0" animBg="1"/>
      <p:bldP spid="15" grpId="0" animBg="1"/>
      <p:bldP spid="17" grpId="0"/>
      <p:bldP spid="26" grpId="0" animBg="1"/>
      <p:bldP spid="27" grpId="0"/>
      <p:bldP spid="29" grpId="0" animBg="1"/>
      <p:bldP spid="32" grpId="0"/>
      <p:bldP spid="33" grpId="0"/>
      <p:bldP spid="34" grpId="0"/>
      <p:bldP spid="35" grpId="0"/>
      <p:bldP spid="36" grpId="0" animBg="1"/>
      <p:bldP spid="39" grpId="0"/>
      <p:bldP spid="40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Zaoblený obdélník 24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45913" y="435119"/>
            <a:ext cx="8320476" cy="140012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72451" y="611960"/>
                <a:ext cx="80939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nemají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žádný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společný bod.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51" y="611960"/>
                <a:ext cx="809393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58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085493" y="1112836"/>
            <a:ext cx="4574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Kružnice leží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vně sebe.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9752" y="2128268"/>
            <a:ext cx="8486784" cy="4325068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456664" y="4349030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/>
          <p:cNvGrpSpPr/>
          <p:nvPr/>
        </p:nvGrpSpPr>
        <p:grpSpPr>
          <a:xfrm>
            <a:off x="5684024" y="3118879"/>
            <a:ext cx="2442359" cy="2392567"/>
            <a:chOff x="867432" y="2888509"/>
            <a:chExt cx="2881070" cy="2822334"/>
          </a:xfrm>
        </p:grpSpPr>
        <p:grpSp>
          <p:nvGrpSpPr>
            <p:cNvPr id="3" name="Skupina 2"/>
            <p:cNvGrpSpPr/>
            <p:nvPr/>
          </p:nvGrpSpPr>
          <p:grpSpPr>
            <a:xfrm>
              <a:off x="867432" y="2978962"/>
              <a:ext cx="2731881" cy="2731881"/>
              <a:chOff x="867432" y="2978962"/>
              <a:chExt cx="2731881" cy="273188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30" name="TextovéPole 29"/>
                  <p:cNvSpPr txBox="1"/>
                  <p:nvPr/>
                </p:nvSpPr>
                <p:spPr>
                  <a:xfrm>
                    <a:off x="2217698" y="4369460"/>
                    <a:ext cx="450149" cy="61720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30" name="TextovéPole 2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217698" y="4369460"/>
                    <a:ext cx="450149" cy="617204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r="-1587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33" name="Ovál 32"/>
              <p:cNvSpPr/>
              <p:nvPr/>
            </p:nvSpPr>
            <p:spPr>
              <a:xfrm>
                <a:off x="867432" y="2978962"/>
                <a:ext cx="2731881" cy="2731881"/>
              </a:xfrm>
              <a:prstGeom prst="ellipse">
                <a:avLst/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4" name="Přímá spojnice 33"/>
              <p:cNvCxnSpPr/>
              <p:nvPr/>
            </p:nvCxnSpPr>
            <p:spPr>
              <a:xfrm>
                <a:off x="2238844" y="4169010"/>
                <a:ext cx="0" cy="360040"/>
              </a:xfrm>
              <a:prstGeom prst="line">
                <a:avLst/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TextovéPole 36"/>
                <p:cNvSpPr txBox="1"/>
                <p:nvPr/>
              </p:nvSpPr>
              <p:spPr>
                <a:xfrm>
                  <a:off x="3298353" y="2888509"/>
                  <a:ext cx="450149" cy="6172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37" name="TextovéPole 3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98353" y="2888509"/>
                  <a:ext cx="450149" cy="61720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952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8" name="Pravá složená závorka 37"/>
          <p:cNvSpPr/>
          <p:nvPr/>
        </p:nvSpPr>
        <p:spPr>
          <a:xfrm rot="5400000">
            <a:off x="3529804" y="3608256"/>
            <a:ext cx="266469" cy="1788884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48" name="Pravá složená závorka 47"/>
          <p:cNvSpPr/>
          <p:nvPr/>
        </p:nvSpPr>
        <p:spPr>
          <a:xfrm rot="16200000">
            <a:off x="4625263" y="2128193"/>
            <a:ext cx="360040" cy="4073373"/>
          </a:xfrm>
          <a:prstGeom prst="rightBrace">
            <a:avLst>
              <a:gd name="adj1" fmla="val 80392"/>
              <a:gd name="adj2" fmla="val 55846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805283" y="3512120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5283" y="3512120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334143" y="2396363"/>
                <a:ext cx="187827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&gt;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+</a:t>
                </a:r>
                <a:r>
                  <a:rPr lang="cs-CZ" sz="2800" dirty="0">
                    <a:solidFill>
                      <a:srgbClr val="FFFF00"/>
                    </a:solidFill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4143" y="2396363"/>
                <a:ext cx="187827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884984" y="2454839"/>
            <a:ext cx="3704071" cy="3745127"/>
            <a:chOff x="4675425" y="2628379"/>
            <a:chExt cx="3315753" cy="3352505"/>
          </a:xfrm>
        </p:grpSpPr>
        <p:sp>
          <p:nvSpPr>
            <p:cNvPr id="51" name="Ovál 50"/>
            <p:cNvSpPr/>
            <p:nvPr/>
          </p:nvSpPr>
          <p:spPr>
            <a:xfrm>
              <a:off x="4675425" y="2665131"/>
              <a:ext cx="3315753" cy="3315753"/>
            </a:xfrm>
            <a:prstGeom prst="ellipse">
              <a:avLst/>
            </a:pr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2" name="Přímá spojnice 51"/>
            <p:cNvCxnSpPr/>
            <p:nvPr/>
          </p:nvCxnSpPr>
          <p:spPr>
            <a:xfrm>
              <a:off x="6333301" y="4169009"/>
              <a:ext cx="0" cy="36004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3" name="TextovéPole 52"/>
                <p:cNvSpPr txBox="1"/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3" name="TextovéPole 5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4" name="TextovéPole 53"/>
                <p:cNvSpPr txBox="1"/>
                <p:nvPr/>
              </p:nvSpPr>
              <p:spPr>
                <a:xfrm>
                  <a:off x="6136495" y="4501927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54" name="TextovéPole 5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36495" y="4501927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437963" y="453976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7963" y="4539764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6068836" y="447407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8836" y="4474074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7" name="Pravá složená závorka 56"/>
          <p:cNvSpPr/>
          <p:nvPr/>
        </p:nvSpPr>
        <p:spPr>
          <a:xfrm rot="5400000">
            <a:off x="6146569" y="3915490"/>
            <a:ext cx="258349" cy="1117169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HGW68T4R\MC90044044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010" y="1145382"/>
            <a:ext cx="16478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62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13" grpId="0"/>
      <p:bldP spid="38" grpId="0" animBg="1"/>
      <p:bldP spid="48" grpId="0" animBg="1"/>
      <p:bldP spid="49" grpId="0"/>
      <p:bldP spid="50" grpId="0" animBg="1"/>
      <p:bldP spid="55" grpId="0"/>
      <p:bldP spid="56" grpId="0"/>
      <p:bldP spid="57" grpId="0" animBg="1"/>
      <p:bldP spid="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5913" y="435119"/>
            <a:ext cx="8320476" cy="140012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2451" y="596828"/>
                <a:ext cx="80939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2)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mají jediný společný bod T.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51" y="596828"/>
                <a:ext cx="809393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58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955898" y="1099020"/>
            <a:ext cx="54334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Kružnice mají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vnější dotyk.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9752" y="2128268"/>
            <a:ext cx="8486784" cy="4325068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56664" y="4349030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4600603" y="3119653"/>
            <a:ext cx="2442359" cy="2392567"/>
            <a:chOff x="867432" y="2888509"/>
            <a:chExt cx="2881070" cy="2822334"/>
          </a:xfrm>
        </p:grpSpPr>
        <p:grpSp>
          <p:nvGrpSpPr>
            <p:cNvPr id="9" name="Skupina 8"/>
            <p:cNvGrpSpPr/>
            <p:nvPr/>
          </p:nvGrpSpPr>
          <p:grpSpPr>
            <a:xfrm>
              <a:off x="867432" y="2978962"/>
              <a:ext cx="2731881" cy="2731881"/>
              <a:chOff x="867432" y="2978962"/>
              <a:chExt cx="2731881" cy="273188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2217698" y="4369460"/>
                    <a:ext cx="450149" cy="61720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217698" y="4369460"/>
                    <a:ext cx="450149" cy="617204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r="-3175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2" name="Ovál 11"/>
              <p:cNvSpPr/>
              <p:nvPr/>
            </p:nvSpPr>
            <p:spPr>
              <a:xfrm>
                <a:off x="867432" y="2978962"/>
                <a:ext cx="2731881" cy="2731881"/>
              </a:xfrm>
              <a:prstGeom prst="ellipse">
                <a:avLst/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238844" y="4169010"/>
                <a:ext cx="0" cy="360040"/>
              </a:xfrm>
              <a:prstGeom prst="line">
                <a:avLst/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3298353" y="2888509"/>
                  <a:ext cx="450149" cy="6172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98353" y="2888509"/>
                  <a:ext cx="450149" cy="61720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967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Pravá složená závorka 13"/>
          <p:cNvSpPr/>
          <p:nvPr/>
        </p:nvSpPr>
        <p:spPr>
          <a:xfrm rot="5400000">
            <a:off x="3529804" y="3608256"/>
            <a:ext cx="266469" cy="1788884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Pravá složená závorka 14"/>
          <p:cNvSpPr/>
          <p:nvPr/>
        </p:nvSpPr>
        <p:spPr>
          <a:xfrm rot="16200000">
            <a:off x="4075726" y="2677731"/>
            <a:ext cx="360040" cy="2974296"/>
          </a:xfrm>
          <a:prstGeom prst="rightBrace">
            <a:avLst>
              <a:gd name="adj1" fmla="val 80392"/>
              <a:gd name="adj2" fmla="val 443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821002" y="3512120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1002" y="3512120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334143" y="2396363"/>
                <a:ext cx="187827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+</a:t>
                </a:r>
                <a:r>
                  <a:rPr lang="cs-CZ" sz="2800" dirty="0">
                    <a:solidFill>
                      <a:srgbClr val="FFFF00"/>
                    </a:solidFill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4143" y="2396363"/>
                <a:ext cx="187827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884984" y="2454839"/>
            <a:ext cx="3704071" cy="3745127"/>
            <a:chOff x="4675425" y="2628379"/>
            <a:chExt cx="3315753" cy="3352505"/>
          </a:xfrm>
        </p:grpSpPr>
        <p:sp>
          <p:nvSpPr>
            <p:cNvPr id="19" name="Ovál 18"/>
            <p:cNvSpPr/>
            <p:nvPr/>
          </p:nvSpPr>
          <p:spPr>
            <a:xfrm>
              <a:off x="4675425" y="2665131"/>
              <a:ext cx="3315753" cy="3315753"/>
            </a:xfrm>
            <a:prstGeom prst="ellipse">
              <a:avLst/>
            </a:pr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6333301" y="4169009"/>
              <a:ext cx="0" cy="36004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6136495" y="4501927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36495" y="4501927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437963" y="453976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7963" y="4539764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59231" y="450269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9231" y="4502698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avá složená závorka 24"/>
          <p:cNvSpPr/>
          <p:nvPr/>
        </p:nvSpPr>
        <p:spPr>
          <a:xfrm rot="5400000">
            <a:off x="5055132" y="3915489"/>
            <a:ext cx="258349" cy="1117169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625722" y="3723248"/>
                <a:ext cx="3816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𝑇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722" y="3723248"/>
                <a:ext cx="381603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37573[3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75" y="1614488"/>
            <a:ext cx="17462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06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 animBg="1"/>
      <p:bldP spid="15" grpId="0" animBg="1"/>
      <p:bldP spid="16" grpId="0"/>
      <p:bldP spid="17" grpId="0" animBg="1"/>
      <p:bldP spid="23" grpId="0"/>
      <p:bldP spid="24" grpId="0"/>
      <p:bldP spid="25" grpId="0" animBg="1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60464" y="435119"/>
            <a:ext cx="8776031" cy="140012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60464" y="467339"/>
                <a:ext cx="911211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3)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se protínají je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dvou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různých bodech.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464" y="467339"/>
                <a:ext cx="911211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406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47099" y="899859"/>
            <a:ext cx="54334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Průsečíky kružnic označíme A,B.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9752" y="1988840"/>
            <a:ext cx="8486784" cy="4464496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56664" y="4349030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4438849" y="2933187"/>
            <a:ext cx="2923725" cy="2864119"/>
            <a:chOff x="867432" y="2888509"/>
            <a:chExt cx="2881070" cy="2822334"/>
          </a:xfrm>
        </p:grpSpPr>
        <p:grpSp>
          <p:nvGrpSpPr>
            <p:cNvPr id="9" name="Skupina 8"/>
            <p:cNvGrpSpPr/>
            <p:nvPr/>
          </p:nvGrpSpPr>
          <p:grpSpPr>
            <a:xfrm>
              <a:off x="867432" y="2978962"/>
              <a:ext cx="2731881" cy="2731881"/>
              <a:chOff x="867432" y="2978962"/>
              <a:chExt cx="2731881" cy="273188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2217698" y="4369460"/>
                    <a:ext cx="450149" cy="61720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217698" y="4369460"/>
                    <a:ext cx="450149" cy="617204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2" name="Ovál 11"/>
              <p:cNvSpPr/>
              <p:nvPr/>
            </p:nvSpPr>
            <p:spPr>
              <a:xfrm>
                <a:off x="867432" y="2978962"/>
                <a:ext cx="2731881" cy="2731881"/>
              </a:xfrm>
              <a:prstGeom prst="ellipse">
                <a:avLst/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238844" y="4169010"/>
                <a:ext cx="0" cy="360040"/>
              </a:xfrm>
              <a:prstGeom prst="line">
                <a:avLst/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3298353" y="2888509"/>
                  <a:ext cx="450149" cy="6172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98353" y="2888509"/>
                  <a:ext cx="450149" cy="61720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Pravá složená závorka 13"/>
          <p:cNvSpPr/>
          <p:nvPr/>
        </p:nvSpPr>
        <p:spPr>
          <a:xfrm rot="14274032">
            <a:off x="3776229" y="2866064"/>
            <a:ext cx="434950" cy="1730642"/>
          </a:xfrm>
          <a:prstGeom prst="rightBrace">
            <a:avLst>
              <a:gd name="adj1" fmla="val 77596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Pravá složená závorka 14"/>
          <p:cNvSpPr/>
          <p:nvPr/>
        </p:nvSpPr>
        <p:spPr>
          <a:xfrm rot="18811448">
            <a:off x="5303318" y="3195799"/>
            <a:ext cx="299233" cy="1226008"/>
          </a:xfrm>
          <a:prstGeom prst="rightBrace">
            <a:avLst>
              <a:gd name="adj1" fmla="val 75454"/>
              <a:gd name="adj2" fmla="val 443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586475" y="4656395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6475" y="4656395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054956" y="2039601"/>
                <a:ext cx="3307618" cy="575799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m:rPr>
                        <m:nor/>
                      </m:rPr>
                      <a:rPr lang="cs-CZ" sz="2800" b="0" i="0" dirty="0" smtClean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rPr>
                      <m:t>−</m:t>
                    </m:r>
                    <m:r>
                      <m:rPr>
                        <m:nor/>
                      </m:rPr>
                      <a:rPr lang="cs-CZ" sz="2800" dirty="0">
                        <a:solidFill>
                          <a:srgbClr val="FFFF00"/>
                        </a:solidFill>
                        <a:ea typeface="Cambria Math"/>
                        <a:cs typeface="Arial" pitchFamily="34" charset="0"/>
                      </a:rPr>
                      <m:t> 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&lt;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+</a:t>
                </a:r>
                <a:r>
                  <a:rPr lang="cs-CZ" sz="2800" dirty="0">
                    <a:solidFill>
                      <a:srgbClr val="FFFF00"/>
                    </a:solidFill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4956" y="2039601"/>
                <a:ext cx="3307618" cy="5757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1480235" y="2563430"/>
            <a:ext cx="3704071" cy="3745127"/>
            <a:chOff x="4675425" y="2628379"/>
            <a:chExt cx="3315753" cy="3352505"/>
          </a:xfrm>
        </p:grpSpPr>
        <p:sp>
          <p:nvSpPr>
            <p:cNvPr id="19" name="Ovál 18"/>
            <p:cNvSpPr/>
            <p:nvPr/>
          </p:nvSpPr>
          <p:spPr>
            <a:xfrm>
              <a:off x="4675425" y="2665131"/>
              <a:ext cx="3315753" cy="3315753"/>
            </a:xfrm>
            <a:prstGeom prst="ellipse">
              <a:avLst/>
            </a:pr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6337661" y="4080289"/>
              <a:ext cx="0" cy="36004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6136495" y="4501927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36495" y="4501927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93702" y="302484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3702" y="3024841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52934" y="3246358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2934" y="3246358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avá složená závorka 24"/>
          <p:cNvSpPr/>
          <p:nvPr/>
        </p:nvSpPr>
        <p:spPr>
          <a:xfrm rot="5400000">
            <a:off x="4430727" y="3278018"/>
            <a:ext cx="311497" cy="2445261"/>
          </a:xfrm>
          <a:prstGeom prst="rightBrace">
            <a:avLst>
              <a:gd name="adj1" fmla="val 62755"/>
              <a:gd name="adj2" fmla="val 42762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708526" y="2810216"/>
                <a:ext cx="3816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8526" y="2810216"/>
                <a:ext cx="381603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710930" y="5661248"/>
                <a:ext cx="3816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930" y="5661248"/>
                <a:ext cx="381603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>
            <a:endCxn id="12" idx="1"/>
          </p:cNvCxnSpPr>
          <p:nvPr/>
        </p:nvCxnSpPr>
        <p:spPr>
          <a:xfrm flipV="1">
            <a:off x="3332270" y="3430977"/>
            <a:ext cx="1512577" cy="924138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2" idx="1"/>
          </p:cNvCxnSpPr>
          <p:nvPr/>
        </p:nvCxnSpPr>
        <p:spPr>
          <a:xfrm flipH="1" flipV="1">
            <a:off x="4844847" y="3430977"/>
            <a:ext cx="1005150" cy="913923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spravce\AppData\Local\Microsoft\Windows\Temporary Internet Files\Content.IE5\0BASIBLT\MC900432459[6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574" y="1045266"/>
            <a:ext cx="15367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330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 animBg="1"/>
      <p:bldP spid="15" grpId="0" animBg="1"/>
      <p:bldP spid="16" grpId="0"/>
      <p:bldP spid="17" grpId="0" animBg="1"/>
      <p:bldP spid="23" grpId="0"/>
      <p:bldP spid="24" grpId="0"/>
      <p:bldP spid="25" grpId="0" animBg="1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5913" y="435119"/>
            <a:ext cx="8320476" cy="140012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2451" y="596828"/>
                <a:ext cx="80939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4)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mají jediný společný bod T.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51" y="596828"/>
                <a:ext cx="809393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58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955898" y="1099020"/>
            <a:ext cx="54334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Kružnice mají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vnitřní dotyk.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9752" y="2128268"/>
            <a:ext cx="8486784" cy="4325068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56664" y="4349030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3916882" y="3023684"/>
            <a:ext cx="2472508" cy="2501847"/>
            <a:chOff x="682679" y="2759600"/>
            <a:chExt cx="2916634" cy="2951243"/>
          </a:xfrm>
        </p:grpSpPr>
        <p:grpSp>
          <p:nvGrpSpPr>
            <p:cNvPr id="9" name="Skupina 8"/>
            <p:cNvGrpSpPr/>
            <p:nvPr/>
          </p:nvGrpSpPr>
          <p:grpSpPr>
            <a:xfrm>
              <a:off x="867432" y="2978962"/>
              <a:ext cx="2731881" cy="2731881"/>
              <a:chOff x="867432" y="2978962"/>
              <a:chExt cx="2731881" cy="273188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1992623" y="4426950"/>
                    <a:ext cx="450149" cy="61720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992623" y="4426950"/>
                    <a:ext cx="450149" cy="617204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r="-3226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2" name="Ovál 11"/>
              <p:cNvSpPr/>
              <p:nvPr/>
            </p:nvSpPr>
            <p:spPr>
              <a:xfrm>
                <a:off x="867432" y="2978962"/>
                <a:ext cx="2731881" cy="2731881"/>
              </a:xfrm>
              <a:prstGeom prst="ellipse">
                <a:avLst/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238844" y="4169010"/>
                <a:ext cx="0" cy="360040"/>
              </a:xfrm>
              <a:prstGeom prst="line">
                <a:avLst/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682679" y="2759600"/>
                  <a:ext cx="450149" cy="6172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2679" y="2759600"/>
                  <a:ext cx="450149" cy="61720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967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Pravá složená závorka 13"/>
          <p:cNvSpPr/>
          <p:nvPr/>
        </p:nvSpPr>
        <p:spPr>
          <a:xfrm rot="5400000">
            <a:off x="5668576" y="3930473"/>
            <a:ext cx="266470" cy="1131455"/>
          </a:xfrm>
          <a:prstGeom prst="rightBrace">
            <a:avLst>
              <a:gd name="adj1" fmla="val 62755"/>
              <a:gd name="adj2" fmla="val 29796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Pravá složená závorka 14"/>
          <p:cNvSpPr/>
          <p:nvPr/>
        </p:nvSpPr>
        <p:spPr>
          <a:xfrm rot="16200000">
            <a:off x="5289338" y="3265392"/>
            <a:ext cx="360040" cy="1796362"/>
          </a:xfrm>
          <a:prstGeom prst="rightBrace">
            <a:avLst>
              <a:gd name="adj1" fmla="val 80392"/>
              <a:gd name="adj2" fmla="val 443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57734" y="446777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𝒔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7734" y="4467779"/>
                <a:ext cx="45014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76616" y="2278156"/>
                <a:ext cx="187827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-</a:t>
                </a:r>
                <a:r>
                  <a:rPr lang="cs-CZ" sz="2800" dirty="0">
                    <a:solidFill>
                      <a:srgbClr val="FFFF00"/>
                    </a:solidFill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6616" y="2278156"/>
                <a:ext cx="187827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2680524" y="2439187"/>
            <a:ext cx="3704071" cy="3745127"/>
            <a:chOff x="4675425" y="2628379"/>
            <a:chExt cx="3315753" cy="3352505"/>
          </a:xfrm>
        </p:grpSpPr>
        <p:sp>
          <p:nvSpPr>
            <p:cNvPr id="19" name="Ovál 18"/>
            <p:cNvSpPr/>
            <p:nvPr/>
          </p:nvSpPr>
          <p:spPr>
            <a:xfrm>
              <a:off x="4675425" y="2665131"/>
              <a:ext cx="3315753" cy="3315753"/>
            </a:xfrm>
            <a:prstGeom prst="ellipse">
              <a:avLst/>
            </a:pr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6367871" y="4153115"/>
              <a:ext cx="0" cy="36004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5995205" y="4389451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995205" y="4389451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18156" y="354690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8156" y="3546904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851542" y="4478092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1542" y="4478092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avá složená závorka 24"/>
          <p:cNvSpPr/>
          <p:nvPr/>
        </p:nvSpPr>
        <p:spPr>
          <a:xfrm rot="5400000">
            <a:off x="4765492" y="4176770"/>
            <a:ext cx="258349" cy="646979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421262" y="3707596"/>
                <a:ext cx="3816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𝑇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1262" y="3707596"/>
                <a:ext cx="381603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40446[1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20" y="2344527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85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 animBg="1"/>
      <p:bldP spid="15" grpId="0" animBg="1"/>
      <p:bldP spid="16" grpId="0"/>
      <p:bldP spid="17" grpId="0" animBg="1"/>
      <p:bldP spid="23" grpId="0"/>
      <p:bldP spid="24" grpId="0"/>
      <p:bldP spid="25" grpId="0" animBg="1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45913" y="435119"/>
            <a:ext cx="8320476" cy="140012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2451" y="596828"/>
                <a:ext cx="80939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5)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nemají žádný společný bod.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51" y="596828"/>
                <a:ext cx="809393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58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55897" y="1099020"/>
                <a:ext cx="58469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leží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uvnitř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  </a:t>
                </a:r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5897" y="1099020"/>
                <a:ext cx="5846967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190" t="-11628" r="-3650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379752" y="2128268"/>
            <a:ext cx="8486784" cy="4325068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56664" y="4349030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3859826" y="3056049"/>
            <a:ext cx="2321980" cy="2349533"/>
            <a:chOff x="682679" y="2759600"/>
            <a:chExt cx="2916634" cy="2951243"/>
          </a:xfrm>
        </p:grpSpPr>
        <p:grpSp>
          <p:nvGrpSpPr>
            <p:cNvPr id="9" name="Skupina 8"/>
            <p:cNvGrpSpPr/>
            <p:nvPr/>
          </p:nvGrpSpPr>
          <p:grpSpPr>
            <a:xfrm>
              <a:off x="867432" y="2978962"/>
              <a:ext cx="2731881" cy="2731881"/>
              <a:chOff x="867432" y="2978962"/>
              <a:chExt cx="2731881" cy="273188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1992623" y="4426950"/>
                    <a:ext cx="450149" cy="61720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992623" y="4426950"/>
                    <a:ext cx="450149" cy="617204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r="-8475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2" name="Ovál 11"/>
              <p:cNvSpPr/>
              <p:nvPr/>
            </p:nvSpPr>
            <p:spPr>
              <a:xfrm>
                <a:off x="867432" y="2978962"/>
                <a:ext cx="2731881" cy="2731881"/>
              </a:xfrm>
              <a:prstGeom prst="ellipse">
                <a:avLst/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238843" y="4217036"/>
                <a:ext cx="0" cy="360040"/>
              </a:xfrm>
              <a:prstGeom prst="line">
                <a:avLst/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682679" y="2759600"/>
                  <a:ext cx="450149" cy="6172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2679" y="2759600"/>
                  <a:ext cx="450149" cy="617204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525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Pravá složená závorka 13"/>
          <p:cNvSpPr/>
          <p:nvPr/>
        </p:nvSpPr>
        <p:spPr>
          <a:xfrm rot="5400000">
            <a:off x="5497586" y="3942738"/>
            <a:ext cx="266171" cy="1063916"/>
          </a:xfrm>
          <a:prstGeom prst="rightBrace">
            <a:avLst>
              <a:gd name="adj1" fmla="val 62755"/>
              <a:gd name="adj2" fmla="val 35764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Pravá složená závorka 14"/>
          <p:cNvSpPr/>
          <p:nvPr/>
        </p:nvSpPr>
        <p:spPr>
          <a:xfrm rot="16200000">
            <a:off x="5289338" y="3265392"/>
            <a:ext cx="360040" cy="1796362"/>
          </a:xfrm>
          <a:prstGeom prst="rightBrace">
            <a:avLst>
              <a:gd name="adj1" fmla="val 80392"/>
              <a:gd name="adj2" fmla="val 443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01453" y="4467779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𝒔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1453" y="4467779"/>
                <a:ext cx="450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181806" y="2278156"/>
                <a:ext cx="1878277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  <a:cs typeface="Arial" pitchFamily="34" charset="0"/>
                      </a:rPr>
                      <m:t>&lt;</m:t>
                    </m:r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-</a:t>
                </a:r>
                <a:r>
                  <a:rPr lang="cs-CZ" sz="2800" dirty="0">
                    <a:solidFill>
                      <a:srgbClr val="FFFF00"/>
                    </a:solidFill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1806" y="2278156"/>
                <a:ext cx="187827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2680524" y="2439187"/>
            <a:ext cx="3704071" cy="3745127"/>
            <a:chOff x="4675425" y="2628379"/>
            <a:chExt cx="3315753" cy="3352505"/>
          </a:xfrm>
        </p:grpSpPr>
        <p:sp>
          <p:nvSpPr>
            <p:cNvPr id="19" name="Ovál 18"/>
            <p:cNvSpPr/>
            <p:nvPr/>
          </p:nvSpPr>
          <p:spPr>
            <a:xfrm>
              <a:off x="4675425" y="2665131"/>
              <a:ext cx="3315753" cy="3315753"/>
            </a:xfrm>
            <a:prstGeom prst="ellipse">
              <a:avLst/>
            </a:pr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6367871" y="4153115"/>
              <a:ext cx="0" cy="36004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5995205" y="4389451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995205" y="4389451"/>
                  <a:ext cx="450149" cy="523220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18156" y="354690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8156" y="3546904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630671" y="443714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0671" y="4437141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avá složená závorka 24"/>
          <p:cNvSpPr/>
          <p:nvPr/>
        </p:nvSpPr>
        <p:spPr>
          <a:xfrm rot="5400000">
            <a:off x="4681779" y="4232921"/>
            <a:ext cx="258051" cy="510702"/>
          </a:xfrm>
          <a:prstGeom prst="rightBrace">
            <a:avLst>
              <a:gd name="adj1" fmla="val 62755"/>
              <a:gd name="adj2" fmla="val 50000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D1R1SU0N\MC900432483[5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1" y="2278156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69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 animBg="1"/>
      <p:bldP spid="15" grpId="0" animBg="1"/>
      <p:bldP spid="16" grpId="0"/>
      <p:bldP spid="17" grpId="0" animBg="1"/>
      <p:bldP spid="23" grpId="0"/>
      <p:bldP spid="24" grpId="0"/>
      <p:bldP spid="25" grpId="0" animBg="1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6632"/>
            <a:ext cx="8928991" cy="648072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3213" y="150812"/>
            <a:ext cx="8320476" cy="162200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9751" y="312522"/>
                <a:ext cx="8093938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nemají žádný společný bod, ale pro jejich středy 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751" y="312522"/>
                <a:ext cx="809393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81" t="-6369" r="-1506" b="-16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6664" y="1249595"/>
                <a:ext cx="81970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Kružnice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se nazývají </a:t>
                </a:r>
                <a:r>
                  <a:rPr lang="cs-CZ" sz="2800" b="1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soustředné kružnice</a:t>
                </a: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b="1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664" y="1249595"/>
                <a:ext cx="819702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56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402698" y="2128268"/>
            <a:ext cx="8486784" cy="4325068"/>
          </a:xfrm>
          <a:prstGeom prst="rect">
            <a:avLst/>
          </a:prstGeom>
          <a:solidFill>
            <a:schemeClr val="tx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56664" y="4349030"/>
            <a:ext cx="8320476" cy="2043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3332461" y="3023683"/>
            <a:ext cx="2321980" cy="2349533"/>
            <a:chOff x="682679" y="2759600"/>
            <a:chExt cx="2916634" cy="2951243"/>
          </a:xfrm>
        </p:grpSpPr>
        <p:grpSp>
          <p:nvGrpSpPr>
            <p:cNvPr id="9" name="Skupina 8"/>
            <p:cNvGrpSpPr/>
            <p:nvPr/>
          </p:nvGrpSpPr>
          <p:grpSpPr>
            <a:xfrm>
              <a:off x="867432" y="2978962"/>
              <a:ext cx="2731881" cy="2731881"/>
              <a:chOff x="867432" y="2978962"/>
              <a:chExt cx="2731881" cy="2731881"/>
            </a:xfrm>
          </p:grpSpPr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2396908" y="4685265"/>
                    <a:ext cx="450149" cy="617204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sz="2800" b="0" i="1" dirty="0" smtClean="0">
                                  <a:solidFill>
                                    <a:schemeClr val="bg1"/>
                                  </a:solidFill>
                                  <a:effectLst/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oMath>
                      </m:oMathPara>
                    </a14:m>
                    <a:endParaRPr lang="cs-CZ" sz="2800" dirty="0">
                      <a:solidFill>
                        <a:schemeClr val="bg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396908" y="4685265"/>
                    <a:ext cx="450149" cy="617204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r="-10345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2" name="Ovál 11"/>
              <p:cNvSpPr/>
              <p:nvPr/>
            </p:nvSpPr>
            <p:spPr>
              <a:xfrm>
                <a:off x="867432" y="2978962"/>
                <a:ext cx="2731881" cy="2731881"/>
              </a:xfrm>
              <a:prstGeom prst="ellipse">
                <a:avLst/>
              </a:prstGeom>
              <a:noFill/>
              <a:ln w="254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2238843" y="4217036"/>
                <a:ext cx="0" cy="360040"/>
              </a:xfrm>
              <a:prstGeom prst="line">
                <a:avLst/>
              </a:prstGeom>
              <a:ln w="254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682679" y="2759600"/>
                  <a:ext cx="450149" cy="6172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2679" y="2759600"/>
                  <a:ext cx="450149" cy="617204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724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Pravá složená závorka 13"/>
          <p:cNvSpPr/>
          <p:nvPr/>
        </p:nvSpPr>
        <p:spPr>
          <a:xfrm rot="5400000">
            <a:off x="5341111" y="3581358"/>
            <a:ext cx="266173" cy="1786682"/>
          </a:xfrm>
          <a:prstGeom prst="rightBrace">
            <a:avLst>
              <a:gd name="adj1" fmla="val 62755"/>
              <a:gd name="adj2" fmla="val 35764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5" name="Pravá složená závorka 14"/>
          <p:cNvSpPr/>
          <p:nvPr/>
        </p:nvSpPr>
        <p:spPr>
          <a:xfrm rot="16200000">
            <a:off x="4920904" y="3633826"/>
            <a:ext cx="360040" cy="1059494"/>
          </a:xfrm>
          <a:prstGeom prst="rightBrace">
            <a:avLst>
              <a:gd name="adj1" fmla="val 80392"/>
              <a:gd name="adj2" fmla="val 44317"/>
            </a:avLst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181807" y="2278156"/>
                <a:ext cx="1486538" cy="523220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≠</m:t>
                    </m:r>
                  </m:oMath>
                </a14:m>
                <a:r>
                  <a:rPr lang="cs-CZ" sz="2800" dirty="0">
                    <a:solidFill>
                      <a:srgbClr val="FFFF00"/>
                    </a:solidFill>
                    <a:ea typeface="Cambria Math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 dirty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1807" y="2278156"/>
                <a:ext cx="148653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8" name="Skupina 17"/>
          <p:cNvGrpSpPr/>
          <p:nvPr/>
        </p:nvGrpSpPr>
        <p:grpSpPr>
          <a:xfrm>
            <a:off x="2680524" y="2439187"/>
            <a:ext cx="3704071" cy="3745127"/>
            <a:chOff x="4675425" y="2628379"/>
            <a:chExt cx="3315753" cy="3352505"/>
          </a:xfrm>
        </p:grpSpPr>
        <p:sp>
          <p:nvSpPr>
            <p:cNvPr id="19" name="Ovál 18"/>
            <p:cNvSpPr/>
            <p:nvPr/>
          </p:nvSpPr>
          <p:spPr>
            <a:xfrm>
              <a:off x="4675425" y="2665131"/>
              <a:ext cx="3315753" cy="3315753"/>
            </a:xfrm>
            <a:prstGeom prst="ellipse">
              <a:avLst/>
            </a:prstGeom>
            <a:no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6367871" y="4153115"/>
              <a:ext cx="0" cy="36004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25797" y="2628379"/>
                  <a:ext cx="450149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5984781" y="4513064"/>
                  <a:ext cx="45014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800" b="0" i="1" dirty="0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cs-CZ" sz="2800" dirty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984781" y="4513064"/>
                  <a:ext cx="45014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853531" y="3546904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3531" y="3546904"/>
                <a:ext cx="450149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630671" y="4437141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0671" y="4437141"/>
                <a:ext cx="450149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2761" y="3791943"/>
                <a:ext cx="45014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416295" y="4556737"/>
                <a:ext cx="5028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295" y="4556737"/>
                <a:ext cx="502867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BL96J1IA\MC900439843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64" y="2278156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903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 animBg="1"/>
      <p:bldP spid="15" grpId="0" animBg="1"/>
      <p:bldP spid="17" grpId="0" animBg="1"/>
      <p:bldP spid="23" grpId="0"/>
      <p:bldP spid="24" grpId="0"/>
      <p:bldP spid="26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s poloměrem 4 cm,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331770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1.  k; </a:t>
                </a:r>
                <a14:m>
                  <m:oMath xmlns:m="http://schemas.openxmlformats.org/officeDocument/2006/math"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(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𝑆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;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𝑟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=3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𝑐𝑚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331770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670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Picture 2" descr="C:\Users\spravce\AppData\Local\Microsoft\Windows\Temporary Internet Files\Content.IE5\D1R1SU0N\MC900440424CA36SHYI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059078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93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s poloměrem 4 cm,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19659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2.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𝐴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A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1965987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6192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7" name="Přímá spojnice 16"/>
          <p:cNvCxnSpPr/>
          <p:nvPr/>
        </p:nvCxnSpPr>
        <p:spPr>
          <a:xfrm>
            <a:off x="3195172" y="3745435"/>
            <a:ext cx="305334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195172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5172" y="3719811"/>
                <a:ext cx="812391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050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;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 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),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28950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3.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𝑝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</a:rPr>
                      <m:t>A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𝑆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𝑝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895023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211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764728" y="3745435"/>
            <a:ext cx="692168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386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;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 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),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258025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4.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𝐵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B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effectLst/>
                        <a:latin typeface="Cambria Math"/>
                        <a:ea typeface="Cambria Math"/>
                      </a:rPr>
                      <m:t>𝑘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580258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717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764728" y="3745435"/>
            <a:ext cx="692168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361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;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 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),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Vývojový diagram: postup 20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46658" y="5757752"/>
                <a:ext cx="29454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5.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  <m:t>𝐴𝐿</m:t>
                        </m:r>
                      </m:e>
                    </m:d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=4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945486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132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6" name="Skupina 25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27" name="Ovál 26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lus 27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764728" y="3745435"/>
            <a:ext cx="692168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>
            <a:off x="4828903" y="3457380"/>
            <a:ext cx="0" cy="46708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625752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752" y="3719811"/>
                <a:ext cx="80371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014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;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 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),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313534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6.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=4 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313534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3883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764728" y="3745435"/>
            <a:ext cx="692168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4828903" y="3457380"/>
            <a:ext cx="0" cy="46708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25752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752" y="3719811"/>
                <a:ext cx="80371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vál 20"/>
          <p:cNvSpPr>
            <a:spLocks noChangeAspect="1"/>
          </p:cNvSpPr>
          <p:nvPr/>
        </p:nvSpPr>
        <p:spPr>
          <a:xfrm>
            <a:off x="3371391" y="2305435"/>
            <a:ext cx="2880000" cy="2880000"/>
          </a:xfrm>
          <a:prstGeom prst="ellips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904775" y="45716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4775" y="4571679"/>
                <a:ext cx="69323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8665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741368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498346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581515"/>
            <a:ext cx="8429127" cy="479981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Je dána</a:t>
                </a:r>
                <a14:m>
                  <m:oMath xmlns:m="http://schemas.openxmlformats.org/officeDocument/2006/math">
                    <m:r>
                      <a:rPr lang="cs-CZ" sz="280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𝑆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=3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a na ní bod A. Sestrojte kružnici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𝑙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(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𝐿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;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𝑟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 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), která má s kružnicí vnější dotyk v bodě A.</a:t>
                </a:r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05" y="113350"/>
                <a:ext cx="851894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1503" t="-4405" r="-157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Vývojový diagram: postup 5"/>
          <p:cNvSpPr/>
          <p:nvPr/>
        </p:nvSpPr>
        <p:spPr>
          <a:xfrm>
            <a:off x="251520" y="1581515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𝑆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1417" y="3719811"/>
                <a:ext cx="81239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𝑘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8674" y="4419279"/>
                <a:ext cx="693232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51519" y="5688632"/>
            <a:ext cx="8429127" cy="692696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6658" y="5757752"/>
                <a:ext cx="254153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FFFF00"/>
                    </a:solidFill>
                    <a:effectLst/>
                    <a:latin typeface="Arial" pitchFamily="34" charset="0"/>
                    <a:cs typeface="Arial" pitchFamily="34" charset="0"/>
                  </a:rPr>
                  <a:t>7.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𝐶</m:t>
                    </m:r>
                    <m:r>
                      <a:rPr lang="cs-CZ" sz="280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;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effectLst/>
                        <a:latin typeface="Cambria Math"/>
                        <a:cs typeface="Arial" pitchFamily="34" charset="0"/>
                      </a:rPr>
                      <m:t>𝐶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𝑝</m:t>
                    </m:r>
                    <m:r>
                      <a:rPr lang="cs-CZ" sz="2800" i="1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800" b="0" i="1" smtClean="0">
                        <a:solidFill>
                          <a:srgbClr val="FFFF00"/>
                        </a:solidFill>
                        <a:latin typeface="Cambria Math"/>
                        <a:ea typeface="Cambria Math"/>
                      </a:rPr>
                      <m:t>𝑙</m:t>
                    </m:r>
                  </m:oMath>
                </a14:m>
                <a:endParaRPr lang="cs-CZ" sz="2800" dirty="0"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658" y="5757752"/>
                <a:ext cx="2541530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4796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1211391" y="2639883"/>
            <a:ext cx="2160000" cy="2160000"/>
            <a:chOff x="1979712" y="2445198"/>
            <a:chExt cx="2160000" cy="2160000"/>
          </a:xfrm>
        </p:grpSpPr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979712" y="2445198"/>
              <a:ext cx="2160000" cy="2160000"/>
            </a:xfrm>
            <a:prstGeom prst="ellipse">
              <a:avLst/>
            </a:prstGeom>
            <a:noFill/>
            <a:ln w="317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lus 12"/>
            <p:cNvSpPr/>
            <p:nvPr/>
          </p:nvSpPr>
          <p:spPr>
            <a:xfrm>
              <a:off x="2799738" y="3262695"/>
              <a:ext cx="504056" cy="576110"/>
            </a:xfrm>
            <a:prstGeom prst="mathPlus">
              <a:avLst>
                <a:gd name="adj1" fmla="val 0"/>
              </a:avLst>
            </a:prstGeom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719811"/>
                <a:ext cx="8037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>
            <a:off x="764728" y="3745435"/>
            <a:ext cx="6921686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𝑝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9798" y="3719883"/>
                <a:ext cx="6932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543" y="3719490"/>
                <a:ext cx="803715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4828903" y="3457380"/>
            <a:ext cx="0" cy="467081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25752" y="3719811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𝐿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5752" y="3719811"/>
                <a:ext cx="803715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>
            <a:spLocks noChangeAspect="1"/>
          </p:cNvSpPr>
          <p:nvPr/>
        </p:nvSpPr>
        <p:spPr>
          <a:xfrm>
            <a:off x="3371391" y="2305435"/>
            <a:ext cx="2880000" cy="2880000"/>
          </a:xfrm>
          <a:prstGeom prst="ellipse">
            <a:avLst/>
          </a:prstGeom>
          <a:noFill/>
          <a:ln w="317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904775" y="4571679"/>
                <a:ext cx="6932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𝑙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4775" y="4571679"/>
                <a:ext cx="69323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084168" y="3690920"/>
                <a:ext cx="8037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effectLst/>
                          <a:latin typeface="Cambria Math"/>
                          <a:ea typeface="Cambria Math"/>
                          <a:cs typeface="Arial" pitchFamily="34" charset="0"/>
                        </a:rPr>
                        <m:t>𝐶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3690920"/>
                <a:ext cx="803715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0BASIBLT\MC900437791CA58MBVS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113" y="19923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07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8223" y="-1"/>
            <a:ext cx="9152224" cy="1673323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5E9EFF"/>
              </a:gs>
              <a:gs pos="3000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83710" y="4845"/>
                <a:ext cx="8518942" cy="16927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sSub>
                      <m:sSubPr>
                        <m:ctrlP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=4 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</a:t>
                </a:r>
                <a:r>
                  <a:rPr lang="cs-CZ" sz="2600" dirty="0">
                    <a:solidFill>
                      <a:schemeClr val="bg1"/>
                    </a:solidFill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i="1" dirty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𝑘</m:t>
                        </m:r>
                      </m:e>
                      <m:sub>
                        <m:r>
                          <a:rPr lang="cs-CZ" sz="26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6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(</m:t>
                    </m:r>
                    <m:sSub>
                      <m:sSubPr>
                        <m:ctrlPr>
                          <a:rPr lang="cs-CZ" sz="26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6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</m:t>
                    </m:r>
                    <m:sSub>
                      <m:sSubPr>
                        <m:ctrlPr>
                          <a:rPr lang="cs-CZ" sz="26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6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6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1,5 </m:t>
                    </m:r>
                    <m:r>
                      <a:rPr lang="cs-CZ" sz="26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600" i="1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)</m:t>
                    </m:r>
                  </m:oMath>
                </a14:m>
                <a:r>
                  <a:rPr lang="cs-CZ" sz="26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</a:t>
                </a:r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mají délku středné : 	a)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600" i="1" smtClean="0">
                            <a:solidFill>
                              <a:schemeClr val="bg1"/>
                            </a:solidFill>
                            <a:effectLst/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60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6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6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cs-CZ" sz="260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6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600" b="0" i="1" smtClean="0">
                                <a:solidFill>
                                  <a:schemeClr val="bg1"/>
                                </a:solidFill>
                                <a:effectLst/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600" b="0" i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 sz="2600" b="0" i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s</m:t>
                    </m:r>
                    <m:r>
                      <a:rPr lang="cs-CZ" sz="2600" b="0" i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=6 </m:t>
                    </m:r>
                    <m:r>
                      <m:rPr>
                        <m:sty m:val="p"/>
                      </m:rPr>
                      <a:rPr lang="cs-CZ" sz="2600" b="0" i="0" smtClean="0">
                        <a:solidFill>
                          <a:schemeClr val="bg1"/>
                        </a:solidFill>
                        <a:effectLst/>
                        <a:latin typeface="Cambria Math"/>
                        <a:cs typeface="Arial" pitchFamily="34" charset="0"/>
                      </a:rPr>
                      <m:t>cm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,</a:t>
                </a:r>
                <a:b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</a:br>
                <a:r>
                  <a:rPr lang="cs-CZ" sz="2600" dirty="0" smtClean="0">
                    <a:solidFill>
                      <a:schemeClr val="bg1"/>
                    </a:solidFill>
                    <a:effectLst/>
                    <a:latin typeface="Arial" pitchFamily="34" charset="0"/>
                    <a:cs typeface="Arial" pitchFamily="34" charset="0"/>
                  </a:rPr>
                  <a:t>                       		</a:t>
                </a:r>
                <a:r>
                  <a:rPr lang="cs-CZ" sz="2600" b="0" i="0" dirty="0" smtClean="0">
                    <a:solidFill>
                      <a:schemeClr val="bg1"/>
                    </a:solidFill>
                    <a:effectLst/>
                    <a:latin typeface="+mj-lt"/>
                    <a:cs typeface="Arial" pitchFamily="34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6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600" i="1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600" i="1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600" i="1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cs-CZ" sz="2600" i="1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600" i="1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600" i="1">
                                <a:solidFill>
                                  <a:schemeClr val="bg1"/>
                                </a:solidFill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cs-CZ" sz="260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m:rPr>
                        <m:sty m:val="p"/>
                      </m:rPr>
                      <a:rPr lang="cs-CZ" sz="260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s</m:t>
                    </m:r>
                    <m:r>
                      <a:rPr lang="cs-CZ" sz="260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=2,5 </m:t>
                    </m:r>
                    <m:r>
                      <m:rPr>
                        <m:sty m:val="p"/>
                      </m:rPr>
                      <a:rPr lang="cs-CZ" sz="260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cm</m:t>
                    </m:r>
                    <m:r>
                      <a:rPr lang="cs-CZ" sz="2600" b="0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Určete bez rýsování jakou mají vzájemnou polohu.</a:t>
                </a:r>
                <a:endParaRPr lang="cs-CZ" sz="2600" dirty="0">
                  <a:solidFill>
                    <a:schemeClr val="bg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710" y="4845"/>
                <a:ext cx="8518942" cy="1692771"/>
              </a:xfrm>
              <a:prstGeom prst="rect">
                <a:avLst/>
              </a:prstGeom>
              <a:blipFill rotWithShape="1">
                <a:blip r:embed="rId2"/>
                <a:stretch>
                  <a:fillRect l="-1216" t="-3249" b="-83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HGW68T4R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616" y="263965"/>
            <a:ext cx="1648916" cy="1359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300460" y="2086732"/>
            <a:ext cx="8496944" cy="227592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35218" y="2190644"/>
                <a:ext cx="2149087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/>
                    </a:solidFill>
                  </a:rPr>
                  <a:t>a)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=6 </m:t>
                    </m:r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218" y="2190644"/>
                <a:ext cx="2149087" cy="533488"/>
              </a:xfrm>
              <a:prstGeom prst="rect">
                <a:avLst/>
              </a:prstGeom>
              <a:blipFill rotWithShape="1">
                <a:blip r:embed="rId4"/>
                <a:stretch>
                  <a:fillRect l="-4816" t="-11364" b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72694" y="2606736"/>
                <a:ext cx="2149087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=4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694" y="2606736"/>
                <a:ext cx="2149087" cy="53348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752454" y="3102756"/>
                <a:ext cx="2149087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1,5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54" y="3102756"/>
                <a:ext cx="2149087" cy="53348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300460" y="4484594"/>
            <a:ext cx="8496944" cy="223319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29928" y="4552750"/>
                <a:ext cx="2613461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/>
                    </a:solidFill>
                  </a:rPr>
                  <a:t>b)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=2,5 </m:t>
                    </m:r>
                    <m:r>
                      <a:rPr lang="cs-CZ" sz="260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928" y="4552750"/>
                <a:ext cx="2613461" cy="533488"/>
              </a:xfrm>
              <a:prstGeom prst="rect">
                <a:avLst/>
              </a:prstGeom>
              <a:blipFill rotWithShape="1">
                <a:blip r:embed="rId7"/>
                <a:stretch>
                  <a:fillRect l="-3963" t="-11494" b="-195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94302" y="4984247"/>
                <a:ext cx="2149087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=4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302" y="4984247"/>
                <a:ext cx="2149087" cy="53348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794301" y="5460803"/>
                <a:ext cx="2149087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1,5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4301" y="5460803"/>
                <a:ext cx="2149087" cy="53348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3131840" y="2190644"/>
            <a:ext cx="0" cy="20062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131840" y="4639473"/>
            <a:ext cx="0" cy="17565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502416" y="2160791"/>
                <a:ext cx="28027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4 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+ 1,5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2416" y="2160791"/>
                <a:ext cx="2802736" cy="53348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6528344" y="2172796"/>
                <a:ext cx="12241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8344" y="2172796"/>
                <a:ext cx="1224136" cy="53348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735288" y="2644174"/>
                <a:ext cx="1388792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5,5 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5288" y="2644174"/>
                <a:ext cx="1388792" cy="53348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6560888" y="2668360"/>
                <a:ext cx="12241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0888" y="2668360"/>
                <a:ext cx="1224136" cy="53348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903784" y="3140224"/>
                <a:ext cx="1401368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3784" y="3140224"/>
                <a:ext cx="1401368" cy="533488"/>
              </a:xfrm>
              <a:prstGeom prst="rect">
                <a:avLst/>
              </a:prstGeom>
              <a:blipFill rotWithShape="1">
                <a:blip r:embed="rId14"/>
                <a:stretch>
                  <a:fillRect t="-5682" b="-23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6560888" y="3161381"/>
                <a:ext cx="12241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0888" y="3161381"/>
                <a:ext cx="1224136" cy="533488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 flipH="1">
            <a:off x="3274256" y="3694869"/>
            <a:ext cx="5093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Vývojový diagram: postup 28"/>
              <p:cNvSpPr/>
              <p:nvPr/>
            </p:nvSpPr>
            <p:spPr>
              <a:xfrm>
                <a:off x="5984824" y="2733595"/>
                <a:ext cx="576064" cy="427786"/>
              </a:xfrm>
              <a:prstGeom prst="flowChartProcess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9" name="Vývojový diagram: postup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4824" y="2733595"/>
                <a:ext cx="576064" cy="427786"/>
              </a:xfrm>
              <a:prstGeom prst="flowChartProcess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Vývojový diagram: postup 31"/>
              <p:cNvSpPr/>
              <p:nvPr/>
            </p:nvSpPr>
            <p:spPr>
              <a:xfrm>
                <a:off x="5996928" y="2225647"/>
                <a:ext cx="576064" cy="427786"/>
              </a:xfrm>
              <a:prstGeom prst="flowChartProcess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2" name="Vývojový diagram: postup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6928" y="2225647"/>
                <a:ext cx="576064" cy="427786"/>
              </a:xfrm>
              <a:prstGeom prst="flowChartProcess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Vývojový diagram: postup 32"/>
              <p:cNvSpPr/>
              <p:nvPr/>
            </p:nvSpPr>
            <p:spPr>
              <a:xfrm>
                <a:off x="5996928" y="3245926"/>
                <a:ext cx="576064" cy="427786"/>
              </a:xfrm>
              <a:prstGeom prst="flowChartProcess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3" name="Vývojový diagram: postup 3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6928" y="3245926"/>
                <a:ext cx="576064" cy="427786"/>
              </a:xfrm>
              <a:prstGeom prst="flowChartProcess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Vývojový diagram: postup 33"/>
          <p:cNvSpPr/>
          <p:nvPr/>
        </p:nvSpPr>
        <p:spPr>
          <a:xfrm>
            <a:off x="3274256" y="3769081"/>
            <a:ext cx="5237992" cy="427786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i="0" dirty="0" smtClean="0">
                <a:solidFill>
                  <a:srgbClr val="FFFF00"/>
                </a:solidFill>
                <a:latin typeface="+mj-lt"/>
                <a:ea typeface="Cambria Math"/>
              </a:rPr>
              <a:t>Kružnice leží vně sebe.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Vývojový diagram: postup 5"/>
          <p:cNvSpPr/>
          <p:nvPr/>
        </p:nvSpPr>
        <p:spPr>
          <a:xfrm>
            <a:off x="0" y="1658643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473744" y="4567383"/>
                <a:ext cx="28027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4 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− 1,5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3744" y="4567383"/>
                <a:ext cx="2802736" cy="533488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499672" y="4579388"/>
                <a:ext cx="12241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2,5 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9672" y="4579388"/>
                <a:ext cx="1224136" cy="533488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706616" y="5050766"/>
                <a:ext cx="1388792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2,5 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6616" y="5050766"/>
                <a:ext cx="1388792" cy="533488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6532216" y="5074952"/>
                <a:ext cx="12241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2,5 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2216" y="5074952"/>
                <a:ext cx="1224136" cy="533488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875112" y="5546816"/>
                <a:ext cx="1401368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6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-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800" i="1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5112" y="5546816"/>
                <a:ext cx="1401368" cy="533488"/>
              </a:xfrm>
              <a:prstGeom prst="rect">
                <a:avLst/>
              </a:prstGeom>
              <a:blipFill rotWithShape="1">
                <a:blip r:embed="rId23"/>
                <a:stretch>
                  <a:fillRect t="-5747" b="-25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6532216" y="5567973"/>
                <a:ext cx="1224136" cy="5334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6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2216" y="5567973"/>
                <a:ext cx="1224136" cy="533488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2" name="Přímá spojnice 41"/>
          <p:cNvCxnSpPr/>
          <p:nvPr/>
        </p:nvCxnSpPr>
        <p:spPr>
          <a:xfrm flipH="1">
            <a:off x="3245584" y="6101461"/>
            <a:ext cx="5093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Vývojový diagram: postup 42"/>
              <p:cNvSpPr/>
              <p:nvPr/>
            </p:nvSpPr>
            <p:spPr>
              <a:xfrm>
                <a:off x="5956152" y="5140187"/>
                <a:ext cx="576064" cy="427786"/>
              </a:xfrm>
              <a:prstGeom prst="flowChartProcess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3" name="Vývojový diagram: postup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6152" y="5140187"/>
                <a:ext cx="576064" cy="427786"/>
              </a:xfrm>
              <a:prstGeom prst="flowChartProcess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Vývojový diagram: postup 43"/>
              <p:cNvSpPr/>
              <p:nvPr/>
            </p:nvSpPr>
            <p:spPr>
              <a:xfrm>
                <a:off x="5968256" y="4632239"/>
                <a:ext cx="576064" cy="427786"/>
              </a:xfrm>
              <a:prstGeom prst="flowChartProcess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4" name="Vývojový diagram: postup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8256" y="4632239"/>
                <a:ext cx="576064" cy="427786"/>
              </a:xfrm>
              <a:prstGeom prst="flowChartProcess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Vývojový diagram: postup 44"/>
              <p:cNvSpPr/>
              <p:nvPr/>
            </p:nvSpPr>
            <p:spPr>
              <a:xfrm>
                <a:off x="5968256" y="5652518"/>
                <a:ext cx="576064" cy="427786"/>
              </a:xfrm>
              <a:prstGeom prst="flowChartProcess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45" name="Vývojový diagram: postup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8256" y="5652518"/>
                <a:ext cx="576064" cy="427786"/>
              </a:xfrm>
              <a:prstGeom prst="flowChartProcess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Vývojový diagram: postup 45"/>
          <p:cNvSpPr/>
          <p:nvPr/>
        </p:nvSpPr>
        <p:spPr>
          <a:xfrm>
            <a:off x="3245584" y="6175673"/>
            <a:ext cx="5237992" cy="427786"/>
          </a:xfrm>
          <a:prstGeom prst="flowChartProces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i="0" dirty="0" smtClean="0">
                <a:solidFill>
                  <a:srgbClr val="FFFF00"/>
                </a:solidFill>
                <a:latin typeface="+mj-lt"/>
                <a:ea typeface="Cambria Math"/>
              </a:rPr>
              <a:t>Kružnice mají vnitřní dotyk.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55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11" grpId="0"/>
      <p:bldP spid="13" grpId="0"/>
      <p:bldP spid="14" grpId="0"/>
      <p:bldP spid="15" grpId="0"/>
      <p:bldP spid="19" grpId="0"/>
      <p:bldP spid="20" grpId="0"/>
      <p:bldP spid="21" grpId="0"/>
      <p:bldP spid="22" grpId="0"/>
      <p:bldP spid="24" grpId="0"/>
      <p:bldP spid="25" grpId="0"/>
      <p:bldP spid="29" grpId="0" animBg="1"/>
      <p:bldP spid="32" grpId="0" animBg="1"/>
      <p:bldP spid="33" grpId="0" animBg="1"/>
      <p:bldP spid="34" grpId="0" animBg="1"/>
      <p:bldP spid="6" grpId="0" animBg="1"/>
      <p:bldP spid="36" grpId="0"/>
      <p:bldP spid="37" grpId="0"/>
      <p:bldP spid="38" grpId="0"/>
      <p:bldP spid="39" grpId="0"/>
      <p:bldP spid="40" grpId="0"/>
      <p:bldP spid="41" grpId="0"/>
      <p:bldP spid="43" grpId="0" animBg="1"/>
      <p:bldP spid="44" grpId="0" animBg="1"/>
      <p:bldP spid="45" grpId="0" animBg="1"/>
      <p:bldP spid="4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30238" y="1275068"/>
            <a:ext cx="9160493" cy="332493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-13745" y="1356949"/>
                <a:ext cx="9175721" cy="3243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pc="-300" dirty="0" smtClean="0">
                    <a:solidFill>
                      <a:schemeClr val="bg1"/>
                    </a:solidFill>
                  </a:rPr>
                  <a:t>Př.1)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Pro kružnici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;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 </m:t>
                        </m:r>
                        <m:sSub>
                          <m:sSubPr>
                            <m:ctrlP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𝑟</m:t>
                            </m:r>
                          </m:e>
                          <m:sub>
                            <m: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; </m:t>
                        </m:r>
                        <m:sSub>
                          <m:sSubPr>
                            <m:ctrlP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𝑟</m:t>
                            </m:r>
                          </m:e>
                          <m:sub>
                            <m:r>
                              <a:rPr lang="cs-CZ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a jejich střednou platí:</a:t>
                </a:r>
                <a:br>
                  <a:rPr lang="cs-CZ" dirty="0" smtClean="0">
                    <a:solidFill>
                      <a:schemeClr val="bg1"/>
                    </a:solidFill>
                  </a:rPr>
                </a:br>
                <a:r>
                  <a:rPr lang="cs-CZ" dirty="0" smtClean="0">
                    <a:solidFill>
                      <a:schemeClr val="bg1"/>
                    </a:solidFill>
                  </a:rPr>
                  <a:t>  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5 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8 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10 </m:t>
                    </m:r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;</a:t>
                </a:r>
                <a:br>
                  <a:rPr lang="cs-CZ" dirty="0" smtClean="0">
                    <a:solidFill>
                      <a:schemeClr val="bg1"/>
                    </a:solidFill>
                  </a:rPr>
                </a:br>
                <a:r>
                  <a:rPr lang="cs-CZ" dirty="0" smtClean="0">
                    <a:solidFill>
                      <a:schemeClr val="bg1"/>
                    </a:solidFill>
                  </a:rPr>
                  <a:t>  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7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9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1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8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;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  c)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5 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8 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/>
                        </a:solidFill>
                        <a:latin typeface="Cambria Math"/>
                      </a:rPr>
                      <m:t>2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;</a:t>
                </a:r>
                <a:br>
                  <a:rPr lang="cs-CZ" dirty="0" smtClean="0">
                    <a:solidFill>
                      <a:schemeClr val="bg1"/>
                    </a:solidFill>
                  </a:rPr>
                </a:br>
                <a:r>
                  <a:rPr lang="cs-CZ" dirty="0" smtClean="0">
                    <a:solidFill>
                      <a:schemeClr val="bg1"/>
                    </a:solidFill>
                  </a:rPr>
                  <a:t>  d)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8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11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2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;</a:t>
                </a:r>
                <a:br>
                  <a:rPr lang="cs-CZ" dirty="0" smtClean="0">
                    <a:solidFill>
                      <a:schemeClr val="bg1"/>
                    </a:solidFill>
                  </a:rPr>
                </a:br>
                <a:r>
                  <a:rPr lang="cs-CZ" dirty="0" smtClean="0">
                    <a:solidFill>
                      <a:schemeClr val="bg1"/>
                    </a:solidFill>
                  </a:rPr>
                  <a:t>  e)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6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11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1</m:t>
                    </m:r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7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;</a:t>
                </a:r>
                <a:br>
                  <a:rPr lang="cs-CZ" dirty="0" smtClean="0">
                    <a:solidFill>
                      <a:schemeClr val="bg1"/>
                    </a:solidFill>
                  </a:rPr>
                </a:br>
                <a:r>
                  <a:rPr lang="cs-CZ" dirty="0" smtClean="0">
                    <a:solidFill>
                      <a:schemeClr val="bg1"/>
                    </a:solidFill>
                  </a:rPr>
                  <a:t>  f)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4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3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𝑠</m:t>
                    </m:r>
                  </m:oMath>
                </a14:m>
                <a:r>
                  <a:rPr lang="cs-CZ" dirty="0">
                    <a:solidFill>
                      <a:schemeClr val="bg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1 </m:t>
                    </m:r>
                    <m:r>
                      <a:rPr lang="cs-CZ" i="1" dirty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  <m:r>
                      <a:rPr lang="cs-CZ" b="0" i="0" dirty="0" smtClean="0">
                        <a:solidFill>
                          <a:schemeClr val="bg1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Určete vzájemnou polohu kružnic bez rýsování.</a:t>
                </a:r>
                <a:endParaRPr lang="cs-CZ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745" y="1356949"/>
                <a:ext cx="9175721" cy="3243056"/>
              </a:xfrm>
              <a:prstGeom prst="rect">
                <a:avLst/>
              </a:prstGeom>
              <a:blipFill rotWithShape="1">
                <a:blip r:embed="rId2"/>
                <a:stretch>
                  <a:fillRect l="-1063" t="-1692" r="-9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71265" y="122086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45369" y="177184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6387" y="4794008"/>
            <a:ext cx="9083736" cy="178664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907" y="59612"/>
            <a:ext cx="1656184" cy="136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55784" y="4960045"/>
                <a:ext cx="8635323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</a:t>
                </a:r>
                <a:r>
                  <a:rPr lang="cs-CZ" sz="2400" dirty="0" smtClean="0">
                    <a:solidFill>
                      <a:schemeClr val="bg1"/>
                    </a:solidFill>
                  </a:rPr>
                  <a:t>Je dána kružnice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𝑟</m:t>
                            </m:r>
                          </m:e>
                          <m:sub>
                            <m:r>
                              <a:rPr lang="cs-CZ" sz="2400" i="1" dirty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=4 </m:t>
                        </m:r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𝑐𝑚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</a:rPr>
                  <a:t> a na ní bod T. Sestrojte kružnici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</a:rPr>
                  <a:t> s poloměrem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=2,2 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𝑐𝑚</m:t>
                    </m:r>
                    <m:r>
                      <a:rPr lang="cs-CZ" sz="2400" b="0" i="1" dirty="0" smtClean="0">
                        <a:solidFill>
                          <a:schemeClr val="bg1"/>
                        </a:solidFill>
                        <a:latin typeface="Cambria Math"/>
                      </a:rPr>
                      <m:t>,</m:t>
                    </m:r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</a:rPr>
                  <a:t> která má s kružnicí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 dirty="0">
                            <a:solidFill>
                              <a:schemeClr val="bg1"/>
                            </a:solidFill>
                            <a:latin typeface="Cambria Math"/>
                          </a:rPr>
                          <m:t>𝑘</m:t>
                        </m:r>
                      </m:e>
                      <m:sub>
                        <m:r>
                          <a:rPr lang="cs-CZ" sz="2400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</a:rPr>
                  <a:t> v bodě T vnitřní dotyk.  </a:t>
                </a:r>
                <a:endParaRPr lang="cs-CZ" sz="2400" b="1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784" y="4960045"/>
                <a:ext cx="8635323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1130" t="-4569" r="-1059" b="-10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4932040" y="1814022"/>
            <a:ext cx="4168083" cy="223224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a) Ve dvou bodech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b) Vně sebe</a:t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c) Jedna leží uvnitř druhé</a:t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d) Jedna leží uvnitř druhé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e) Vnější dotyk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f) Vnitřní dotyk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15" grpId="0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1" y="1228287"/>
            <a:ext cx="8821799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</a:t>
            </a:r>
            <a:r>
              <a:rPr lang="cs-CZ" sz="1100">
                <a:solidFill>
                  <a:schemeClr val="bg1"/>
                </a:solidFill>
              </a:rPr>
              <a:t>, </a:t>
            </a:r>
            <a:r>
              <a:rPr lang="cs-CZ" sz="1100" smtClean="0">
                <a:solidFill>
                  <a:schemeClr val="bg1"/>
                </a:solidFill>
              </a:rPr>
              <a:t/>
            </a:r>
            <a:br>
              <a:rPr lang="cs-CZ" sz="1100" smtClean="0">
                <a:solidFill>
                  <a:schemeClr val="bg1"/>
                </a:solidFill>
              </a:rPr>
            </a:br>
            <a:r>
              <a:rPr lang="cs-CZ" sz="110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3183</TotalTime>
  <Words>1408</Words>
  <Application>Microsoft Office PowerPoint</Application>
  <PresentationFormat>Předvádění na obrazovce (4:3)</PresentationFormat>
  <Paragraphs>208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397</cp:revision>
  <dcterms:created xsi:type="dcterms:W3CDTF">2012-10-07T18:47:53Z</dcterms:created>
  <dcterms:modified xsi:type="dcterms:W3CDTF">2013-04-09T13:21:25Z</dcterms:modified>
</cp:coreProperties>
</file>