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9"/>
  </p:notesMasterIdLst>
  <p:sldIdLst>
    <p:sldId id="256" r:id="rId2"/>
    <p:sldId id="257" r:id="rId3"/>
    <p:sldId id="376" r:id="rId4"/>
    <p:sldId id="388" r:id="rId5"/>
    <p:sldId id="389" r:id="rId6"/>
    <p:sldId id="390" r:id="rId7"/>
    <p:sldId id="392" r:id="rId8"/>
    <p:sldId id="393" r:id="rId9"/>
    <p:sldId id="394" r:id="rId10"/>
    <p:sldId id="396" r:id="rId11"/>
    <p:sldId id="397" r:id="rId12"/>
    <p:sldId id="391" r:id="rId13"/>
    <p:sldId id="398" r:id="rId14"/>
    <p:sldId id="399" r:id="rId15"/>
    <p:sldId id="321" r:id="rId16"/>
    <p:sldId id="331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1382" y="-101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4.wmf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18" Type="http://schemas.openxmlformats.org/officeDocument/2006/relationships/image" Target="../media/image34.png"/><Relationship Id="rId3" Type="http://schemas.openxmlformats.org/officeDocument/2006/relationships/image" Target="../media/image19.png"/><Relationship Id="rId21" Type="http://schemas.openxmlformats.org/officeDocument/2006/relationships/image" Target="../media/image37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17" Type="http://schemas.openxmlformats.org/officeDocument/2006/relationships/image" Target="../media/image33.png"/><Relationship Id="rId2" Type="http://schemas.openxmlformats.org/officeDocument/2006/relationships/image" Target="../media/image18.png"/><Relationship Id="rId16" Type="http://schemas.openxmlformats.org/officeDocument/2006/relationships/image" Target="../media/image32.png"/><Relationship Id="rId20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31.png"/><Relationship Id="rId10" Type="http://schemas.openxmlformats.org/officeDocument/2006/relationships/image" Target="../media/image26.png"/><Relationship Id="rId19" Type="http://schemas.openxmlformats.org/officeDocument/2006/relationships/image" Target="../media/image35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45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4.png"/><Relationship Id="rId4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39.png"/><Relationship Id="rId7" Type="http://schemas.openxmlformats.org/officeDocument/2006/relationships/image" Target="../media/image45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6.png"/><Relationship Id="rId4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39.png"/><Relationship Id="rId7" Type="http://schemas.openxmlformats.org/officeDocument/2006/relationships/image" Target="../media/image45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10" Type="http://schemas.openxmlformats.org/officeDocument/2006/relationships/image" Target="../media/image50.png"/><Relationship Id="rId4" Type="http://schemas.openxmlformats.org/officeDocument/2006/relationships/image" Target="../media/image40.png"/><Relationship Id="rId9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39.png"/><Relationship Id="rId7" Type="http://schemas.openxmlformats.org/officeDocument/2006/relationships/image" Target="../media/image45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3.png"/><Relationship Id="rId5" Type="http://schemas.openxmlformats.org/officeDocument/2006/relationships/image" Target="../media/image51.png"/><Relationship Id="rId10" Type="http://schemas.openxmlformats.org/officeDocument/2006/relationships/image" Target="../media/image50.png"/><Relationship Id="rId4" Type="http://schemas.openxmlformats.org/officeDocument/2006/relationships/image" Target="../media/image40.png"/><Relationship Id="rId9" Type="http://schemas.openxmlformats.org/officeDocument/2006/relationships/image" Target="../media/image5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.wmf"/><Relationship Id="rId3" Type="http://schemas.openxmlformats.org/officeDocument/2006/relationships/image" Target="../media/image39.png"/><Relationship Id="rId7" Type="http://schemas.openxmlformats.org/officeDocument/2006/relationships/image" Target="../media/image45.png"/><Relationship Id="rId12" Type="http://schemas.openxmlformats.org/officeDocument/2006/relationships/image" Target="../media/image55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3.png"/><Relationship Id="rId5" Type="http://schemas.openxmlformats.org/officeDocument/2006/relationships/image" Target="../media/image54.png"/><Relationship Id="rId10" Type="http://schemas.openxmlformats.org/officeDocument/2006/relationships/image" Target="../media/image50.png"/><Relationship Id="rId4" Type="http://schemas.openxmlformats.org/officeDocument/2006/relationships/image" Target="../media/image40.png"/><Relationship Id="rId9" Type="http://schemas.openxmlformats.org/officeDocument/2006/relationships/image" Target="../media/image5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.wmf"/><Relationship Id="rId3" Type="http://schemas.openxmlformats.org/officeDocument/2006/relationships/image" Target="../media/image39.png"/><Relationship Id="rId7" Type="http://schemas.openxmlformats.org/officeDocument/2006/relationships/image" Target="../media/image45.png"/><Relationship Id="rId12" Type="http://schemas.openxmlformats.org/officeDocument/2006/relationships/image" Target="../media/image55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3.png"/><Relationship Id="rId5" Type="http://schemas.openxmlformats.org/officeDocument/2006/relationships/image" Target="../media/image57.png"/><Relationship Id="rId10" Type="http://schemas.openxmlformats.org/officeDocument/2006/relationships/image" Target="../media/image50.png"/><Relationship Id="rId4" Type="http://schemas.openxmlformats.org/officeDocument/2006/relationships/image" Target="../media/image40.png"/><Relationship Id="rId9" Type="http://schemas.openxmlformats.org/officeDocument/2006/relationships/image" Target="../media/image52.png"/><Relationship Id="rId14" Type="http://schemas.openxmlformats.org/officeDocument/2006/relationships/image" Target="../media/image5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69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png"/><Relationship Id="rId2" Type="http://schemas.openxmlformats.org/officeDocument/2006/relationships/image" Target="../media/image38.png"/><Relationship Id="rId16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5" Type="http://schemas.openxmlformats.org/officeDocument/2006/relationships/image" Target="../media/image71.pn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Relationship Id="rId14" Type="http://schemas.openxmlformats.org/officeDocument/2006/relationships/image" Target="../media/image7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1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>
                <a:solidFill>
                  <a:schemeClr val="bg1"/>
                </a:solidFill>
              </a:rPr>
              <a:t>: </a:t>
            </a:r>
            <a:r>
              <a:rPr lang="cs-CZ" sz="2800" smtClean="0">
                <a:solidFill>
                  <a:schemeClr val="bg1"/>
                </a:solidFill>
              </a:rPr>
              <a:t>VY_32_INOVACE_07_07_M8_Hanak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4251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Kruh a kružnice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05873" y="363193"/>
            <a:ext cx="8953679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0" y="4072225"/>
            <a:ext cx="90642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Thaletova kružnice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3" y="801783"/>
            <a:ext cx="1217598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32656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330694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16732" y="1221436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si ukážeme, jak sestrojíme Thaletovu kružnici a jak budeme využívat při konstrukčních úlohách.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6632"/>
            <a:ext cx="8928991" cy="662473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61992" y="298052"/>
            <a:ext cx="8452700" cy="75468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68041"/>
            <a:ext cx="34571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Thaletova věta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15402" y="4149080"/>
            <a:ext cx="8452700" cy="239196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20216" y="4221678"/>
            <a:ext cx="809393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Sestrojme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libovolnou kružnici s průměrem. Koncové body jejího průměru označíme A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B a zvolíme libovolný bod C na kružnici. Pak platí, že trojúhelník ABC je pravoúhlý a má pravý úhel u vrcholu C.</a:t>
            </a:r>
          </a:p>
        </p:txBody>
      </p:sp>
      <p:sp>
        <p:nvSpPr>
          <p:cNvPr id="38" name="Zaoblený obdélník 37"/>
          <p:cNvSpPr/>
          <p:nvPr/>
        </p:nvSpPr>
        <p:spPr>
          <a:xfrm>
            <a:off x="315402" y="1198771"/>
            <a:ext cx="8452700" cy="195991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20216" y="1268760"/>
            <a:ext cx="809393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Vrchol C trojúhelníku ABC leží na kružnici sestrojené nad průměrem AB, právě když trojúhelník ABC je pravoúhlý a pravým úhlem při vrcholu C.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61992" y="3647323"/>
                <a:ext cx="2470105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Jin</m:t>
                      </m:r>
                      <m:r>
                        <a:rPr lang="cs-CZ" sz="2800" b="0" i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á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definice</m:t>
                      </m:r>
                      <m:r>
                        <a:rPr lang="cs-CZ" sz="2800" b="0" i="0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: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992" y="3647323"/>
                <a:ext cx="2470105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250" y="2574498"/>
            <a:ext cx="1564249" cy="1647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21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7" grpId="0"/>
      <p:bldP spid="44" grpId="0"/>
      <p:bldP spid="4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6631"/>
            <a:ext cx="8928991" cy="655765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97243" y="341597"/>
            <a:ext cx="8320476" cy="71026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81940" y="435118"/>
            <a:ext cx="33156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Thaletova věta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4860" y="1124745"/>
            <a:ext cx="8486784" cy="5423222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251552" y="2828830"/>
                <a:ext cx="49805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1552" y="2828830"/>
                <a:ext cx="498054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745587" y="3911759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5587" y="3911759"/>
                <a:ext cx="45014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7" name="Picture 2" descr="C:\Users\spravce\AppData\Local\Microsoft\Windows\Temporary Internet Files\Content.IE5\HGW68T4R\MC9004404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81" y="1249226"/>
            <a:ext cx="16478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0" name="Skupina 29"/>
          <p:cNvGrpSpPr/>
          <p:nvPr/>
        </p:nvGrpSpPr>
        <p:grpSpPr>
          <a:xfrm>
            <a:off x="2195736" y="1740891"/>
            <a:ext cx="4688511" cy="4623120"/>
            <a:chOff x="2195736" y="1576846"/>
            <a:chExt cx="4688511" cy="4623120"/>
          </a:xfrm>
        </p:grpSpPr>
        <p:grpSp>
          <p:nvGrpSpPr>
            <p:cNvPr id="18" name="Skupina 17"/>
            <p:cNvGrpSpPr/>
            <p:nvPr/>
          </p:nvGrpSpPr>
          <p:grpSpPr>
            <a:xfrm>
              <a:off x="2195736" y="1576846"/>
              <a:ext cx="4688511" cy="4623120"/>
              <a:chOff x="4675425" y="2665131"/>
              <a:chExt cx="3362652" cy="3315753"/>
            </a:xfrm>
          </p:grpSpPr>
          <p:sp>
            <p:nvSpPr>
              <p:cNvPr id="19" name="Ovál 18"/>
              <p:cNvSpPr/>
              <p:nvPr/>
            </p:nvSpPr>
            <p:spPr>
              <a:xfrm>
                <a:off x="4675425" y="2665131"/>
                <a:ext cx="3315753" cy="3315753"/>
              </a:xfrm>
              <a:prstGeom prst="ellipse">
                <a:avLst/>
              </a:prstGeom>
              <a:noFill/>
              <a:ln w="31750"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1" name="TextovéPole 20"/>
                  <p:cNvSpPr txBox="1"/>
                  <p:nvPr/>
                </p:nvSpPr>
                <p:spPr>
                  <a:xfrm>
                    <a:off x="7587928" y="5308792"/>
                    <a:ext cx="450149" cy="37525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𝑘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21" name="TextovéPole 2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587928" y="5308792"/>
                    <a:ext cx="450149" cy="375259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2" name="TextovéPole 21"/>
                  <p:cNvSpPr txBox="1"/>
                  <p:nvPr/>
                </p:nvSpPr>
                <p:spPr>
                  <a:xfrm>
                    <a:off x="6136495" y="4501927"/>
                    <a:ext cx="450149" cy="37525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𝑆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22" name="TextovéPole 2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136495" y="4501927"/>
                    <a:ext cx="450149" cy="375259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29" name="Plus 28"/>
            <p:cNvSpPr/>
            <p:nvPr/>
          </p:nvSpPr>
          <p:spPr>
            <a:xfrm>
              <a:off x="4153259" y="3529817"/>
              <a:ext cx="720080" cy="717177"/>
            </a:xfrm>
            <a:prstGeom prst="mathPlus">
              <a:avLst>
                <a:gd name="adj1" fmla="val 0"/>
              </a:avLst>
            </a:prstGeom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2" name="Přímá spojnice 31"/>
          <p:cNvCxnSpPr>
            <a:stCxn id="19" idx="2"/>
            <a:endCxn id="19" idx="6"/>
          </p:cNvCxnSpPr>
          <p:nvPr/>
        </p:nvCxnSpPr>
        <p:spPr>
          <a:xfrm>
            <a:off x="2195736" y="4052451"/>
            <a:ext cx="462312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884247" y="3888775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4247" y="3888775"/>
                <a:ext cx="4501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018981" y="2139474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𝐶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8981" y="2139474"/>
                <a:ext cx="450149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131840" y="1353580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𝐶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1353580"/>
                <a:ext cx="450149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661980" y="1479281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𝐶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1980" y="1479281"/>
                <a:ext cx="45014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501160" y="2401084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𝐶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1160" y="2401084"/>
                <a:ext cx="45014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9" name="Přímá spojnice 38"/>
          <p:cNvCxnSpPr/>
          <p:nvPr/>
        </p:nvCxnSpPr>
        <p:spPr>
          <a:xfrm>
            <a:off x="2517448" y="2531889"/>
            <a:ext cx="288032" cy="26161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673478" y="1725687"/>
            <a:ext cx="144016" cy="393479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5385066" y="1876800"/>
            <a:ext cx="271070" cy="32806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6256609" y="2912408"/>
            <a:ext cx="449354" cy="16403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endCxn id="19" idx="2"/>
          </p:cNvCxnSpPr>
          <p:nvPr/>
        </p:nvCxnSpPr>
        <p:spPr>
          <a:xfrm flipH="1">
            <a:off x="2195736" y="2662694"/>
            <a:ext cx="478904" cy="1389757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2195736" y="1876800"/>
            <a:ext cx="1549750" cy="217565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endCxn id="19" idx="2"/>
          </p:cNvCxnSpPr>
          <p:nvPr/>
        </p:nvCxnSpPr>
        <p:spPr>
          <a:xfrm flipH="1">
            <a:off x="2195736" y="2002501"/>
            <a:ext cx="3324865" cy="204995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endCxn id="19" idx="2"/>
          </p:cNvCxnSpPr>
          <p:nvPr/>
        </p:nvCxnSpPr>
        <p:spPr>
          <a:xfrm flipH="1">
            <a:off x="2195736" y="2964625"/>
            <a:ext cx="4374692" cy="1087826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endCxn id="19" idx="6"/>
          </p:cNvCxnSpPr>
          <p:nvPr/>
        </p:nvCxnSpPr>
        <p:spPr>
          <a:xfrm>
            <a:off x="2661464" y="2662694"/>
            <a:ext cx="4157392" cy="1389757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>
            <a:endCxn id="19" idx="6"/>
          </p:cNvCxnSpPr>
          <p:nvPr/>
        </p:nvCxnSpPr>
        <p:spPr>
          <a:xfrm>
            <a:off x="3745486" y="1876800"/>
            <a:ext cx="3073370" cy="217565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520601" y="2002501"/>
            <a:ext cx="1298255" cy="2049949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endCxn id="19" idx="6"/>
          </p:cNvCxnSpPr>
          <p:nvPr/>
        </p:nvCxnSpPr>
        <p:spPr>
          <a:xfrm>
            <a:off x="6570428" y="2994423"/>
            <a:ext cx="248428" cy="1058028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blouk 72"/>
          <p:cNvSpPr/>
          <p:nvPr/>
        </p:nvSpPr>
        <p:spPr>
          <a:xfrm>
            <a:off x="3369116" y="1545102"/>
            <a:ext cx="754648" cy="754648"/>
          </a:xfrm>
          <a:prstGeom prst="arc">
            <a:avLst>
              <a:gd name="adj1" fmla="val 1788923"/>
              <a:gd name="adj2" fmla="val 7722658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louk 73"/>
          <p:cNvSpPr/>
          <p:nvPr/>
        </p:nvSpPr>
        <p:spPr>
          <a:xfrm>
            <a:off x="5143277" y="1663506"/>
            <a:ext cx="754648" cy="754648"/>
          </a:xfrm>
          <a:prstGeom prst="arc">
            <a:avLst>
              <a:gd name="adj1" fmla="val 3088807"/>
              <a:gd name="adj2" fmla="val 9170835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louk 74"/>
          <p:cNvSpPr/>
          <p:nvPr/>
        </p:nvSpPr>
        <p:spPr>
          <a:xfrm>
            <a:off x="2353222" y="2384640"/>
            <a:ext cx="642835" cy="642835"/>
          </a:xfrm>
          <a:prstGeom prst="arc">
            <a:avLst>
              <a:gd name="adj1" fmla="val 812906"/>
              <a:gd name="adj2" fmla="val 6723735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louk 75"/>
          <p:cNvSpPr/>
          <p:nvPr/>
        </p:nvSpPr>
        <p:spPr>
          <a:xfrm>
            <a:off x="6296621" y="2662694"/>
            <a:ext cx="642835" cy="642835"/>
          </a:xfrm>
          <a:prstGeom prst="arc">
            <a:avLst>
              <a:gd name="adj1" fmla="val 5155800"/>
              <a:gd name="adj2" fmla="val 10321889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5211831" y="1969942"/>
                <a:ext cx="45014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1831" y="1969942"/>
                <a:ext cx="450149" cy="58477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3581989" y="1811394"/>
                <a:ext cx="45014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1989" y="1811394"/>
                <a:ext cx="450149" cy="58477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2517448" y="2531889"/>
                <a:ext cx="45014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0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7448" y="2531889"/>
                <a:ext cx="450148" cy="58477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0560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6" grpId="0"/>
      <p:bldP spid="33" grpId="0"/>
      <p:bldP spid="34" grpId="0"/>
      <p:bldP spid="35" grpId="0"/>
      <p:bldP spid="36" grpId="0"/>
      <p:bldP spid="37" grpId="0"/>
      <p:bldP spid="73" grpId="0" animBg="1"/>
      <p:bldP spid="74" grpId="0" animBg="1"/>
      <p:bldP spid="75" grpId="0" animBg="1"/>
      <p:bldP spid="76" grpId="0" animBg="1"/>
      <p:bldP spid="77" grpId="0"/>
      <p:bldP spid="78" grpId="0"/>
      <p:bldP spid="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1119" y="116631"/>
            <a:ext cx="9155119" cy="655765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" y="1419827"/>
            <a:ext cx="9054044" cy="5081260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Pravoúhlý trojúhelník 95"/>
          <p:cNvSpPr/>
          <p:nvPr/>
        </p:nvSpPr>
        <p:spPr>
          <a:xfrm rot="9033961">
            <a:off x="671808" y="2774795"/>
            <a:ext cx="4013956" cy="2293912"/>
          </a:xfrm>
          <a:prstGeom prst="rtTriangle">
            <a:avLst/>
          </a:prstGeom>
          <a:solidFill>
            <a:srgbClr val="FFFF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7892" y="-1"/>
            <a:ext cx="9136107" cy="141982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61224" y="1616614"/>
            <a:ext cx="4688511" cy="4623120"/>
            <a:chOff x="2195736" y="1576846"/>
            <a:chExt cx="4688511" cy="4623120"/>
          </a:xfrm>
        </p:grpSpPr>
        <p:grpSp>
          <p:nvGrpSpPr>
            <p:cNvPr id="10" name="Skupina 9"/>
            <p:cNvGrpSpPr/>
            <p:nvPr/>
          </p:nvGrpSpPr>
          <p:grpSpPr>
            <a:xfrm>
              <a:off x="2195736" y="1576846"/>
              <a:ext cx="4688511" cy="4623120"/>
              <a:chOff x="4675425" y="2665131"/>
              <a:chExt cx="3362652" cy="3315753"/>
            </a:xfrm>
          </p:grpSpPr>
          <p:sp>
            <p:nvSpPr>
              <p:cNvPr id="12" name="Ovál 11"/>
              <p:cNvSpPr/>
              <p:nvPr/>
            </p:nvSpPr>
            <p:spPr>
              <a:xfrm>
                <a:off x="4675425" y="2665131"/>
                <a:ext cx="3315753" cy="3315753"/>
              </a:xfrm>
              <a:prstGeom prst="ellipse">
                <a:avLst/>
              </a:prstGeom>
              <a:noFill/>
              <a:ln w="31750"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3" name="TextovéPole 12"/>
                  <p:cNvSpPr txBox="1"/>
                  <p:nvPr/>
                </p:nvSpPr>
                <p:spPr>
                  <a:xfrm>
                    <a:off x="7587928" y="5308792"/>
                    <a:ext cx="450149" cy="37525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𝑘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13" name="TextovéPole 1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587928" y="5308792"/>
                    <a:ext cx="450149" cy="375259"/>
                  </a:xfrm>
                  <a:prstGeom prst="rect">
                    <a:avLst/>
                  </a:prstGeom>
                  <a:blipFill rotWithShape="1">
                    <a:blip r:embed="rId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4" name="TextovéPole 13"/>
                  <p:cNvSpPr txBox="1"/>
                  <p:nvPr/>
                </p:nvSpPr>
                <p:spPr>
                  <a:xfrm>
                    <a:off x="6308684" y="4404009"/>
                    <a:ext cx="450149" cy="37525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𝑆</m:t>
                          </m:r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14" name="TextovéPole 1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6308684" y="4404009"/>
                    <a:ext cx="450149" cy="375259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11" name="Plus 10"/>
            <p:cNvSpPr/>
            <p:nvPr/>
          </p:nvSpPr>
          <p:spPr>
            <a:xfrm>
              <a:off x="4153259" y="3529817"/>
              <a:ext cx="720080" cy="717177"/>
            </a:xfrm>
            <a:prstGeom prst="mathPlus">
              <a:avLst>
                <a:gd name="adj1" fmla="val 0"/>
              </a:avLst>
            </a:prstGeom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5" name="Přímá spojnice 14"/>
          <p:cNvCxnSpPr/>
          <p:nvPr/>
        </p:nvCxnSpPr>
        <p:spPr>
          <a:xfrm>
            <a:off x="367227" y="3927721"/>
            <a:ext cx="462312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921392" y="3814892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1392" y="3814892"/>
                <a:ext cx="45014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966891" y="1557367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𝑋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6891" y="1557367"/>
                <a:ext cx="45014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H="1">
            <a:off x="3754253" y="1792555"/>
            <a:ext cx="224677" cy="288032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2113907" y="1936571"/>
            <a:ext cx="1752684" cy="288032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6331" y="-16500"/>
                <a:ext cx="8385494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Dokážeme platnost Thaletovy věty pro libovolný bod X kružnice k, kde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X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𝐴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,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𝑋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𝐵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Body AB jsou průměrem kružnice k.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31" y="-16500"/>
                <a:ext cx="8385494" cy="1384995"/>
              </a:xfrm>
              <a:prstGeom prst="rect">
                <a:avLst/>
              </a:prstGeom>
              <a:blipFill rotWithShape="1">
                <a:blip r:embed="rId6"/>
                <a:stretch>
                  <a:fillRect l="-1453" t="-4405" r="-1526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2" name="TextovéPole 81"/>
              <p:cNvSpPr txBox="1"/>
              <p:nvPr/>
            </p:nvSpPr>
            <p:spPr>
              <a:xfrm>
                <a:off x="7892" y="3801296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92" y="3801296"/>
                <a:ext cx="4501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ovéPole 83"/>
              <p:cNvSpPr txBox="1"/>
              <p:nvPr/>
            </p:nvSpPr>
            <p:spPr>
              <a:xfrm>
                <a:off x="3440434" y="3941311"/>
                <a:ext cx="6276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4" name="TextovéPole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0434" y="3941311"/>
                <a:ext cx="627638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6" name="TextovéPole 85"/>
              <p:cNvSpPr txBox="1"/>
              <p:nvPr/>
            </p:nvSpPr>
            <p:spPr>
              <a:xfrm>
                <a:off x="1297328" y="3832101"/>
                <a:ext cx="6276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6" name="TextovéPole 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7328" y="3832101"/>
                <a:ext cx="627638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7" name="TextovéPole 86"/>
              <p:cNvSpPr txBox="1"/>
              <p:nvPr/>
            </p:nvSpPr>
            <p:spPr>
              <a:xfrm>
                <a:off x="2990249" y="2853511"/>
                <a:ext cx="6276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249" y="2853511"/>
                <a:ext cx="627638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8" name="Oblouk 87"/>
          <p:cNvSpPr/>
          <p:nvPr/>
        </p:nvSpPr>
        <p:spPr>
          <a:xfrm>
            <a:off x="-684000" y="2818800"/>
            <a:ext cx="2161288" cy="2161288"/>
          </a:xfrm>
          <a:prstGeom prst="arc">
            <a:avLst>
              <a:gd name="adj1" fmla="val 19833039"/>
              <a:gd name="adj2" fmla="val 0"/>
            </a:avLst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louk 88"/>
          <p:cNvSpPr/>
          <p:nvPr/>
        </p:nvSpPr>
        <p:spPr>
          <a:xfrm>
            <a:off x="4115016" y="3060000"/>
            <a:ext cx="1703778" cy="1703778"/>
          </a:xfrm>
          <a:prstGeom prst="arc">
            <a:avLst>
              <a:gd name="adj1" fmla="val 10770300"/>
              <a:gd name="adj2" fmla="val 14407084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louk 89"/>
          <p:cNvSpPr/>
          <p:nvPr/>
        </p:nvSpPr>
        <p:spPr>
          <a:xfrm>
            <a:off x="2920862" y="1017916"/>
            <a:ext cx="1886501" cy="1886501"/>
          </a:xfrm>
          <a:prstGeom prst="arc">
            <a:avLst>
              <a:gd name="adj1" fmla="val 3594112"/>
              <a:gd name="adj2" fmla="val 7249950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louk 90"/>
          <p:cNvSpPr/>
          <p:nvPr/>
        </p:nvSpPr>
        <p:spPr>
          <a:xfrm>
            <a:off x="2779200" y="936000"/>
            <a:ext cx="2084327" cy="2084327"/>
          </a:xfrm>
          <a:prstGeom prst="arc">
            <a:avLst>
              <a:gd name="adj1" fmla="val 7283949"/>
              <a:gd name="adj2" fmla="val 9043191"/>
            </a:avLst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TextovéPole 91"/>
              <p:cNvSpPr txBox="1"/>
              <p:nvPr/>
            </p:nvSpPr>
            <p:spPr>
              <a:xfrm>
                <a:off x="856034" y="3437237"/>
                <a:ext cx="44129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𝛼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6034" y="3437237"/>
                <a:ext cx="441294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3" name="TextovéPole 92"/>
              <p:cNvSpPr txBox="1"/>
              <p:nvPr/>
            </p:nvSpPr>
            <p:spPr>
              <a:xfrm>
                <a:off x="2995446" y="2152595"/>
                <a:ext cx="6276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𝛼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5446" y="2152595"/>
                <a:ext cx="627638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4" name="TextovéPole 93"/>
              <p:cNvSpPr txBox="1"/>
              <p:nvPr/>
            </p:nvSpPr>
            <p:spPr>
              <a:xfrm>
                <a:off x="3507544" y="2330291"/>
                <a:ext cx="6276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𝛽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4" name="TextovéPole 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7544" y="2330291"/>
                <a:ext cx="627638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5" name="TextovéPole 94"/>
              <p:cNvSpPr txBox="1"/>
              <p:nvPr/>
            </p:nvSpPr>
            <p:spPr>
              <a:xfrm>
                <a:off x="4117088" y="3404881"/>
                <a:ext cx="6276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𝛽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5" name="TextovéPole 9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7088" y="3404881"/>
                <a:ext cx="627638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8" name="Zaoblený obdélník 97"/>
          <p:cNvSpPr/>
          <p:nvPr/>
        </p:nvSpPr>
        <p:spPr>
          <a:xfrm>
            <a:off x="4944902" y="1459792"/>
            <a:ext cx="4109141" cy="125598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4998003" y="1516498"/>
            <a:ext cx="4065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Rovnoramenné trojúhelníky:</a:t>
            </a:r>
            <a:endParaRPr lang="cs-CZ" sz="24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9" name="TextovéPole 98"/>
              <p:cNvSpPr txBox="1"/>
              <p:nvPr/>
            </p:nvSpPr>
            <p:spPr>
              <a:xfrm>
                <a:off x="5201814" y="1856953"/>
                <a:ext cx="115332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△</m:t>
                      </m:r>
                      <m:r>
                        <a:rPr lang="cs-CZ" sz="240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𝐴𝑋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9" name="TextovéPole 9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1814" y="1856953"/>
                <a:ext cx="1153322" cy="46166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0" name="Zaoblený obdélník 99"/>
          <p:cNvSpPr/>
          <p:nvPr/>
        </p:nvSpPr>
        <p:spPr>
          <a:xfrm>
            <a:off x="5292079" y="2794106"/>
            <a:ext cx="3761963" cy="204157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5292079" y="2874734"/>
            <a:ext cx="3701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 trojúhelník ABX platí:</a:t>
            </a:r>
            <a:endParaRPr lang="cs-CZ" sz="24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TextovéPole 101"/>
              <p:cNvSpPr txBox="1"/>
              <p:nvPr/>
            </p:nvSpPr>
            <p:spPr>
              <a:xfrm>
                <a:off x="5371540" y="3417241"/>
                <a:ext cx="320424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𝛼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+ 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𝛼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𝛽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𝛽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=180°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2" name="TextovéPole 10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1540" y="3417241"/>
                <a:ext cx="3204243" cy="461665"/>
              </a:xfrm>
              <a:prstGeom prst="rect">
                <a:avLst/>
              </a:prstGeom>
              <a:blipFill rotWithShape="1">
                <a:blip r:embed="rId16"/>
                <a:stretch>
                  <a:fillRect b="-2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TextovéPole 102"/>
              <p:cNvSpPr txBox="1"/>
              <p:nvPr/>
            </p:nvSpPr>
            <p:spPr>
              <a:xfrm>
                <a:off x="6156175" y="3855403"/>
                <a:ext cx="228956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2</m:t>
                      </m:r>
                      <m:r>
                        <a:rPr lang="cs-CZ" sz="24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𝛼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+2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𝛽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=180°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3" name="TextovéPole 10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5" y="3855403"/>
                <a:ext cx="2289569" cy="461665"/>
              </a:xfrm>
              <a:prstGeom prst="rect">
                <a:avLst/>
              </a:prstGeom>
              <a:blipFill rotWithShape="1">
                <a:blip r:embed="rId17"/>
                <a:stretch>
                  <a:fillRect l="-800" r="-533"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4" name="TextovéPole 103"/>
              <p:cNvSpPr txBox="1"/>
              <p:nvPr/>
            </p:nvSpPr>
            <p:spPr>
              <a:xfrm>
                <a:off x="8394307" y="3835406"/>
                <a:ext cx="6597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/:2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4" name="TextovéPole 10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94307" y="3835406"/>
                <a:ext cx="659737" cy="461665"/>
              </a:xfrm>
              <a:prstGeom prst="rect">
                <a:avLst/>
              </a:prstGeom>
              <a:blipFill rotWithShape="1">
                <a:blip r:embed="rId18"/>
                <a:stretch>
                  <a:fillRect l="-7407"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5" name="TextovéPole 104"/>
              <p:cNvSpPr txBox="1"/>
              <p:nvPr/>
            </p:nvSpPr>
            <p:spPr>
              <a:xfrm>
                <a:off x="6513804" y="4312458"/>
                <a:ext cx="228956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𝛼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𝛽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=90°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5" name="TextovéPole 10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3804" y="4312458"/>
                <a:ext cx="2289569" cy="461665"/>
              </a:xfrm>
              <a:prstGeom prst="rect">
                <a:avLst/>
              </a:prstGeom>
              <a:blipFill rotWithShape="1">
                <a:blip r:embed="rId19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6" name="Zaoblený obdélník 105"/>
          <p:cNvSpPr/>
          <p:nvPr/>
        </p:nvSpPr>
        <p:spPr>
          <a:xfrm>
            <a:off x="5307099" y="4904060"/>
            <a:ext cx="3761963" cy="80350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7" name="TextovéPole 106"/>
              <p:cNvSpPr txBox="1"/>
              <p:nvPr/>
            </p:nvSpPr>
            <p:spPr>
              <a:xfrm>
                <a:off x="5989806" y="5051407"/>
                <a:ext cx="230589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∢</m:t>
                          </m:r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𝐴𝑋𝐵</m:t>
                          </m:r>
                        </m:e>
                      </m:d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=90°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7" name="TextovéPole 10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9806" y="5051407"/>
                <a:ext cx="2305890" cy="461665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TextovéPole 111"/>
              <p:cNvSpPr txBox="1"/>
              <p:nvPr/>
            </p:nvSpPr>
            <p:spPr>
              <a:xfrm>
                <a:off x="5201693" y="2243623"/>
                <a:ext cx="115344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dirty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△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  <m:r>
                        <a:rPr lang="cs-CZ" sz="2400" i="1" dirty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𝑋</m:t>
                      </m:r>
                      <m:r>
                        <a:rPr lang="cs-CZ" sz="24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12" name="TextovéPole 1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1693" y="2243623"/>
                <a:ext cx="1153442" cy="461665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28847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 animBg="1"/>
      <p:bldP spid="16" grpId="0"/>
      <p:bldP spid="20" grpId="0"/>
      <p:bldP spid="4" grpId="0"/>
      <p:bldP spid="82" grpId="0"/>
      <p:bldP spid="84" grpId="0"/>
      <p:bldP spid="86" grpId="0"/>
      <p:bldP spid="87" grpId="0"/>
      <p:bldP spid="88" grpId="0" animBg="1"/>
      <p:bldP spid="89" grpId="0" animBg="1"/>
      <p:bldP spid="90" grpId="0" animBg="1"/>
      <p:bldP spid="91" grpId="0" animBg="1"/>
      <p:bldP spid="92" grpId="0"/>
      <p:bldP spid="93" grpId="0"/>
      <p:bldP spid="94" grpId="0"/>
      <p:bldP spid="95" grpId="0"/>
      <p:bldP spid="97" grpId="0"/>
      <p:bldP spid="99" grpId="0"/>
      <p:bldP spid="101" grpId="0"/>
      <p:bldP spid="102" grpId="0"/>
      <p:bldP spid="103" grpId="0"/>
      <p:bldP spid="104" grpId="0"/>
      <p:bldP spid="105" grpId="0"/>
      <p:bldP spid="107" grpId="0"/>
      <p:bldP spid="1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2125" y="116632"/>
            <a:ext cx="8704411" cy="145229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Sestrojte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=2 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bod P, pro který platí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Sestrojte tečnu kružnice k procházející bodem P. Vypočítejte délku úsečky PT.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496" t="-4405" r="-142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délník 27"/>
          <p:cNvSpPr/>
          <p:nvPr/>
        </p:nvSpPr>
        <p:spPr>
          <a:xfrm>
            <a:off x="263775" y="1791292"/>
            <a:ext cx="8532792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postup 28"/>
          <p:cNvSpPr/>
          <p:nvPr/>
        </p:nvSpPr>
        <p:spPr>
          <a:xfrm>
            <a:off x="263775" y="179129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Obdélník 31"/>
          <p:cNvSpPr/>
          <p:nvPr/>
        </p:nvSpPr>
        <p:spPr>
          <a:xfrm>
            <a:off x="263774" y="5898409"/>
            <a:ext cx="8532793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758913" y="5967529"/>
                <a:ext cx="320356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1.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;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𝑘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  <m:t>𝑆</m:t>
                        </m:r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  <m:t>=2 </m:t>
                        </m:r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913" y="5967529"/>
                <a:ext cx="3203569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802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4" name="Skupina 33"/>
          <p:cNvGrpSpPr>
            <a:grpSpLocks noChangeAspect="1"/>
          </p:cNvGrpSpPr>
          <p:nvPr/>
        </p:nvGrpSpPr>
        <p:grpSpPr>
          <a:xfrm>
            <a:off x="1209591" y="2489588"/>
            <a:ext cx="2880000" cy="2880000"/>
            <a:chOff x="1979712" y="2445198"/>
            <a:chExt cx="2160000" cy="2160000"/>
          </a:xfrm>
        </p:grpSpPr>
        <p:sp>
          <p:nvSpPr>
            <p:cNvPr id="35" name="Ovál 34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Plus 35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28048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2125" y="116632"/>
            <a:ext cx="8704411" cy="145229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Sestrojte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=2 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bod P, pro který platí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Sestrojte tečnu kružnice k procházející bodem P. Vypočítejte délku úsečky PT.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496" t="-4405" r="-142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263775" y="1791292"/>
            <a:ext cx="8532792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263775" y="179129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63774" y="5898409"/>
            <a:ext cx="8532793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58913" y="5967529"/>
                <a:ext cx="311392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2.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𝑃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𝑆𝑃</m:t>
                        </m:r>
                      </m:e>
                    </m:d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=5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913" y="5967529"/>
                <a:ext cx="3113929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914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>
            <a:grpSpLocks noChangeAspect="1"/>
          </p:cNvGrpSpPr>
          <p:nvPr/>
        </p:nvGrpSpPr>
        <p:grpSpPr>
          <a:xfrm>
            <a:off x="1209591" y="2489588"/>
            <a:ext cx="2880000" cy="288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5" name="Přímá spojnice 14"/>
          <p:cNvCxnSpPr/>
          <p:nvPr/>
        </p:nvCxnSpPr>
        <p:spPr>
          <a:xfrm>
            <a:off x="2638996" y="3964914"/>
            <a:ext cx="360000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265808" y="3806321"/>
            <a:ext cx="0" cy="31467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068392" y="396491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8392" y="396491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4814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2125" y="116632"/>
            <a:ext cx="8704411" cy="145229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Sestrojte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=2 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bod P, pro který platí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Sestrojte tečnu kružnice k procházející bodem P. Vypočítejte délku úsečky PT.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496" t="-4405" r="-142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263775" y="1791292"/>
            <a:ext cx="8532792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263775" y="179129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63774" y="5898409"/>
            <a:ext cx="8532793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58913" y="5967529"/>
                <a:ext cx="482119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3.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𝑂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O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∈⟷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𝑆𝑃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,  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𝑆𝑂</m:t>
                        </m:r>
                      </m:e>
                    </m:d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</a:rPr>
                          <m:t>𝑂𝑃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913" y="5967529"/>
                <a:ext cx="4821192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528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>
            <a:grpSpLocks noChangeAspect="1"/>
          </p:cNvGrpSpPr>
          <p:nvPr/>
        </p:nvGrpSpPr>
        <p:grpSpPr>
          <a:xfrm>
            <a:off x="1209591" y="2489588"/>
            <a:ext cx="2880000" cy="288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638996" y="3964914"/>
            <a:ext cx="360000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265808" y="3806321"/>
            <a:ext cx="0" cy="31467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68392" y="396491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8392" y="396491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4443704" y="3771950"/>
            <a:ext cx="0" cy="31467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𝑂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630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2125" y="116632"/>
            <a:ext cx="8704411" cy="145229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Sestrojte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=2 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bod P, pro který platí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Sestrojte tečnu kružnice k procházející bodem P. Vypočítejte délku úsečky PT.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496" t="-4405" r="-142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263775" y="1791292"/>
            <a:ext cx="8532792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263775" y="179129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63774" y="5898409"/>
            <a:ext cx="8532793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58913" y="5967529"/>
                <a:ext cx="709752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4.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𝑙</m:t>
                    </m:r>
                    <m:d>
                      <m:dPr>
                        <m:ctrlP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𝑂</m:t>
                        </m:r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𝑟</m:t>
                        </m:r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=2,5 </m:t>
                        </m:r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</m:d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−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𝑇h𝑎𝑙𝑒𝑡𝑜𝑣𝑎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𝑘𝑟𝑢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ž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𝑛𝑖𝑐𝑒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913" y="5967529"/>
                <a:ext cx="7097520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1717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>
            <a:grpSpLocks noChangeAspect="1"/>
          </p:cNvGrpSpPr>
          <p:nvPr/>
        </p:nvGrpSpPr>
        <p:grpSpPr>
          <a:xfrm>
            <a:off x="1209591" y="2489588"/>
            <a:ext cx="2880000" cy="288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638996" y="3964914"/>
            <a:ext cx="360000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>
            <a:spLocks noChangeAspect="1"/>
          </p:cNvSpPr>
          <p:nvPr/>
        </p:nvSpPr>
        <p:spPr>
          <a:xfrm>
            <a:off x="2638996" y="2051829"/>
            <a:ext cx="3600000" cy="36000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68392" y="396491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8392" y="3964914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4443704" y="3771950"/>
            <a:ext cx="0" cy="31467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𝑂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577284" y="4975642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7284" y="4975642"/>
                <a:ext cx="69323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01925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2125" y="116632"/>
            <a:ext cx="8704411" cy="145229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Sestrojte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=2 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bod P, pro který platí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Sestrojte tečnu kružnice k procházející bodem P. Vypočítejte délku úsečky PT.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496" t="-4405" r="-142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263775" y="1791292"/>
            <a:ext cx="8532792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263775" y="179129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63774" y="5898409"/>
            <a:ext cx="8532793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58913" y="5967529"/>
                <a:ext cx="389651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5.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d>
                      <m:dPr>
                        <m:begChr m:val="{"/>
                        <m:endChr m:val="}"/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i="1">
                                <a:solidFill>
                                  <a:srgbClr val="FFFF00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solidFill>
                                  <a:srgbClr val="FFFF0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cs-CZ" sz="2800" i="1">
                                <a:solidFill>
                                  <a:srgbClr val="FFFF00"/>
                                </a:solidFill>
                                <a:latin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,</m:t>
                        </m:r>
                        <m:sSub>
                          <m:sSubPr>
                            <m:ctrlPr>
                              <a:rPr lang="cs-CZ" sz="2800" i="1">
                                <a:solidFill>
                                  <a:srgbClr val="FFFF00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solidFill>
                                  <a:srgbClr val="FFFF00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cs-CZ" sz="2800" i="1">
                                <a:solidFill>
                                  <a:srgbClr val="FFFF00"/>
                                </a:solidFill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sz="280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∩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𝑙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913" y="5967529"/>
                <a:ext cx="3896516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12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>
            <a:grpSpLocks noChangeAspect="1"/>
          </p:cNvGrpSpPr>
          <p:nvPr/>
        </p:nvGrpSpPr>
        <p:grpSpPr>
          <a:xfrm>
            <a:off x="1209591" y="2489588"/>
            <a:ext cx="2880000" cy="288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638996" y="3964914"/>
            <a:ext cx="360000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>
            <a:spLocks noChangeAspect="1"/>
          </p:cNvSpPr>
          <p:nvPr/>
        </p:nvSpPr>
        <p:spPr>
          <a:xfrm>
            <a:off x="2638996" y="2051829"/>
            <a:ext cx="3600000" cy="36000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828422" y="181456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8422" y="1814560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4443704" y="3771950"/>
            <a:ext cx="0" cy="31467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𝑂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577284" y="4975642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7284" y="4975642"/>
                <a:ext cx="69323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220792" y="411731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0792" y="4117314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932847" y="536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2847" y="5369588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0340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2125" y="116632"/>
            <a:ext cx="8704411" cy="145229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Sestrojte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=2 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bod P, pro který platí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Sestrojte tečnu kružnice k procházející bodem P. Vypočítejte délku úsečky PT.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496" t="-4405" r="-142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263775" y="1791292"/>
            <a:ext cx="8532792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263775" y="179129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63774" y="5898409"/>
            <a:ext cx="8532793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58913" y="5967529"/>
                <a:ext cx="306231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6.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𝑡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sSub>
                      <m:sSubPr>
                        <m:ctrlP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𝑡</m:t>
                        </m:r>
                      </m:e>
                      <m:sub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⟷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913" y="5967529"/>
                <a:ext cx="3062313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976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>
            <a:grpSpLocks noChangeAspect="1"/>
          </p:cNvGrpSpPr>
          <p:nvPr/>
        </p:nvGrpSpPr>
        <p:grpSpPr>
          <a:xfrm>
            <a:off x="1209591" y="2489588"/>
            <a:ext cx="2880000" cy="288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638996" y="3964914"/>
            <a:ext cx="360000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>
            <a:spLocks noChangeAspect="1"/>
          </p:cNvSpPr>
          <p:nvPr/>
        </p:nvSpPr>
        <p:spPr>
          <a:xfrm>
            <a:off x="2638996" y="2051829"/>
            <a:ext cx="3600000" cy="36000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828422" y="181456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8422" y="1814560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4443704" y="3771950"/>
            <a:ext cx="0" cy="31467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𝑂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577284" y="4975642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7284" y="4975642"/>
                <a:ext cx="69323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084168" y="406625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4066255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932847" y="536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2847" y="5369588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2043672" y="2051829"/>
            <a:ext cx="5480656" cy="2441339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7352580" y="432786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𝑡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2580" y="4327865"/>
                <a:ext cx="812391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1624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2125" y="116632"/>
            <a:ext cx="8704411" cy="145229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Sestrojte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=2 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bod P, pro který platí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Sestrojte tečnu kružnice k procházející bodem P. Vypočítejte délku úsečky PT.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496" t="-4405" r="-142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263775" y="1791292"/>
            <a:ext cx="8532792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263775" y="179129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63774" y="5898409"/>
            <a:ext cx="8532793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58913" y="5967529"/>
                <a:ext cx="306231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6.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𝑡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sSub>
                      <m:sSubPr>
                        <m:ctrlP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𝑡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⟷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𝑀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913" y="5967529"/>
                <a:ext cx="3062313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976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>
            <a:grpSpLocks noChangeAspect="1"/>
          </p:cNvGrpSpPr>
          <p:nvPr/>
        </p:nvGrpSpPr>
        <p:grpSpPr>
          <a:xfrm>
            <a:off x="1209591" y="2489588"/>
            <a:ext cx="2880000" cy="288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638996" y="3964914"/>
            <a:ext cx="360000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>
            <a:spLocks noChangeAspect="1"/>
          </p:cNvSpPr>
          <p:nvPr/>
        </p:nvSpPr>
        <p:spPr>
          <a:xfrm>
            <a:off x="2638996" y="2051829"/>
            <a:ext cx="3600000" cy="36000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828422" y="181456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8422" y="1814560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4443704" y="3771950"/>
            <a:ext cx="0" cy="31467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𝑂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577284" y="4975642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7284" y="4975642"/>
                <a:ext cx="69323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084168" y="406625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4066255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932847" y="536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2847" y="5369588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2043672" y="2051829"/>
            <a:ext cx="5461307" cy="2537646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352580" y="432786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𝑡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2580" y="4327865"/>
                <a:ext cx="812391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>
            <a:endCxn id="25" idx="1"/>
          </p:cNvCxnSpPr>
          <p:nvPr/>
        </p:nvCxnSpPr>
        <p:spPr>
          <a:xfrm flipV="1">
            <a:off x="2195736" y="3370684"/>
            <a:ext cx="5309243" cy="2362573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504979" y="310907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𝑡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04979" y="3109074"/>
                <a:ext cx="812391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37791CAXZWE5C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986" y="1791251"/>
            <a:ext cx="1607577" cy="131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420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3775" y="1791292"/>
            <a:ext cx="8532792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2641600" y="2578100"/>
            <a:ext cx="3505200" cy="1371600"/>
          </a:xfrm>
          <a:custGeom>
            <a:avLst/>
            <a:gdLst>
              <a:gd name="connsiteX0" fmla="*/ 533400 w 3505200"/>
              <a:gd name="connsiteY0" fmla="*/ 0 h 1371600"/>
              <a:gd name="connsiteX1" fmla="*/ 0 w 3505200"/>
              <a:gd name="connsiteY1" fmla="*/ 1371600 h 1371600"/>
              <a:gd name="connsiteX2" fmla="*/ 3505200 w 3505200"/>
              <a:gd name="connsiteY2" fmla="*/ 1371600 h 1371600"/>
              <a:gd name="connsiteX3" fmla="*/ 533400 w 3505200"/>
              <a:gd name="connsiteY3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05200" h="1371600">
                <a:moveTo>
                  <a:pt x="533400" y="0"/>
                </a:moveTo>
                <a:lnTo>
                  <a:pt x="0" y="1371600"/>
                </a:lnTo>
                <a:lnTo>
                  <a:pt x="3505200" y="1371600"/>
                </a:lnTo>
                <a:lnTo>
                  <a:pt x="53340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162125" y="116632"/>
            <a:ext cx="8704411" cy="145229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Sestrojte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=2 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bod P, pro který platí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Sestrojte tečnu kružnice k procházející bodem P. Vypočítejte délku úsečky PT.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496" t="-4405" r="-142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263775" y="1791292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3672" y="3929588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0929" y="4629056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63774" y="5898409"/>
            <a:ext cx="8532793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72205" y="5983147"/>
                <a:ext cx="779276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Pro výpočet vzdálenosti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𝑃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využijeme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△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𝑆𝑃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205" y="5983147"/>
                <a:ext cx="7792766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156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>
            <a:grpSpLocks noChangeAspect="1"/>
          </p:cNvGrpSpPr>
          <p:nvPr/>
        </p:nvGrpSpPr>
        <p:grpSpPr>
          <a:xfrm>
            <a:off x="1209591" y="2489588"/>
            <a:ext cx="2880000" cy="288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638996" y="3964914"/>
            <a:ext cx="360000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>
            <a:spLocks noChangeAspect="1"/>
          </p:cNvSpPr>
          <p:nvPr/>
        </p:nvSpPr>
        <p:spPr>
          <a:xfrm>
            <a:off x="2638996" y="2051829"/>
            <a:ext cx="3600000" cy="36000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828422" y="181456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8422" y="1814560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4443704" y="3771950"/>
            <a:ext cx="0" cy="31467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𝑂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5803" y="3969948"/>
                <a:ext cx="81239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577284" y="4975642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7284" y="4975642"/>
                <a:ext cx="693232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084168" y="406625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4066255"/>
                <a:ext cx="81239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932847" y="536958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2847" y="5369588"/>
                <a:ext cx="812391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2043672" y="2051829"/>
            <a:ext cx="5461307" cy="2537646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352580" y="4327865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𝑡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2580" y="4327865"/>
                <a:ext cx="812391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>
            <a:endCxn id="25" idx="1"/>
          </p:cNvCxnSpPr>
          <p:nvPr/>
        </p:nvCxnSpPr>
        <p:spPr>
          <a:xfrm flipV="1">
            <a:off x="2195736" y="3370684"/>
            <a:ext cx="5309243" cy="2362573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504979" y="3109074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𝑡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04979" y="3109074"/>
                <a:ext cx="812391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6" name="Picture 2" descr="C:\Users\spravce\AppData\Local\Microsoft\Windows\Temporary Internet Files\Content.IE5\0BASIBLT\MC900437791CAXZWE5C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986" y="1791251"/>
            <a:ext cx="1607577" cy="131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Oblouk 28"/>
          <p:cNvSpPr/>
          <p:nvPr/>
        </p:nvSpPr>
        <p:spPr>
          <a:xfrm>
            <a:off x="2498034" y="2076170"/>
            <a:ext cx="1272604" cy="1236491"/>
          </a:xfrm>
          <a:prstGeom prst="arc">
            <a:avLst>
              <a:gd name="adj1" fmla="val 969385"/>
              <a:gd name="adj2" fmla="val 6649320"/>
            </a:avLst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856063" y="2679125"/>
                <a:ext cx="812391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6063" y="2679125"/>
                <a:ext cx="812391" cy="58477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3668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0"/>
            <a:ext cx="8928991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3775" y="1791292"/>
            <a:ext cx="8532792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5020780" y="2451032"/>
            <a:ext cx="3505200" cy="1371600"/>
          </a:xfrm>
          <a:custGeom>
            <a:avLst/>
            <a:gdLst>
              <a:gd name="connsiteX0" fmla="*/ 533400 w 3505200"/>
              <a:gd name="connsiteY0" fmla="*/ 0 h 1371600"/>
              <a:gd name="connsiteX1" fmla="*/ 0 w 3505200"/>
              <a:gd name="connsiteY1" fmla="*/ 1371600 h 1371600"/>
              <a:gd name="connsiteX2" fmla="*/ 3505200 w 3505200"/>
              <a:gd name="connsiteY2" fmla="*/ 1371600 h 1371600"/>
              <a:gd name="connsiteX3" fmla="*/ 533400 w 3505200"/>
              <a:gd name="connsiteY3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05200" h="1371600">
                <a:moveTo>
                  <a:pt x="533400" y="0"/>
                </a:moveTo>
                <a:lnTo>
                  <a:pt x="0" y="1371600"/>
                </a:lnTo>
                <a:lnTo>
                  <a:pt x="3505200" y="1371600"/>
                </a:lnTo>
                <a:lnTo>
                  <a:pt x="53340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62125" y="116632"/>
            <a:ext cx="8704411" cy="145229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Sestrojte kružnici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=2 </m:t>
                        </m:r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bod P, pro který platí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𝑆𝑃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=5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Sestrojte tečnu kružnice k procházející bodem P. Vypočítejte délku úsečky PT.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682" y="183931"/>
                <a:ext cx="8558885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496" t="-4405" r="-142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Vývojový diagram: postup 6"/>
          <p:cNvSpPr/>
          <p:nvPr/>
        </p:nvSpPr>
        <p:spPr>
          <a:xfrm>
            <a:off x="184306" y="1633446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422852" y="38025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2852" y="3802520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263774" y="5898409"/>
            <a:ext cx="8532793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72205" y="5983147"/>
                <a:ext cx="779276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Délka </a:t>
                </a:r>
                <a:r>
                  <a:rPr lang="cs-CZ" sz="2800" dirty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úsečky </a:t>
                </a:r>
                <a14:m>
                  <m:oMath xmlns:m="http://schemas.openxmlformats.org/officeDocument/2006/math">
                    <m:r>
                      <a:rPr lang="cs-CZ" sz="2800">
                        <a:solidFill>
                          <a:srgbClr val="FFFF00"/>
                        </a:solidFill>
                        <a:latin typeface="Cambria Math"/>
                        <a:cs typeface="Arial" pitchFamily="34" charset="0"/>
                      </a:rPr>
                      <m:t>𝑃</m:t>
                    </m:r>
                    <m:sSub>
                      <m:sSubPr>
                        <m:ctrlPr>
                          <a:rPr lang="cs-CZ" sz="2800" i="1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𝑇</m:t>
                        </m:r>
                      </m:e>
                      <m:sub>
                        <m:r>
                          <a:rPr lang="cs-CZ" sz="2800">
                            <a:solidFill>
                              <a:srgbClr val="FFFF00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solidFill>
                      <a:srgbClr val="FFFF00"/>
                    </a:solidFill>
                    <a:latin typeface="Arial" pitchFamily="34" charset="0"/>
                    <a:cs typeface="Arial" pitchFamily="34" charset="0"/>
                  </a:rPr>
                  <a:t>je 4,58 cm. </a:t>
                </a:r>
                <a:endParaRPr lang="cs-CZ" sz="2800" dirty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205" y="5983147"/>
                <a:ext cx="7792766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156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336559" y="1864278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𝑇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6559" y="1864278"/>
                <a:ext cx="81239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8119784" y="3802520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𝑃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19784" y="3802520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louk 27"/>
          <p:cNvSpPr/>
          <p:nvPr/>
        </p:nvSpPr>
        <p:spPr>
          <a:xfrm>
            <a:off x="4877214" y="1949102"/>
            <a:ext cx="1272604" cy="1236491"/>
          </a:xfrm>
          <a:prstGeom prst="arc">
            <a:avLst>
              <a:gd name="adj1" fmla="val 969385"/>
              <a:gd name="adj2" fmla="val 6649320"/>
            </a:avLst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235243" y="2552057"/>
                <a:ext cx="812391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·</m:t>
                      </m:r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5243" y="2552057"/>
                <a:ext cx="812391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270516" y="3832574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5 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0516" y="3832574"/>
                <a:ext cx="693232" cy="523220"/>
              </a:xfrm>
              <a:prstGeom prst="rect">
                <a:avLst/>
              </a:prstGeom>
              <a:blipFill rotWithShape="1">
                <a:blip r:embed="rId8"/>
                <a:stretch>
                  <a:fillRect r="-19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 rot="17598314">
                <a:off x="4764516" y="2800831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2 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7598314">
                <a:off x="4764516" y="2800831"/>
                <a:ext cx="693232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15421" y="2626928"/>
                <a:ext cx="338437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  <m:t>𝑃</m:t>
                              </m:r>
                              <m:sSub>
                                <m:sSubPr>
                                  <m:ctrlP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  <m:t>𝑆𝑃</m:t>
                              </m:r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−</m:t>
                      </m:r>
                      <m:sSup>
                        <m:sSupPr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  <m:t>𝑆</m:t>
                              </m:r>
                              <m:sSub>
                                <m:sSubPr>
                                  <m:ctrlP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421" y="2626928"/>
                <a:ext cx="3384376" cy="461665"/>
              </a:xfrm>
              <a:prstGeom prst="rect">
                <a:avLst/>
              </a:prstGeom>
              <a:blipFill rotWithShape="1">
                <a:blip r:embed="rId10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48418" y="2151844"/>
                <a:ext cx="338437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𝑃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𝑜𝑑𝑙𝑒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𝑃𝑦𝑡h𝑎𝑔𝑜𝑟𝑜𝑣𝑦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ě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𝑡𝑦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: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418" y="2151844"/>
                <a:ext cx="3384376" cy="461665"/>
              </a:xfrm>
              <a:prstGeom prst="rect">
                <a:avLst/>
              </a:prstGeom>
              <a:blipFill rotWithShape="1">
                <a:blip r:embed="rId11"/>
                <a:stretch>
                  <a:fillRect l="-360" r="-5946"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58032" y="3136832"/>
                <a:ext cx="240078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  <m:t>𝑃</m:t>
                              </m:r>
                              <m:sSub>
                                <m:sSubPr>
                                  <m:ctrlP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5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−</m:t>
                      </m:r>
                      <m:sSup>
                        <m:sSupPr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e>
                        <m:sup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032" y="3136832"/>
                <a:ext cx="2400783" cy="461665"/>
              </a:xfrm>
              <a:prstGeom prst="rect">
                <a:avLst/>
              </a:prstGeom>
              <a:blipFill rotWithShape="1">
                <a:blip r:embed="rId12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81696" y="3604035"/>
                <a:ext cx="240078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  <m:t>𝑃</m:t>
                              </m:r>
                              <m:sSub>
                                <m:sSubPr>
                                  <m:ctrlP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=25−4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96" y="3604035"/>
                <a:ext cx="2400783" cy="461665"/>
              </a:xfrm>
              <a:prstGeom prst="rect">
                <a:avLst/>
              </a:prstGeom>
              <a:blipFill rotWithShape="1">
                <a:blip r:embed="rId13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97869" y="4094184"/>
                <a:ext cx="240078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40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  <m:t>𝑃</m:t>
                              </m:r>
                              <m:sSub>
                                <m:sSubPr>
                                  <m:ctrlP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cs-CZ" sz="2400" b="0" i="1" smtClean="0">
                                      <a:solidFill>
                                        <a:schemeClr val="bg1"/>
                                      </a:solidFill>
                                      <a:effectLst/>
                                      <a:latin typeface="Cambria Math"/>
                                      <a:cs typeface="Arial" pitchFamily="34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=21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869" y="4094184"/>
                <a:ext cx="2400783" cy="461665"/>
              </a:xfrm>
              <a:prstGeom prst="rect">
                <a:avLst/>
              </a:prstGeom>
              <a:blipFill rotWithShape="1">
                <a:blip r:embed="rId14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11560" y="4555849"/>
                <a:ext cx="2400783" cy="5052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𝑃</m:t>
                          </m:r>
                          <m:sSub>
                            <m:sSubPr>
                              <m:ctrlP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21</m:t>
                          </m:r>
                        </m:e>
                      </m:rad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555849"/>
                <a:ext cx="2400783" cy="50520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611559" y="5042104"/>
                <a:ext cx="240078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  <m:t>𝑃</m:t>
                          </m:r>
                          <m:sSub>
                            <m:sSubPr>
                              <m:ctrlP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≐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4,58 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59" y="5042104"/>
                <a:ext cx="2400783" cy="461665"/>
              </a:xfrm>
              <a:prstGeom prst="rect">
                <a:avLst/>
              </a:prstGeom>
              <a:blipFill rotWithShape="1">
                <a:blip r:embed="rId16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7293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/>
      <p:bldP spid="11" grpId="0"/>
      <p:bldP spid="17" grpId="0"/>
      <p:bldP spid="21" grpId="0"/>
      <p:bldP spid="28" grpId="0" animBg="1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30238" y="1425137"/>
            <a:ext cx="9160493" cy="229794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19915" y="1463237"/>
                <a:ext cx="9175721" cy="2072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Narýsujte kružnici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d>
                      <m:dPr>
                        <m:ctrlPr>
                          <a:rPr lang="cs-CZ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;</m:t>
                        </m:r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=3 </m:t>
                        </m:r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 vyznačte bod K tak, aby platilo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𝑆𝐾</m:t>
                        </m:r>
                      </m:e>
                    </m:d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=6 </m:t>
                    </m:r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Sestrojte tečny bodem K ke kružnici k.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b) Vypočítejte vzdálenost bodu K od dotykových bodů tečen ke kružnici k</a:t>
                </a:r>
                <a:endParaRPr lang="cs-CZ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15" y="1463237"/>
                <a:ext cx="9175721" cy="2072051"/>
              </a:xfrm>
              <a:prstGeom prst="rect">
                <a:avLst/>
              </a:prstGeom>
              <a:blipFill rotWithShape="1">
                <a:blip r:embed="rId2"/>
                <a:stretch>
                  <a:fillRect l="-997" t="-2059" b="-70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163085" y="289782"/>
            <a:ext cx="6804991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81816" y="374780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0" y="4509120"/>
            <a:ext cx="9083736" cy="151531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907" y="59612"/>
            <a:ext cx="1656184" cy="136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39397" y="4675157"/>
                <a:ext cx="8635323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Pro body A, B platí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𝐴𝐵</m:t>
                        </m:r>
                      </m:e>
                    </m:d>
                    <m:r>
                      <a:rPr lang="cs-CZ" sz="24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4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7 </m:t>
                    </m:r>
                    <m:r>
                      <a:rPr lang="cs-CZ" sz="24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400" b="0" i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Bodem B veďte přímku tak, aby měla od bodu A vzdálenost:</a:t>
                </a:r>
              </a:p>
              <a:p>
                <a:pPr algn="just"/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a) 3 cm;	b) 7 cm;	c) 8,5 cm .</a:t>
                </a:r>
                <a:endParaRPr lang="cs-CZ" sz="24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397" y="4675157"/>
                <a:ext cx="8635323" cy="1200329"/>
              </a:xfrm>
              <a:prstGeom prst="rect">
                <a:avLst/>
              </a:prstGeom>
              <a:blipFill rotWithShape="1">
                <a:blip r:embed="rId4"/>
                <a:stretch>
                  <a:fillRect l="-1130" t="-3553" r="-1059" b="-111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71265" y="3742461"/>
                <a:ext cx="9028858" cy="55718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𝐾</m:t>
                          </m:r>
                          <m:sSub>
                            <m:sSubPr>
                              <m:ctrlPr>
                                <a:rPr lang="cs-CZ" sz="2400" b="0" i="1" smtClean="0">
                                  <a:solidFill>
                                    <a:srgbClr val="FFFF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0" i="1" smtClean="0">
                                  <a:solidFill>
                                    <a:srgbClr val="FFFF00"/>
                                  </a:solidFill>
                                  <a:latin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sz="2400" b="0" i="1" smtClean="0">
                                  <a:solidFill>
                                    <a:srgbClr val="FFFF00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=5,2 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65" y="3742461"/>
                <a:ext cx="9028858" cy="55718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1" y="1228287"/>
            <a:ext cx="8821799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</a:t>
            </a:r>
            <a:r>
              <a:rPr lang="cs-CZ" sz="1100">
                <a:solidFill>
                  <a:schemeClr val="bg1"/>
                </a:solidFill>
              </a:rPr>
              <a:t>, </a:t>
            </a:r>
            <a:r>
              <a:rPr lang="cs-CZ" sz="1100" smtClean="0">
                <a:solidFill>
                  <a:schemeClr val="bg1"/>
                </a:solidFill>
              </a:rPr>
              <a:t/>
            </a:r>
            <a:br>
              <a:rPr lang="cs-CZ" sz="1100" smtClean="0">
                <a:solidFill>
                  <a:schemeClr val="bg1"/>
                </a:solidFill>
              </a:rPr>
            </a:br>
            <a:r>
              <a:rPr lang="cs-CZ" sz="1100" smtClean="0">
                <a:solidFill>
                  <a:schemeClr val="bg1"/>
                </a:solidFill>
              </a:rPr>
              <a:t>ISBN </a:t>
            </a:r>
            <a:r>
              <a:rPr lang="cs-CZ" sz="1100" dirty="0">
                <a:solidFill>
                  <a:schemeClr val="bg1"/>
                </a:solidFill>
              </a:rPr>
              <a:t>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3367</TotalTime>
  <Words>1197</Words>
  <Application>Microsoft Office PowerPoint</Application>
  <PresentationFormat>Předvádění na obrazovce (4:3)</PresentationFormat>
  <Paragraphs>164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430</cp:revision>
  <dcterms:created xsi:type="dcterms:W3CDTF">2012-10-07T18:47:53Z</dcterms:created>
  <dcterms:modified xsi:type="dcterms:W3CDTF">2013-04-10T14:29:08Z</dcterms:modified>
</cp:coreProperties>
</file>