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376" r:id="rId4"/>
    <p:sldId id="400" r:id="rId5"/>
    <p:sldId id="402" r:id="rId6"/>
    <p:sldId id="409" r:id="rId7"/>
    <p:sldId id="404" r:id="rId8"/>
    <p:sldId id="321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2.png"/><Relationship Id="rId7" Type="http://schemas.openxmlformats.org/officeDocument/2006/relationships/hyperlink" Target="http://cs.wikipedia.org/wiki/P%C3%AD_(%C4%8D%C3%ADslo)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6.jpe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4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VY_32_INOVACE_07_08_M8_Hanak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51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Kruh a kružnice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Délka kružnice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ukážeme, jak vypočítáme délku kružnice a jak ji budeme využívat při řešení různých úloh.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36450" y="88071"/>
            <a:ext cx="8561899" cy="75468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7505" y="158060"/>
            <a:ext cx="3457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Zapamatujte si !!!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36450" y="3701701"/>
            <a:ext cx="8690845" cy="29676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236450" y="954056"/>
            <a:ext cx="8690846" cy="274764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02816" y="966260"/>
            <a:ext cx="85581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euklidovské geometrii je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kružnice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množina všech bodů v rovině, které leží ve stejné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vzdálenosti od pevně daného bodu, který nazýváme střed kružnice. Tuto vzdálenost označujeme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jako poloměr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Kružnice jsou jednoduché uzavřené křivky, rozdělující rovinu na vnitřek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vnějšek.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2816" y="3825910"/>
            <a:ext cx="8495533" cy="2722057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1318111" y="4014042"/>
            <a:ext cx="2480474" cy="2342976"/>
            <a:chOff x="2195736" y="1576846"/>
            <a:chExt cx="4894431" cy="4623120"/>
          </a:xfrm>
        </p:grpSpPr>
        <p:grpSp>
          <p:nvGrpSpPr>
            <p:cNvPr id="13" name="Skupina 12"/>
            <p:cNvGrpSpPr/>
            <p:nvPr/>
          </p:nvGrpSpPr>
          <p:grpSpPr>
            <a:xfrm>
              <a:off x="2195736" y="1576846"/>
              <a:ext cx="4894431" cy="4623120"/>
              <a:chOff x="4675425" y="2665131"/>
              <a:chExt cx="3510340" cy="3315753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4675425" y="2665131"/>
                <a:ext cx="3315753" cy="3315753"/>
              </a:xfrm>
              <a:prstGeom prst="ellipse">
                <a:avLst/>
              </a:prstGeom>
              <a:noFill/>
              <a:ln w="317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7735616" y="5133387"/>
                    <a:ext cx="450149" cy="37525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735616" y="5133387"/>
                    <a:ext cx="450149" cy="375258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 b="-5116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905543" y="4323008"/>
                    <a:ext cx="450149" cy="37525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905543" y="4323008"/>
                    <a:ext cx="450149" cy="375258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b="-5116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4" name="Plus 13"/>
            <p:cNvSpPr/>
            <p:nvPr/>
          </p:nvSpPr>
          <p:spPr>
            <a:xfrm>
              <a:off x="4153259" y="3529817"/>
              <a:ext cx="720080" cy="717177"/>
            </a:xfrm>
            <a:prstGeom prst="mathPlus">
              <a:avLst>
                <a:gd name="adj1" fmla="val 0"/>
              </a:avLst>
            </a:prstGeom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se šipkou 5"/>
          <p:cNvCxnSpPr/>
          <p:nvPr/>
        </p:nvCxnSpPr>
        <p:spPr>
          <a:xfrm flipV="1">
            <a:off x="1403648" y="4725144"/>
            <a:ext cx="2160240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15" idx="5"/>
          </p:cNvCxnSpPr>
          <p:nvPr/>
        </p:nvCxnSpPr>
        <p:spPr>
          <a:xfrm>
            <a:off x="2489598" y="5193196"/>
            <a:ext cx="828367" cy="82070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 rot="2728392">
                <a:off x="2931348" y="5254978"/>
                <a:ext cx="3180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728392">
                <a:off x="2931348" y="5254978"/>
                <a:ext cx="318084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 rot="19985720">
                <a:off x="2607952" y="4618660"/>
                <a:ext cx="3180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985720">
                <a:off x="2607952" y="4618660"/>
                <a:ext cx="31808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02087" y="4993368"/>
                <a:ext cx="3816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polom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2087" y="4993368"/>
                <a:ext cx="381642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602087" y="5490677"/>
                <a:ext cx="40869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pr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ů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r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2087" y="5490677"/>
                <a:ext cx="408696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172" y="3190452"/>
            <a:ext cx="1772884" cy="186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623542" y="5979261"/>
                <a:ext cx="340484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st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ed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kru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nice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3542" y="5979261"/>
                <a:ext cx="340484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9421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4" grpId="0"/>
      <p:bldP spid="22" grpId="0"/>
      <p:bldP spid="23" grpId="0"/>
      <p:bldP spid="29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5295" y="2326452"/>
            <a:ext cx="2808312" cy="87942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1481" y="332656"/>
            <a:ext cx="8234112" cy="16445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24698" y="462439"/>
                <a:ext cx="7756664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Délku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kružnice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vypočítáme, když její průměr (nebo dvojnásobek poloměru) vynásobíme číslem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698" y="462439"/>
                <a:ext cx="7756664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71" t="-4405" r="-1571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11144" y="2485799"/>
                <a:ext cx="21420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=2·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1144" y="2485799"/>
                <a:ext cx="214207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5805717" y="2279273"/>
            <a:ext cx="2808312" cy="87942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281566" y="2438620"/>
                <a:ext cx="21420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1566" y="2438620"/>
                <a:ext cx="214207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67858" y="3709530"/>
            <a:ext cx="8141359" cy="159167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2083" y="3842514"/>
                <a:ext cx="3816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…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Ludolfovo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 čí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slo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83" y="3842514"/>
                <a:ext cx="381642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79831" y="4353183"/>
                <a:ext cx="17234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=3,14</m:t>
                      </m:r>
                    </m:oMath>
                  </m:oMathPara>
                </a14:m>
                <a:endParaRPr lang="cs-CZ" sz="2800" i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831" y="4353183"/>
                <a:ext cx="172345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ový popisek 27"/>
          <p:cNvSpPr/>
          <p:nvPr/>
        </p:nvSpPr>
        <p:spPr>
          <a:xfrm>
            <a:off x="2701788" y="4411268"/>
            <a:ext cx="5182231" cy="545223"/>
          </a:xfrm>
          <a:prstGeom prst="wedgeRectCallout">
            <a:avLst>
              <a:gd name="adj1" fmla="val -56131"/>
              <a:gd name="adj2" fmla="val -1766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Zaokrouhlené Ludolfovo číslo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>
            <a:hlinkClick r:id="rId7"/>
          </p:cNvPr>
          <p:cNvSpPr/>
          <p:nvPr/>
        </p:nvSpPr>
        <p:spPr>
          <a:xfrm>
            <a:off x="467859" y="5445224"/>
            <a:ext cx="8141358" cy="879427"/>
          </a:xfrm>
          <a:prstGeom prst="roundRect">
            <a:avLst>
              <a:gd name="adj" fmla="val 3065"/>
            </a:avLst>
          </a:prstGeom>
          <a:gradFill>
            <a:gsLst>
              <a:gs pos="7000">
                <a:srgbClr val="FBE4AE"/>
              </a:gs>
              <a:gs pos="0">
                <a:srgbClr val="BD922A"/>
              </a:gs>
              <a:gs pos="0">
                <a:srgbClr val="BD922A"/>
              </a:gs>
              <a:gs pos="98000">
                <a:srgbClr val="FBE4AE"/>
              </a:gs>
              <a:gs pos="100000">
                <a:srgbClr val="BD922A"/>
              </a:gs>
              <a:gs pos="100000">
                <a:srgbClr val="835E17"/>
              </a:gs>
              <a:gs pos="100000">
                <a:srgbClr val="A28949"/>
              </a:gs>
              <a:gs pos="100000">
                <a:srgbClr val="FAE3B7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bg1"/>
                </a:solidFill>
              </a:rPr>
              <a:t>Internet - Ludolfovo číslo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HGW68T4R\MC900440424[5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393" y="2060380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74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4" grpId="0"/>
      <p:bldP spid="25" grpId="0"/>
      <p:bldP spid="27" grpId="0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51265" y="116633"/>
            <a:ext cx="8928991" cy="670735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39402" y="425590"/>
            <a:ext cx="6596724" cy="71026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9423" y="519111"/>
                <a:ext cx="63367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Prvních 1120</a:t>
                </a:r>
                <a:r>
                  <a:rPr lang="cs-CZ" sz="2800" b="1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 desetinných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míst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𝝅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23" y="519111"/>
                <a:ext cx="6336703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92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295281" y="1634483"/>
            <a:ext cx="8677608" cy="5063183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387846" y="1706492"/>
            <a:ext cx="864864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bg1"/>
                </a:solidFill>
              </a:rPr>
              <a:t>3,14</a:t>
            </a:r>
            <a:r>
              <a:rPr lang="cs-CZ" sz="1600" dirty="0">
                <a:solidFill>
                  <a:schemeClr val="bg1"/>
                </a:solidFill>
              </a:rPr>
              <a:t>15926535 8979323846 2643383279 5028841971 6939937510 5820974944 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5923078164 </a:t>
            </a:r>
            <a:r>
              <a:rPr lang="cs-CZ" sz="1600" dirty="0">
                <a:solidFill>
                  <a:schemeClr val="bg1"/>
                </a:solidFill>
              </a:rPr>
              <a:t>0628620899 8628034825 3421170679 8214808651 3282306647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0938446095 </a:t>
            </a:r>
            <a:r>
              <a:rPr lang="cs-CZ" sz="1600" dirty="0">
                <a:solidFill>
                  <a:schemeClr val="bg1"/>
                </a:solidFill>
              </a:rPr>
              <a:t>5058223172 5359408128 4811174502 8410270193 8521105559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6446229489 </a:t>
            </a:r>
            <a:r>
              <a:rPr lang="cs-CZ" sz="1600" dirty="0">
                <a:solidFill>
                  <a:schemeClr val="bg1"/>
                </a:solidFill>
              </a:rPr>
              <a:t>5493038196 4428810975 6659334461 2847564823 3786783165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2712019091 </a:t>
            </a:r>
            <a:r>
              <a:rPr lang="cs-CZ" sz="1600" dirty="0">
                <a:solidFill>
                  <a:schemeClr val="bg1"/>
                </a:solidFill>
              </a:rPr>
              <a:t>4564856692 3460348610 4543266482 1339360726 0249141273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7245870066 </a:t>
            </a:r>
            <a:r>
              <a:rPr lang="cs-CZ" sz="1600" dirty="0">
                <a:solidFill>
                  <a:schemeClr val="bg1"/>
                </a:solidFill>
              </a:rPr>
              <a:t>0631558817 4881520920 9628292540 9171536436 7892590360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0113305305 </a:t>
            </a:r>
            <a:r>
              <a:rPr lang="cs-CZ" sz="1600" dirty="0">
                <a:solidFill>
                  <a:schemeClr val="bg1"/>
                </a:solidFill>
              </a:rPr>
              <a:t>4882046652 1384146951 9415116094 3305727036 5759591953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0921861173 </a:t>
            </a:r>
            <a:r>
              <a:rPr lang="cs-CZ" sz="1600" dirty="0">
                <a:solidFill>
                  <a:schemeClr val="bg1"/>
                </a:solidFill>
              </a:rPr>
              <a:t>8193261179 3105118548 0744623799 6274956735 1885752724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8912279381 </a:t>
            </a:r>
            <a:r>
              <a:rPr lang="cs-CZ" sz="1600" dirty="0">
                <a:solidFill>
                  <a:schemeClr val="bg1"/>
                </a:solidFill>
              </a:rPr>
              <a:t>8301194912 9833673362 4406566430 8602139494 6395224737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1907021798 </a:t>
            </a:r>
            <a:r>
              <a:rPr lang="cs-CZ" sz="1600" dirty="0">
                <a:solidFill>
                  <a:schemeClr val="bg1"/>
                </a:solidFill>
              </a:rPr>
              <a:t>6094370277 0539217176 2931767523 8467481846 7669405132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0005681271 </a:t>
            </a:r>
            <a:r>
              <a:rPr lang="cs-CZ" sz="1600" dirty="0">
                <a:solidFill>
                  <a:schemeClr val="bg1"/>
                </a:solidFill>
              </a:rPr>
              <a:t>4526356082 7785771342 7577896091 7363717872 1468440901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2249534301 </a:t>
            </a:r>
            <a:r>
              <a:rPr lang="cs-CZ" sz="1600" dirty="0">
                <a:solidFill>
                  <a:schemeClr val="bg1"/>
                </a:solidFill>
              </a:rPr>
              <a:t>4654958537 1050792279 6892589235 4201995611 2129021960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8640344181 </a:t>
            </a:r>
            <a:r>
              <a:rPr lang="cs-CZ" sz="1600" dirty="0">
                <a:solidFill>
                  <a:schemeClr val="bg1"/>
                </a:solidFill>
              </a:rPr>
              <a:t>5981362977 4771309960 5187072113 4999999837 2978049951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0597317328 </a:t>
            </a:r>
            <a:r>
              <a:rPr lang="cs-CZ" sz="1600" dirty="0">
                <a:solidFill>
                  <a:schemeClr val="bg1"/>
                </a:solidFill>
              </a:rPr>
              <a:t>1609631859 5024459455 3469083026 4252230825 3344685035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2619311881 </a:t>
            </a:r>
            <a:r>
              <a:rPr lang="cs-CZ" sz="1600" dirty="0">
                <a:solidFill>
                  <a:schemeClr val="bg1"/>
                </a:solidFill>
              </a:rPr>
              <a:t>7101000313 7838752886 5875332083 8142061717 7669147303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5982534904 </a:t>
            </a:r>
            <a:r>
              <a:rPr lang="cs-CZ" sz="1600" dirty="0">
                <a:solidFill>
                  <a:schemeClr val="bg1"/>
                </a:solidFill>
              </a:rPr>
              <a:t>2875546873 1159562863 8823537875 9375195778 1857780532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1712268066 </a:t>
            </a:r>
            <a:r>
              <a:rPr lang="cs-CZ" sz="1600" dirty="0">
                <a:solidFill>
                  <a:schemeClr val="bg1"/>
                </a:solidFill>
              </a:rPr>
              <a:t>1300192787 6611195909 2164201989 3809525720 1065485863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2788659361 </a:t>
            </a:r>
            <a:r>
              <a:rPr lang="cs-CZ" sz="1600" dirty="0">
                <a:solidFill>
                  <a:schemeClr val="bg1"/>
                </a:solidFill>
              </a:rPr>
              <a:t>5338182796 8230301952 0353018529 6899577362 2599413891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   2497217752 </a:t>
            </a:r>
            <a:r>
              <a:rPr lang="cs-CZ" sz="1600" dirty="0">
                <a:solidFill>
                  <a:schemeClr val="bg1"/>
                </a:solidFill>
              </a:rPr>
              <a:t>8347913151 5574857242 </a:t>
            </a:r>
            <a:r>
              <a:rPr lang="cs-CZ" sz="1600" dirty="0" smtClean="0">
                <a:solidFill>
                  <a:schemeClr val="bg1"/>
                </a:solidFill>
              </a:rPr>
              <a:t>4541506959 ……..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BL96J1IA\MC90043438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057" y="266331"/>
            <a:ext cx="1326952" cy="134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30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" fill="hold">
                                          <p:stCondLst>
                                            <p:cond delay="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" decel="50000" autoRev="1" fill="hold">
                                          <p:stCondLst>
                                            <p:cond delay="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603" y="1667418"/>
            <a:ext cx="8532792" cy="49236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63776" y="116632"/>
            <a:ext cx="8482520" cy="108912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2205" y="184138"/>
            <a:ext cx="81529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Průměr horského kola je 38 cm. Kolikrát se otočí na dráze na dráze dlouhé 100 m ?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285839" y="1205753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774" y="5898409"/>
            <a:ext cx="8574621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2205" y="5983147"/>
            <a:ext cx="7792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Kolo se na dráze 100 m otočí přibližně 42krát.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13318" y="3320711"/>
                <a:ext cx="21922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318" y="3320711"/>
                <a:ext cx="219225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4283" y="3762989"/>
                <a:ext cx="33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=2·3,14·38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283" y="3762989"/>
                <a:ext cx="332763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" name="Skupina 22"/>
          <p:cNvGrpSpPr/>
          <p:nvPr/>
        </p:nvGrpSpPr>
        <p:grpSpPr>
          <a:xfrm>
            <a:off x="305603" y="1591724"/>
            <a:ext cx="1752702" cy="1751810"/>
            <a:chOff x="-1965791" y="567131"/>
            <a:chExt cx="1752702" cy="1751810"/>
          </a:xfrm>
        </p:grpSpPr>
        <p:grpSp>
          <p:nvGrpSpPr>
            <p:cNvPr id="22" name="Skupina 21"/>
            <p:cNvGrpSpPr/>
            <p:nvPr/>
          </p:nvGrpSpPr>
          <p:grpSpPr>
            <a:xfrm>
              <a:off x="-1964899" y="567131"/>
              <a:ext cx="1751810" cy="1751810"/>
              <a:chOff x="-1964899" y="567131"/>
              <a:chExt cx="1751810" cy="1751810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-1750277" y="775302"/>
                <a:ext cx="1322566" cy="1322566"/>
                <a:chOff x="936000" y="1801392"/>
                <a:chExt cx="1322566" cy="1322566"/>
              </a:xfrm>
            </p:grpSpPr>
            <p:sp>
              <p:nvSpPr>
                <p:cNvPr id="17" name="Ovál 16"/>
                <p:cNvSpPr/>
                <p:nvPr/>
              </p:nvSpPr>
              <p:spPr>
                <a:xfrm>
                  <a:off x="936000" y="1801392"/>
                  <a:ext cx="1322566" cy="1322566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Ovál 19"/>
                <p:cNvSpPr/>
                <p:nvPr/>
              </p:nvSpPr>
              <p:spPr>
                <a:xfrm>
                  <a:off x="1073477" y="1944090"/>
                  <a:ext cx="1045830" cy="104583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1" name="Plus 20"/>
              <p:cNvSpPr/>
              <p:nvPr/>
            </p:nvSpPr>
            <p:spPr>
              <a:xfrm>
                <a:off x="-1964899" y="567131"/>
                <a:ext cx="1751810" cy="1751810"/>
              </a:xfrm>
              <a:prstGeom prst="mathPlus">
                <a:avLst>
                  <a:gd name="adj1" fmla="val 0"/>
                </a:avLst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Plus 24"/>
            <p:cNvSpPr/>
            <p:nvPr/>
          </p:nvSpPr>
          <p:spPr>
            <a:xfrm rot="2700000">
              <a:off x="-1965791" y="567131"/>
              <a:ext cx="1751810" cy="1751810"/>
            </a:xfrm>
            <a:prstGeom prst="mathPlus">
              <a:avLst>
                <a:gd name="adj1" fmla="val 0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7" name="Přímá spojnice 26"/>
          <p:cNvCxnSpPr/>
          <p:nvPr/>
        </p:nvCxnSpPr>
        <p:spPr>
          <a:xfrm>
            <a:off x="1182400" y="3123958"/>
            <a:ext cx="7342716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577555" y="2628564"/>
                <a:ext cx="12762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555" y="2628564"/>
                <a:ext cx="127620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13318" y="4232674"/>
                <a:ext cx="306423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=238,64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318" y="4232674"/>
                <a:ext cx="306423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716016" y="2628564"/>
                <a:ext cx="24461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0 000 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628564"/>
                <a:ext cx="244616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215656" y="3320711"/>
                <a:ext cx="39493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𝑜𝑡𝑜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𝑘𝑎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. . . . 238,64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656" y="3320711"/>
                <a:ext cx="394931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268588" y="3843931"/>
                <a:ext cx="39493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𝑜𝑡𝑜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𝑒𝑘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. . . . 10 000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8588" y="3843931"/>
                <a:ext cx="394931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3822176" y="3384633"/>
            <a:ext cx="5444" cy="24364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67944" y="4367151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215655" y="4375299"/>
                <a:ext cx="39493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=10 000 :238,64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655" y="4375299"/>
                <a:ext cx="394931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237162" y="4828749"/>
                <a:ext cx="22285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=41,904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7162" y="4828749"/>
                <a:ext cx="222855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268588" y="5248930"/>
                <a:ext cx="325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42 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𝑜𝑡𝑜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𝑒𝑘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8588" y="5248930"/>
                <a:ext cx="3255740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896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  <p:bldP spid="9" grpId="0"/>
      <p:bldP spid="11" grpId="0"/>
      <p:bldP spid="31" grpId="0"/>
      <p:bldP spid="33" grpId="0"/>
      <p:bldP spid="34" grpId="0"/>
      <p:bldP spid="35" grpId="0"/>
      <p:bldP spid="36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835" y="1864278"/>
            <a:ext cx="8552732" cy="403413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79529" y="2060848"/>
            <a:ext cx="4261202" cy="360040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3776" y="116632"/>
            <a:ext cx="8482520" cy="122413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9529" y="251646"/>
            <a:ext cx="83667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Obvod  starého chráněného stromu je 4,4 m. Vypočítejte poloměr tohoto stromu.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63774" y="140261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2205" y="5983147"/>
            <a:ext cx="7792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Poloměr stromu je asi 0,7 m.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414075" y="2247011"/>
                <a:ext cx="21922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4075" y="2247011"/>
                <a:ext cx="219225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P9004244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280" y="2060847"/>
            <a:ext cx="3736287" cy="36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157266" y="2760607"/>
                <a:ext cx="315389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4,4=2·3,14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7266" y="2760607"/>
                <a:ext cx="315389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157266" y="3339991"/>
                <a:ext cx="22123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4,4=6,28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7266" y="3339991"/>
                <a:ext cx="221236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496925" y="3395975"/>
                <a:ext cx="150805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rgbClr val="FF0000"/>
                    </a:solidFill>
                    <a:effectLst/>
                    <a:latin typeface="Arial" pitchFamily="34" charset="0"/>
                    <a:cs typeface="Arial" pitchFamily="34" charset="0"/>
                  </a:rPr>
                  <a:t>/ :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0000"/>
                        </a:solidFill>
                        <a:effectLst/>
                        <a:latin typeface="Cambria Math"/>
                        <a:cs typeface="Arial" pitchFamily="34" charset="0"/>
                      </a:rPr>
                      <m:t>6,28</m:t>
                    </m:r>
                  </m:oMath>
                </a14:m>
                <a:endParaRPr lang="cs-CZ" sz="2800" dirty="0">
                  <a:solidFill>
                    <a:srgbClr val="FF00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6925" y="3395975"/>
                <a:ext cx="1508051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850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79529" y="3863211"/>
                <a:ext cx="29787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0,70063=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529" y="3863211"/>
                <a:ext cx="297876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457771" y="4371983"/>
                <a:ext cx="204865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≐0,7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7771" y="4371983"/>
                <a:ext cx="2048654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448271" y="4849665"/>
                <a:ext cx="204865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≐0,7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271" y="4849665"/>
                <a:ext cx="2048654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008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0" grpId="0"/>
      <p:bldP spid="17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849" y="795331"/>
            <a:ext cx="9028858" cy="92374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975" y="833431"/>
                <a:ext cx="6280277" cy="8856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Vypočítejte délku kružnice, jestliže: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=23 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		b)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=87,5 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975" y="833431"/>
                <a:ext cx="6280277" cy="885643"/>
              </a:xfrm>
              <a:prstGeom prst="rect">
                <a:avLst/>
              </a:prstGeom>
              <a:blipFill rotWithShape="1">
                <a:blip r:embed="rId2"/>
                <a:stretch>
                  <a:fillRect l="-1456" t="-4828" b="-17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2104" y="38271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5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-28734" y="2367146"/>
            <a:ext cx="9083736" cy="83099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942" y="66526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5523" y="2367146"/>
            <a:ext cx="86353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Zjistěte o kolik je větší průměr kolečka s průměrem 25 cm než obvod kolečka s průměrem 20 cm.</a:t>
            </a:r>
            <a:endParaRPr lang="cs-CZ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9849" y="1817662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72,22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        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)549,5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49" y="1817662"/>
                <a:ext cx="9028858" cy="504056"/>
              </a:xfrm>
              <a:prstGeom prst="rect">
                <a:avLst/>
              </a:prstGeom>
              <a:blipFill rotWithShape="1">
                <a:blip r:embed="rId4"/>
                <a:stretch>
                  <a:fillRect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-28734" y="3198143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15,7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8734" y="3198143"/>
                <a:ext cx="9028858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4862" y="3754823"/>
            <a:ext cx="9083736" cy="91401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0835" y="3837841"/>
            <a:ext cx="86353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Na dráze 2,5 km se kolo auta otočilo 800 krát. Jaký je poloměr tohoto kola?</a:t>
            </a:r>
            <a:endParaRPr lang="cs-CZ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56075" y="4708747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=49,76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5" y="4708747"/>
                <a:ext cx="9028858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-23471" y="5247887"/>
            <a:ext cx="9083736" cy="99703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5926" y="5413923"/>
            <a:ext cx="86353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Plot kolem kruhového záhonu má délku 22 m. Jaký je poloměr tohoto záhonu?</a:t>
            </a:r>
            <a:endParaRPr lang="cs-CZ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-1295" y="6244921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=3,5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295" y="6244921"/>
                <a:ext cx="9028858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12" grpId="0" animBg="1"/>
      <p:bldP spid="17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3500</TotalTime>
  <Words>560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450</cp:revision>
  <dcterms:created xsi:type="dcterms:W3CDTF">2012-10-07T18:47:53Z</dcterms:created>
  <dcterms:modified xsi:type="dcterms:W3CDTF">2013-04-11T12:58:22Z</dcterms:modified>
</cp:coreProperties>
</file>