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3"/>
  </p:notesMasterIdLst>
  <p:sldIdLst>
    <p:sldId id="256" r:id="rId2"/>
    <p:sldId id="257" r:id="rId3"/>
    <p:sldId id="376" r:id="rId4"/>
    <p:sldId id="400" r:id="rId5"/>
    <p:sldId id="402" r:id="rId6"/>
    <p:sldId id="409" r:id="rId7"/>
    <p:sldId id="410" r:id="rId8"/>
    <p:sldId id="411" r:id="rId9"/>
    <p:sldId id="321" r:id="rId10"/>
    <p:sldId id="33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845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11.png"/><Relationship Id="rId7" Type="http://schemas.openxmlformats.org/officeDocument/2006/relationships/hyperlink" Target="http://cs.wikipedia.org/wiki/P%C3%AD_(%C4%8D%C3%ADslo)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17" Type="http://schemas.openxmlformats.org/officeDocument/2006/relationships/image" Target="../media/image42.png"/><Relationship Id="rId2" Type="http://schemas.openxmlformats.org/officeDocument/2006/relationships/image" Target="../media/image27.png"/><Relationship Id="rId16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5.png"/><Relationship Id="rId18" Type="http://schemas.openxmlformats.org/officeDocument/2006/relationships/image" Target="../media/image60.png"/><Relationship Id="rId3" Type="http://schemas.openxmlformats.org/officeDocument/2006/relationships/image" Target="../media/image45.png"/><Relationship Id="rId21" Type="http://schemas.openxmlformats.org/officeDocument/2006/relationships/image" Target="../media/image63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17" Type="http://schemas.openxmlformats.org/officeDocument/2006/relationships/image" Target="../media/image59.png"/><Relationship Id="rId2" Type="http://schemas.openxmlformats.org/officeDocument/2006/relationships/image" Target="../media/image44.png"/><Relationship Id="rId16" Type="http://schemas.openxmlformats.org/officeDocument/2006/relationships/image" Target="../media/image58.png"/><Relationship Id="rId20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5" Type="http://schemas.openxmlformats.org/officeDocument/2006/relationships/image" Target="../media/image57.png"/><Relationship Id="rId10" Type="http://schemas.openxmlformats.org/officeDocument/2006/relationships/image" Target="../media/image52.png"/><Relationship Id="rId19" Type="http://schemas.openxmlformats.org/officeDocument/2006/relationships/image" Target="../media/image61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56.png"/><Relationship Id="rId22" Type="http://schemas.openxmlformats.org/officeDocument/2006/relationships/image" Target="../media/image6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13.wmf"/><Relationship Id="rId7" Type="http://schemas.openxmlformats.org/officeDocument/2006/relationships/image" Target="../media/image69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1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VY_32_INOVACE_07_09_M8_Hanak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4251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Kruh a kružnice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5873" y="363193"/>
            <a:ext cx="8953679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Obsah kruhu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3" y="801783"/>
            <a:ext cx="1217598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732" y="122143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si ukážeme, jak vypočítáme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obsah kruhu a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jej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budeme využívat při řešení různých úloh.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5649" y="88071"/>
            <a:ext cx="8452700" cy="75468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7505" y="158060"/>
            <a:ext cx="3457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Zapamatujte si !!!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15401" y="3701701"/>
            <a:ext cx="8482947" cy="29676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51244" y="969407"/>
            <a:ext cx="8447104" cy="2628895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4943" y="1160471"/>
            <a:ext cx="809393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Kruh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je množina bodů složená z kružnice i jejího vnitřku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tedy všech bodů ve stejné nebo menší vzdálenosti od středu než je poloměr.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Poloměrem nazýváme také každou úsečku spojující střed s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bodem na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kružnici.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4943" y="3825910"/>
            <a:ext cx="8234112" cy="2722057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1318111" y="4014042"/>
            <a:ext cx="2480474" cy="2342976"/>
            <a:chOff x="2195736" y="1576846"/>
            <a:chExt cx="4894431" cy="4623120"/>
          </a:xfrm>
          <a:solidFill>
            <a:srgbClr val="FFFF00"/>
          </a:solidFill>
        </p:grpSpPr>
        <p:grpSp>
          <p:nvGrpSpPr>
            <p:cNvPr id="13" name="Skupina 12"/>
            <p:cNvGrpSpPr/>
            <p:nvPr/>
          </p:nvGrpSpPr>
          <p:grpSpPr>
            <a:xfrm>
              <a:off x="2195736" y="1576846"/>
              <a:ext cx="4894431" cy="4623120"/>
              <a:chOff x="4675425" y="2665131"/>
              <a:chExt cx="3510340" cy="3315753"/>
            </a:xfrm>
            <a:grpFill/>
          </p:grpSpPr>
          <p:sp>
            <p:nvSpPr>
              <p:cNvPr id="15" name="Ovál 14"/>
              <p:cNvSpPr/>
              <p:nvPr/>
            </p:nvSpPr>
            <p:spPr>
              <a:xfrm>
                <a:off x="4675425" y="2665131"/>
                <a:ext cx="3315753" cy="3315753"/>
              </a:xfrm>
              <a:prstGeom prst="ellipse">
                <a:avLst/>
              </a:prstGeom>
              <a:grpFill/>
              <a:ln w="317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7735616" y="5133387"/>
                    <a:ext cx="450149" cy="375258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735616" y="5133387"/>
                    <a:ext cx="450149" cy="375258"/>
                  </a:xfrm>
                  <a:prstGeom prst="rect">
                    <a:avLst/>
                  </a:prstGeom>
                  <a:blipFill rotWithShape="1">
                    <a:blip r:embed="rId2"/>
                    <a:stretch>
                      <a:fillRect b="-5116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905543" y="4323008"/>
                    <a:ext cx="450149" cy="375258"/>
                  </a:xfrm>
                  <a:prstGeom prst="rect">
                    <a:avLst/>
                  </a:prstGeom>
                  <a:grp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𝑆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905543" y="4323008"/>
                    <a:ext cx="450149" cy="375258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b="-5116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4" name="Plus 13"/>
            <p:cNvSpPr/>
            <p:nvPr/>
          </p:nvSpPr>
          <p:spPr>
            <a:xfrm>
              <a:off x="4153259" y="3529817"/>
              <a:ext cx="720080" cy="717177"/>
            </a:xfrm>
            <a:prstGeom prst="mathPlus">
              <a:avLst>
                <a:gd name="adj1" fmla="val 0"/>
              </a:avLst>
            </a:prstGeom>
            <a:grp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se šipkou 5"/>
          <p:cNvCxnSpPr/>
          <p:nvPr/>
        </p:nvCxnSpPr>
        <p:spPr>
          <a:xfrm flipV="1">
            <a:off x="1403648" y="4725144"/>
            <a:ext cx="2160240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15" idx="5"/>
          </p:cNvCxnSpPr>
          <p:nvPr/>
        </p:nvCxnSpPr>
        <p:spPr>
          <a:xfrm>
            <a:off x="2489598" y="5193196"/>
            <a:ext cx="828367" cy="82070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 rot="2728392">
                <a:off x="2931348" y="5254978"/>
                <a:ext cx="3180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728392">
                <a:off x="2931348" y="5254978"/>
                <a:ext cx="318084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 rot="19985720">
                <a:off x="2607952" y="4618660"/>
                <a:ext cx="3180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9985720">
                <a:off x="2607952" y="4618660"/>
                <a:ext cx="31808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602087" y="4993368"/>
                <a:ext cx="3816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polom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r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kru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nice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2087" y="4993368"/>
                <a:ext cx="381642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602087" y="5490677"/>
                <a:ext cx="40869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pr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ů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r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kru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nice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2087" y="5490677"/>
                <a:ext cx="408696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66" y="2996952"/>
            <a:ext cx="1809153" cy="190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623542" y="5979261"/>
                <a:ext cx="340484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st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ed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kru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nice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3542" y="5979261"/>
                <a:ext cx="340484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9421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4" grpId="0"/>
      <p:bldP spid="22" grpId="0"/>
      <p:bldP spid="23" grpId="0"/>
      <p:bldP spid="29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17141" y="2227547"/>
            <a:ext cx="2808312" cy="116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1481" y="476672"/>
            <a:ext cx="8234112" cy="150054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589718" y="644562"/>
                <a:ext cx="775666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Obsah kruhu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vypočítáme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když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druhou mocninu jeho poloměru vynásobíme číslem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718" y="644562"/>
                <a:ext cx="7756664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651" t="-6410" r="-1572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992990" y="2546369"/>
                <a:ext cx="21420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2990" y="2546369"/>
                <a:ext cx="214207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5760198" y="2203957"/>
            <a:ext cx="2808312" cy="120804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6093314" y="2330924"/>
                <a:ext cx="2142079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𝜋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3314" y="2330924"/>
                <a:ext cx="2142079" cy="9541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67858" y="3709530"/>
            <a:ext cx="8141359" cy="159167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2083" y="3842514"/>
                <a:ext cx="3816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Ludolfovo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čí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slo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83" y="3842514"/>
                <a:ext cx="381642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79831" y="4353183"/>
                <a:ext cx="17234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=3,14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831" y="4353183"/>
                <a:ext cx="172345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ový popisek 27"/>
          <p:cNvSpPr/>
          <p:nvPr/>
        </p:nvSpPr>
        <p:spPr>
          <a:xfrm>
            <a:off x="2701788" y="4411268"/>
            <a:ext cx="5182231" cy="545223"/>
          </a:xfrm>
          <a:prstGeom prst="wedgeRectCallout">
            <a:avLst>
              <a:gd name="adj1" fmla="val -56131"/>
              <a:gd name="adj2" fmla="val -1766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Zaokrouhlené Ludolfovo číslo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>
            <a:hlinkClick r:id="rId7"/>
          </p:cNvPr>
          <p:cNvSpPr/>
          <p:nvPr/>
        </p:nvSpPr>
        <p:spPr>
          <a:xfrm>
            <a:off x="467859" y="5445224"/>
            <a:ext cx="8141358" cy="879427"/>
          </a:xfrm>
          <a:prstGeom prst="roundRect">
            <a:avLst>
              <a:gd name="adj" fmla="val 3065"/>
            </a:avLst>
          </a:prstGeom>
          <a:gradFill>
            <a:gsLst>
              <a:gs pos="7000">
                <a:srgbClr val="FBE4AE"/>
              </a:gs>
              <a:gs pos="0">
                <a:srgbClr val="BD922A"/>
              </a:gs>
              <a:gs pos="0">
                <a:srgbClr val="BD922A"/>
              </a:gs>
              <a:gs pos="98000">
                <a:srgbClr val="FBE4AE"/>
              </a:gs>
              <a:gs pos="100000">
                <a:srgbClr val="BD922A"/>
              </a:gs>
              <a:gs pos="100000">
                <a:srgbClr val="835E17"/>
              </a:gs>
              <a:gs pos="100000">
                <a:srgbClr val="A28949"/>
              </a:gs>
              <a:gs pos="100000">
                <a:srgbClr val="FAE3B7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bg1"/>
                </a:solidFill>
              </a:rPr>
              <a:t>Internet - Ludolfovo číslo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HGW68T4R\MC900440424[5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393" y="2060380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741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4" grpId="0"/>
      <p:bldP spid="25" grpId="0"/>
      <p:bldP spid="27" grpId="0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51265" y="116633"/>
            <a:ext cx="8928991" cy="670735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39402" y="425590"/>
            <a:ext cx="6596724" cy="71026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99423" y="519111"/>
                <a:ext cx="63367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Prvních 1120</a:t>
                </a:r>
                <a:r>
                  <a:rPr lang="cs-CZ" sz="2800" b="1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 desetinných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míst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𝝅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23" y="519111"/>
                <a:ext cx="6336703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92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295281" y="1634483"/>
            <a:ext cx="8677608" cy="5063183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387846" y="1706492"/>
            <a:ext cx="864864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bg1"/>
                </a:solidFill>
              </a:rPr>
              <a:t>3,14</a:t>
            </a:r>
            <a:r>
              <a:rPr lang="cs-CZ" sz="1600" dirty="0">
                <a:solidFill>
                  <a:schemeClr val="bg1"/>
                </a:solidFill>
              </a:rPr>
              <a:t>15926535 8979323846 2643383279 5028841971 6939937510 5820974944 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5923078164 </a:t>
            </a:r>
            <a:r>
              <a:rPr lang="cs-CZ" sz="1600" dirty="0">
                <a:solidFill>
                  <a:schemeClr val="bg1"/>
                </a:solidFill>
              </a:rPr>
              <a:t>0628620899 8628034825 3421170679 8214808651 3282306647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0938446095 </a:t>
            </a:r>
            <a:r>
              <a:rPr lang="cs-CZ" sz="1600" dirty="0">
                <a:solidFill>
                  <a:schemeClr val="bg1"/>
                </a:solidFill>
              </a:rPr>
              <a:t>5058223172 5359408128 4811174502 8410270193 8521105559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6446229489 </a:t>
            </a:r>
            <a:r>
              <a:rPr lang="cs-CZ" sz="1600" dirty="0">
                <a:solidFill>
                  <a:schemeClr val="bg1"/>
                </a:solidFill>
              </a:rPr>
              <a:t>5493038196 4428810975 6659334461 2847564823 3786783165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2712019091 </a:t>
            </a:r>
            <a:r>
              <a:rPr lang="cs-CZ" sz="1600" dirty="0">
                <a:solidFill>
                  <a:schemeClr val="bg1"/>
                </a:solidFill>
              </a:rPr>
              <a:t>4564856692 3460348610 4543266482 1339360726 0249141273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7245870066 </a:t>
            </a:r>
            <a:r>
              <a:rPr lang="cs-CZ" sz="1600" dirty="0">
                <a:solidFill>
                  <a:schemeClr val="bg1"/>
                </a:solidFill>
              </a:rPr>
              <a:t>0631558817 4881520920 9628292540 9171536436 7892590360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0113305305 </a:t>
            </a:r>
            <a:r>
              <a:rPr lang="cs-CZ" sz="1600" dirty="0">
                <a:solidFill>
                  <a:schemeClr val="bg1"/>
                </a:solidFill>
              </a:rPr>
              <a:t>4882046652 1384146951 9415116094 3305727036 5759591953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0921861173 </a:t>
            </a:r>
            <a:r>
              <a:rPr lang="cs-CZ" sz="1600" dirty="0">
                <a:solidFill>
                  <a:schemeClr val="bg1"/>
                </a:solidFill>
              </a:rPr>
              <a:t>8193261179 3105118548 0744623799 6274956735 1885752724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8912279381 </a:t>
            </a:r>
            <a:r>
              <a:rPr lang="cs-CZ" sz="1600" dirty="0">
                <a:solidFill>
                  <a:schemeClr val="bg1"/>
                </a:solidFill>
              </a:rPr>
              <a:t>8301194912 9833673362 4406566430 8602139494 6395224737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1907021798 </a:t>
            </a:r>
            <a:r>
              <a:rPr lang="cs-CZ" sz="1600" dirty="0">
                <a:solidFill>
                  <a:schemeClr val="bg1"/>
                </a:solidFill>
              </a:rPr>
              <a:t>6094370277 0539217176 2931767523 8467481846 7669405132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0005681271 </a:t>
            </a:r>
            <a:r>
              <a:rPr lang="cs-CZ" sz="1600" dirty="0">
                <a:solidFill>
                  <a:schemeClr val="bg1"/>
                </a:solidFill>
              </a:rPr>
              <a:t>4526356082 7785771342 7577896091 7363717872 1468440901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2249534301 </a:t>
            </a:r>
            <a:r>
              <a:rPr lang="cs-CZ" sz="1600" dirty="0">
                <a:solidFill>
                  <a:schemeClr val="bg1"/>
                </a:solidFill>
              </a:rPr>
              <a:t>4654958537 1050792279 6892589235 4201995611 2129021960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8640344181 </a:t>
            </a:r>
            <a:r>
              <a:rPr lang="cs-CZ" sz="1600" dirty="0">
                <a:solidFill>
                  <a:schemeClr val="bg1"/>
                </a:solidFill>
              </a:rPr>
              <a:t>5981362977 4771309960 5187072113 4999999837 2978049951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0597317328 </a:t>
            </a:r>
            <a:r>
              <a:rPr lang="cs-CZ" sz="1600" dirty="0">
                <a:solidFill>
                  <a:schemeClr val="bg1"/>
                </a:solidFill>
              </a:rPr>
              <a:t>1609631859 5024459455 3469083026 4252230825 3344685035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2619311881 </a:t>
            </a:r>
            <a:r>
              <a:rPr lang="cs-CZ" sz="1600" dirty="0">
                <a:solidFill>
                  <a:schemeClr val="bg1"/>
                </a:solidFill>
              </a:rPr>
              <a:t>7101000313 7838752886 5875332083 8142061717 7669147303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5982534904 </a:t>
            </a:r>
            <a:r>
              <a:rPr lang="cs-CZ" sz="1600" dirty="0">
                <a:solidFill>
                  <a:schemeClr val="bg1"/>
                </a:solidFill>
              </a:rPr>
              <a:t>2875546873 1159562863 8823537875 9375195778 1857780532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1712268066 </a:t>
            </a:r>
            <a:r>
              <a:rPr lang="cs-CZ" sz="1600" dirty="0">
                <a:solidFill>
                  <a:schemeClr val="bg1"/>
                </a:solidFill>
              </a:rPr>
              <a:t>1300192787 6611195909 2164201989 3809525720 1065485863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2788659361 </a:t>
            </a:r>
            <a:r>
              <a:rPr lang="cs-CZ" sz="1600" dirty="0">
                <a:solidFill>
                  <a:schemeClr val="bg1"/>
                </a:solidFill>
              </a:rPr>
              <a:t>5338182796 8230301952 0353018529 6899577362 2599413891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2497217752 </a:t>
            </a:r>
            <a:r>
              <a:rPr lang="cs-CZ" sz="1600" dirty="0">
                <a:solidFill>
                  <a:schemeClr val="bg1"/>
                </a:solidFill>
              </a:rPr>
              <a:t>8347913151 5574857242 </a:t>
            </a:r>
            <a:r>
              <a:rPr lang="cs-CZ" sz="1600" dirty="0" smtClean="0">
                <a:solidFill>
                  <a:schemeClr val="bg1"/>
                </a:solidFill>
              </a:rPr>
              <a:t>4541506959 ……..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BL96J1IA\MC90043438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057" y="266331"/>
            <a:ext cx="1326952" cy="134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30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" fill="hold">
                                          <p:stCondLst>
                                            <p:cond delay="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" decel="50000" autoRev="1" fill="hold">
                                          <p:stCondLst>
                                            <p:cond delay="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603" y="1667418"/>
            <a:ext cx="8532792" cy="49236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63775" y="116632"/>
            <a:ext cx="8574619" cy="108912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72205" y="184138"/>
                <a:ext cx="8152911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Vypočítejte obsah příruby s otvory pro šrouby, jestliže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𝐷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=125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𝑑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=50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𝑑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=25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205" y="184138"/>
                <a:ext cx="8152911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96" t="-6369" r="-1571" b="-16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85839" y="1205753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67543" y="2181445"/>
                <a:ext cx="21922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=125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𝑚𝑚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181445"/>
                <a:ext cx="219225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vál 9"/>
          <p:cNvSpPr/>
          <p:nvPr/>
        </p:nvSpPr>
        <p:spPr>
          <a:xfrm>
            <a:off x="5076056" y="2564905"/>
            <a:ext cx="3312368" cy="3312368"/>
          </a:xfrm>
          <a:prstGeom prst="ellipse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070672" y="3559521"/>
            <a:ext cx="1323136" cy="132313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396671" y="2735239"/>
            <a:ext cx="671137" cy="671137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434228" y="4547088"/>
            <a:ext cx="671137" cy="671137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417349" y="4435453"/>
            <a:ext cx="671137" cy="671137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076056" y="2352086"/>
            <a:ext cx="331236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0" idx="2"/>
          </p:cNvCxnSpPr>
          <p:nvPr/>
        </p:nvCxnSpPr>
        <p:spPr>
          <a:xfrm flipV="1">
            <a:off x="5076056" y="2362118"/>
            <a:ext cx="0" cy="18589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8388424" y="2352086"/>
            <a:ext cx="0" cy="18690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2" idx="3"/>
            <a:endCxn id="12" idx="7"/>
          </p:cNvCxnSpPr>
          <p:nvPr/>
        </p:nvCxnSpPr>
        <p:spPr>
          <a:xfrm flipV="1">
            <a:off x="6264441" y="3753290"/>
            <a:ext cx="935598" cy="93559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37" idx="2"/>
            <a:endCxn id="37" idx="6"/>
          </p:cNvCxnSpPr>
          <p:nvPr/>
        </p:nvCxnSpPr>
        <p:spPr>
          <a:xfrm>
            <a:off x="6396671" y="3070808"/>
            <a:ext cx="67113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1" name="TextovéPole 50"/>
              <p:cNvSpPr txBox="1"/>
              <p:nvPr/>
            </p:nvSpPr>
            <p:spPr>
              <a:xfrm>
                <a:off x="6470426" y="1976290"/>
                <a:ext cx="6003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𝐷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0426" y="1976290"/>
                <a:ext cx="600344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20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4" name="TextovéPole 53"/>
              <p:cNvSpPr txBox="1"/>
              <p:nvPr/>
            </p:nvSpPr>
            <p:spPr>
              <a:xfrm rot="18956515">
                <a:off x="6284185" y="3830001"/>
                <a:ext cx="6003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8956515">
                <a:off x="6284185" y="3830001"/>
                <a:ext cx="600344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TextovéPole 54"/>
              <p:cNvSpPr txBox="1"/>
              <p:nvPr/>
            </p:nvSpPr>
            <p:spPr>
              <a:xfrm>
                <a:off x="6470426" y="2657420"/>
                <a:ext cx="6003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0426" y="2657420"/>
                <a:ext cx="600344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2020"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372205" y="1708296"/>
                <a:ext cx="426753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p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ří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ruby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bez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otvor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ů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205" y="1708296"/>
                <a:ext cx="4267539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286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TextovéPole 57"/>
              <p:cNvSpPr txBox="1"/>
              <p:nvPr/>
            </p:nvSpPr>
            <p:spPr>
              <a:xfrm>
                <a:off x="467543" y="2730579"/>
                <a:ext cx="2192259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𝜋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730579"/>
                <a:ext cx="2192259" cy="95410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TextovéPole 58"/>
              <p:cNvSpPr txBox="1"/>
              <p:nvPr/>
            </p:nvSpPr>
            <p:spPr>
              <a:xfrm>
                <a:off x="495892" y="3711684"/>
                <a:ext cx="2687555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125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92" y="3711684"/>
                <a:ext cx="2687555" cy="95410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TextovéPole 59"/>
              <p:cNvSpPr txBox="1"/>
              <p:nvPr/>
            </p:nvSpPr>
            <p:spPr>
              <a:xfrm>
                <a:off x="495892" y="4682989"/>
                <a:ext cx="3356028" cy="9077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15 625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92" y="4682989"/>
                <a:ext cx="3356028" cy="90774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1" name="TextovéPole 60"/>
              <p:cNvSpPr txBox="1"/>
              <p:nvPr/>
            </p:nvSpPr>
            <p:spPr>
              <a:xfrm>
                <a:off x="472112" y="5701932"/>
                <a:ext cx="406772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=12 265,625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112" y="5701932"/>
                <a:ext cx="406772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2" name="Přímá spojnice 61"/>
          <p:cNvCxnSpPr/>
          <p:nvPr/>
        </p:nvCxnSpPr>
        <p:spPr>
          <a:xfrm>
            <a:off x="495892" y="2704665"/>
            <a:ext cx="4009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96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5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5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5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25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4500"/>
                            </p:stCondLst>
                            <p:childTnLst>
                              <p:par>
                                <p:cTn id="5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9" grpId="0"/>
      <p:bldP spid="10" grpId="0" animBg="1"/>
      <p:bldP spid="12" grpId="0" animBg="1"/>
      <p:bldP spid="37" grpId="0" animBg="1"/>
      <p:bldP spid="38" grpId="0" animBg="1"/>
      <p:bldP spid="40" grpId="0" animBg="1"/>
      <p:bldP spid="51" grpId="0"/>
      <p:bldP spid="54" grpId="0"/>
      <p:bldP spid="55" grpId="0"/>
      <p:bldP spid="57" grpId="0"/>
      <p:bldP spid="58" grpId="0"/>
      <p:bldP spid="59" grpId="0"/>
      <p:bldP spid="60" grpId="0"/>
      <p:bldP spid="6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603" y="116632"/>
            <a:ext cx="8532792" cy="66247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49599" y="436655"/>
                <a:ext cx="311885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=50 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𝑚𝑚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599" y="436655"/>
                <a:ext cx="3118858" cy="49244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349693" y="93943"/>
                <a:ext cx="371825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prost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edn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ho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otvoru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693" y="93943"/>
                <a:ext cx="3718252" cy="492443"/>
              </a:xfrm>
              <a:prstGeom prst="rect">
                <a:avLst/>
              </a:prstGeom>
              <a:blipFill rotWithShape="1">
                <a:blip r:embed="rId3"/>
                <a:stretch>
                  <a:fillRect r="-5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29949" y="929098"/>
                <a:ext cx="2192259" cy="9284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𝜋</m:t>
                          </m:r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949" y="929098"/>
                <a:ext cx="2192259" cy="92845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485425" y="1860619"/>
                <a:ext cx="2687555" cy="8926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50</m:t>
                              </m:r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425" y="1860619"/>
                <a:ext cx="2687555" cy="8926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449599" y="2715389"/>
                <a:ext cx="3356028" cy="8495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3,14·2 500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599" y="2715389"/>
                <a:ext cx="3356028" cy="84959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498460" y="3564981"/>
                <a:ext cx="325830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=1 962,5 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460" y="3564981"/>
                <a:ext cx="3258305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349693" y="965981"/>
            <a:ext cx="4009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34923" y="981315"/>
            <a:ext cx="4009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517323" y="273240"/>
            <a:ext cx="0" cy="3784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0" name="TextovéPole 29"/>
              <p:cNvSpPr txBox="1"/>
              <p:nvPr/>
            </p:nvSpPr>
            <p:spPr>
              <a:xfrm>
                <a:off x="4672460" y="105427"/>
                <a:ext cx="371825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otvoru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na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š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rouby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2460" y="105427"/>
                <a:ext cx="3718252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1" name="TextovéPole 30"/>
              <p:cNvSpPr txBox="1"/>
              <p:nvPr/>
            </p:nvSpPr>
            <p:spPr>
              <a:xfrm>
                <a:off x="4837242" y="442761"/>
                <a:ext cx="311885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=25 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𝑚𝑚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7242" y="442761"/>
                <a:ext cx="3118858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TextovéPole 31"/>
              <p:cNvSpPr txBox="1"/>
              <p:nvPr/>
            </p:nvSpPr>
            <p:spPr>
              <a:xfrm>
                <a:off x="4854754" y="914198"/>
                <a:ext cx="2192259" cy="9284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𝜋</m:t>
                          </m:r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4754" y="914198"/>
                <a:ext cx="2192259" cy="92845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3" name="TextovéPole 32"/>
              <p:cNvSpPr txBox="1"/>
              <p:nvPr/>
            </p:nvSpPr>
            <p:spPr>
              <a:xfrm>
                <a:off x="4776125" y="1822772"/>
                <a:ext cx="2687555" cy="8926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25</m:t>
                              </m:r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6125" y="1822772"/>
                <a:ext cx="2687555" cy="89261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TextovéPole 33"/>
              <p:cNvSpPr txBox="1"/>
              <p:nvPr/>
            </p:nvSpPr>
            <p:spPr>
              <a:xfrm>
                <a:off x="4697488" y="2715389"/>
                <a:ext cx="3356028" cy="8495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3,14·625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7488" y="2715389"/>
                <a:ext cx="3356028" cy="84959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TextovéPole 34"/>
              <p:cNvSpPr txBox="1"/>
              <p:nvPr/>
            </p:nvSpPr>
            <p:spPr>
              <a:xfrm>
                <a:off x="4764942" y="3564980"/>
                <a:ext cx="325923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=490,625 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4942" y="3564980"/>
                <a:ext cx="3259230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>
            <a:off x="425819" y="4149080"/>
            <a:ext cx="81419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TextovéPole 38"/>
              <p:cNvSpPr txBox="1"/>
              <p:nvPr/>
            </p:nvSpPr>
            <p:spPr>
              <a:xfrm>
                <a:off x="423666" y="4151442"/>
                <a:ext cx="4267539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p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ří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ruby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otvory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666" y="4151442"/>
                <a:ext cx="4267539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TextovéPole 39"/>
              <p:cNvSpPr txBox="1"/>
              <p:nvPr/>
            </p:nvSpPr>
            <p:spPr>
              <a:xfrm>
                <a:off x="468426" y="4509120"/>
                <a:ext cx="333720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−(</m:t>
                      </m:r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+3·</m:t>
                      </m:r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426" y="4509120"/>
                <a:ext cx="3337201" cy="4924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2" name="TextovéPole 41"/>
              <p:cNvSpPr txBox="1"/>
              <p:nvPr/>
            </p:nvSpPr>
            <p:spPr>
              <a:xfrm>
                <a:off x="498460" y="5001563"/>
                <a:ext cx="644003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</m:sub>
                      </m:sSub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=12 265,625−(1 962,5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+3·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490,625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460" y="5001563"/>
                <a:ext cx="6440034" cy="49244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TextovéPole 42"/>
              <p:cNvSpPr txBox="1"/>
              <p:nvPr/>
            </p:nvSpPr>
            <p:spPr>
              <a:xfrm>
                <a:off x="470634" y="5484900"/>
                <a:ext cx="322001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</m:sub>
                      </m:sSub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60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3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 434,375 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634" y="5484900"/>
                <a:ext cx="3220017" cy="49244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bdélník 43"/>
          <p:cNvSpPr/>
          <p:nvPr/>
        </p:nvSpPr>
        <p:spPr>
          <a:xfrm>
            <a:off x="305603" y="6134857"/>
            <a:ext cx="8532793" cy="60795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5" name="TextovéPole 44"/>
              <p:cNvSpPr txBox="1"/>
              <p:nvPr/>
            </p:nvSpPr>
            <p:spPr>
              <a:xfrm>
                <a:off x="349693" y="6134857"/>
                <a:ext cx="7792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Obsah příruby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3 434,375 </m:t>
                    </m:r>
                    <m:sSup>
                      <m:sSupPr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𝑚𝑚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693" y="6134857"/>
                <a:ext cx="7792766" cy="523220"/>
              </a:xfrm>
              <a:prstGeom prst="rect">
                <a:avLst/>
              </a:prstGeom>
              <a:blipFill rotWithShape="1">
                <a:blip r:embed="rId18"/>
                <a:stretch>
                  <a:fillRect l="-156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535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9" grpId="0"/>
      <p:bldP spid="40" grpId="0"/>
      <p:bldP spid="42" grpId="0"/>
      <p:bldP spid="43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288464"/>
            <a:ext cx="8928992" cy="491392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1508" y="116632"/>
            <a:ext cx="8684788" cy="65823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1" y="184140"/>
            <a:ext cx="8199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Vypočítejte obsah části zobrazené na obrázku.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3835" y="826800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8116" y="6202388"/>
            <a:ext cx="8948380" cy="60795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295325" y="6202388"/>
                <a:ext cx="7792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Obsah části na obrázku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2 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865,25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25" y="6202388"/>
                <a:ext cx="779276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56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9" name="Skupina 68"/>
          <p:cNvGrpSpPr/>
          <p:nvPr/>
        </p:nvGrpSpPr>
        <p:grpSpPr>
          <a:xfrm>
            <a:off x="5358860" y="1709279"/>
            <a:ext cx="3535112" cy="3535112"/>
            <a:chOff x="6455891" y="1727504"/>
            <a:chExt cx="3535112" cy="3535112"/>
          </a:xfrm>
        </p:grpSpPr>
        <p:sp>
          <p:nvSpPr>
            <p:cNvPr id="18" name="Výseč 17"/>
            <p:cNvSpPr/>
            <p:nvPr/>
          </p:nvSpPr>
          <p:spPr>
            <a:xfrm rot="10800000">
              <a:off x="6455891" y="1727504"/>
              <a:ext cx="3535112" cy="3535112"/>
            </a:xfrm>
            <a:prstGeom prst="pie">
              <a:avLst>
                <a:gd name="adj1" fmla="val 5398071"/>
                <a:gd name="adj2" fmla="val 16200000"/>
              </a:avLst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Výseč 18"/>
            <p:cNvSpPr/>
            <p:nvPr/>
          </p:nvSpPr>
          <p:spPr>
            <a:xfrm rot="10800000">
              <a:off x="7447064" y="1727504"/>
              <a:ext cx="1552766" cy="1552766"/>
            </a:xfrm>
            <a:prstGeom prst="pie">
              <a:avLst>
                <a:gd name="adj1" fmla="val 16199149"/>
                <a:gd name="adj2" fmla="val 5429320"/>
              </a:avLst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8223447" y="3495060"/>
              <a:ext cx="1389113" cy="10509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bdélník 32"/>
            <p:cNvSpPr/>
            <p:nvPr/>
          </p:nvSpPr>
          <p:spPr>
            <a:xfrm>
              <a:off x="8177728" y="1783670"/>
              <a:ext cx="45719" cy="1467008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se šipkou 27"/>
            <p:cNvCxnSpPr/>
            <p:nvPr/>
          </p:nvCxnSpPr>
          <p:spPr>
            <a:xfrm flipH="1">
              <a:off x="7596336" y="2454304"/>
              <a:ext cx="627112" cy="4455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8223447" y="1839654"/>
              <a:ext cx="0" cy="1440616"/>
            </a:xfrm>
            <a:prstGeom prst="line">
              <a:avLst/>
            </a:prstGeom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7" name="TextovéPole 36"/>
                <p:cNvSpPr txBox="1"/>
                <p:nvPr/>
              </p:nvSpPr>
              <p:spPr>
                <a:xfrm rot="2285528">
                  <a:off x="8675342" y="3613462"/>
                  <a:ext cx="600344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just"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40 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oMath>
                    </m:oMathPara>
                  </a14:m>
                  <a:endParaRPr lang="cs-CZ" sz="24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>
            <p:sp>
              <p:nvSpPr>
                <p:cNvPr id="37" name="TextovéPole 3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2285528">
                  <a:off x="8675342" y="3613462"/>
                  <a:ext cx="600344" cy="461665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r="-10400" b="-1487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8" name="TextovéPole 37"/>
                <p:cNvSpPr txBox="1"/>
                <p:nvPr/>
              </p:nvSpPr>
              <p:spPr>
                <a:xfrm rot="19490139">
                  <a:off x="7458610" y="2325156"/>
                  <a:ext cx="600344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just"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15 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oMath>
                    </m:oMathPara>
                  </a14:m>
                  <a:endParaRPr lang="cs-CZ" sz="24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>
            <p:sp>
              <p:nvSpPr>
                <p:cNvPr id="38" name="TextovéPole 3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9490139">
                  <a:off x="7458610" y="2325156"/>
                  <a:ext cx="600344" cy="461665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21600" b="-83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42" name="TextovéPole 41"/>
              <p:cNvSpPr txBox="1"/>
              <p:nvPr/>
            </p:nvSpPr>
            <p:spPr>
              <a:xfrm>
                <a:off x="252867" y="1678874"/>
                <a:ext cx="311885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=40 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867" y="1678874"/>
                <a:ext cx="3118858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TextovéPole 42"/>
              <p:cNvSpPr txBox="1"/>
              <p:nvPr/>
            </p:nvSpPr>
            <p:spPr>
              <a:xfrm>
                <a:off x="61508" y="1375405"/>
                <a:ext cx="37182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ší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ho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p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lkruhu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08" y="1375405"/>
                <a:ext cx="3718252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328"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152961" y="2194772"/>
                <a:ext cx="2685359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𝜋</m:t>
                          </m:r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961" y="2194772"/>
                <a:ext cx="2685359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5" name="TextovéPole 44"/>
              <p:cNvSpPr txBox="1"/>
              <p:nvPr/>
            </p:nvSpPr>
            <p:spPr>
              <a:xfrm>
                <a:off x="152961" y="3231589"/>
                <a:ext cx="327134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3,14·1 600</m:t>
                          </m:r>
                        </m:e>
                      </m:d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961" y="3231589"/>
                <a:ext cx="3271340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6" name="TextovéPole 45"/>
              <p:cNvSpPr txBox="1"/>
              <p:nvPr/>
            </p:nvSpPr>
            <p:spPr>
              <a:xfrm>
                <a:off x="218597" y="3764711"/>
                <a:ext cx="244968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=5 024:2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597" y="3764711"/>
                <a:ext cx="2449685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7" name="TextovéPole 46"/>
              <p:cNvSpPr txBox="1"/>
              <p:nvPr/>
            </p:nvSpPr>
            <p:spPr>
              <a:xfrm>
                <a:off x="195693" y="4299790"/>
                <a:ext cx="27921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=2 512 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693" y="4299790"/>
                <a:ext cx="2792132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>
            <a:off x="152961" y="2171317"/>
            <a:ext cx="31256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413972" y="1375405"/>
            <a:ext cx="10329" cy="34497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0" name="TextovéPole 49"/>
              <p:cNvSpPr txBox="1"/>
              <p:nvPr/>
            </p:nvSpPr>
            <p:spPr>
              <a:xfrm>
                <a:off x="164996" y="2673743"/>
                <a:ext cx="364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40</m:t>
                              </m:r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996" y="2673743"/>
                <a:ext cx="3642248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4" name="TextovéPole 53"/>
              <p:cNvSpPr txBox="1"/>
              <p:nvPr/>
            </p:nvSpPr>
            <p:spPr>
              <a:xfrm>
                <a:off x="3572039" y="1711830"/>
                <a:ext cx="311885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=15 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2039" y="1711830"/>
                <a:ext cx="3118858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TextovéPole 54"/>
              <p:cNvSpPr txBox="1"/>
              <p:nvPr/>
            </p:nvSpPr>
            <p:spPr>
              <a:xfrm>
                <a:off x="3380680" y="1359764"/>
                <a:ext cx="37182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men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ší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ho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p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lkruhu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0680" y="1359764"/>
                <a:ext cx="3718252" cy="461665"/>
              </a:xfrm>
              <a:prstGeom prst="rect">
                <a:avLst/>
              </a:prstGeom>
              <a:blipFill rotWithShape="1">
                <a:blip r:embed="rId13"/>
                <a:stretch>
                  <a:fillRect l="-492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TextovéPole 55"/>
              <p:cNvSpPr txBox="1"/>
              <p:nvPr/>
            </p:nvSpPr>
            <p:spPr>
              <a:xfrm>
                <a:off x="3472133" y="2227728"/>
                <a:ext cx="2685359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𝜋</m:t>
                          </m:r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26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2133" y="2227728"/>
                <a:ext cx="2685359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3472133" y="3264545"/>
                <a:ext cx="327134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3,14·225</m:t>
                          </m:r>
                        </m:e>
                      </m:d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2133" y="3264545"/>
                <a:ext cx="3271340" cy="4924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TextovéPole 57"/>
              <p:cNvSpPr txBox="1"/>
              <p:nvPr/>
            </p:nvSpPr>
            <p:spPr>
              <a:xfrm>
                <a:off x="3537769" y="3797667"/>
                <a:ext cx="244968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=706,5:2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7769" y="3797667"/>
                <a:ext cx="2449685" cy="49244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TextovéPole 58"/>
              <p:cNvSpPr txBox="1"/>
              <p:nvPr/>
            </p:nvSpPr>
            <p:spPr>
              <a:xfrm>
                <a:off x="3514865" y="4332746"/>
                <a:ext cx="27921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=353,25 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865" y="4332746"/>
                <a:ext cx="2792132" cy="49244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 flipV="1">
            <a:off x="3522086" y="2154951"/>
            <a:ext cx="2777690" cy="16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61" name="TextovéPole 60"/>
              <p:cNvSpPr txBox="1"/>
              <p:nvPr/>
            </p:nvSpPr>
            <p:spPr>
              <a:xfrm>
                <a:off x="3484168" y="2706699"/>
                <a:ext cx="364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3,14·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cs-CZ" sz="26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:2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4168" y="2706699"/>
                <a:ext cx="3642248" cy="49244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2" name="Přímá spojnice 71"/>
          <p:cNvCxnSpPr/>
          <p:nvPr/>
        </p:nvCxnSpPr>
        <p:spPr>
          <a:xfrm>
            <a:off x="218597" y="4825189"/>
            <a:ext cx="62807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74" name="TextovéPole 73"/>
              <p:cNvSpPr txBox="1"/>
              <p:nvPr/>
            </p:nvSpPr>
            <p:spPr>
              <a:xfrm>
                <a:off x="195693" y="4838753"/>
                <a:ext cx="37182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Obsah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cel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é čá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sti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693" y="4838753"/>
                <a:ext cx="3718252" cy="461665"/>
              </a:xfrm>
              <a:prstGeom prst="rect">
                <a:avLst/>
              </a:prstGeom>
              <a:blipFill rotWithShape="1">
                <a:blip r:embed="rId19"/>
                <a:stretch>
                  <a:fillRect l="-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5" name="TextovéPole 74"/>
              <p:cNvSpPr txBox="1"/>
              <p:nvPr/>
            </p:nvSpPr>
            <p:spPr>
              <a:xfrm>
                <a:off x="326018" y="5230982"/>
                <a:ext cx="194172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018" y="5230982"/>
                <a:ext cx="1941726" cy="461665"/>
              </a:xfrm>
              <a:prstGeom prst="rect">
                <a:avLst/>
              </a:prstGeom>
              <a:blipFill rotWithShape="1">
                <a:blip r:embed="rId20"/>
                <a:stretch>
                  <a:fillRect l="-627"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6" name="TextovéPole 75"/>
              <p:cNvSpPr txBox="1"/>
              <p:nvPr/>
            </p:nvSpPr>
            <p:spPr>
              <a:xfrm>
                <a:off x="326017" y="5614214"/>
                <a:ext cx="28778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2 512+353,25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017" y="5614214"/>
                <a:ext cx="2877831" cy="461665"/>
              </a:xfrm>
              <a:prstGeom prst="rect">
                <a:avLst/>
              </a:prstGeom>
              <a:blipFill rotWithShape="1">
                <a:blip r:embed="rId21"/>
                <a:stretch>
                  <a:fillRect l="-4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7" name="TextovéPole 76"/>
              <p:cNvSpPr txBox="1"/>
              <p:nvPr/>
            </p:nvSpPr>
            <p:spPr>
              <a:xfrm>
                <a:off x="2987825" y="5602328"/>
                <a:ext cx="28778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2 865,25 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5" y="5602328"/>
                <a:ext cx="2877831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726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42" grpId="0"/>
      <p:bldP spid="43" grpId="0"/>
      <p:bldP spid="44" grpId="0"/>
      <p:bldP spid="45" grpId="0"/>
      <p:bldP spid="46" grpId="0"/>
      <p:bldP spid="47" grpId="0"/>
      <p:bldP spid="50" grpId="0"/>
      <p:bldP spid="54" grpId="0"/>
      <p:bldP spid="55" grpId="0"/>
      <p:bldP spid="56" grpId="0"/>
      <p:bldP spid="57" grpId="0"/>
      <p:bldP spid="58" grpId="0"/>
      <p:bldP spid="59" grpId="0"/>
      <p:bldP spid="61" grpId="0"/>
      <p:bldP spid="74" grpId="0"/>
      <p:bldP spid="75" grpId="0"/>
      <p:bldP spid="76" grpId="0"/>
      <p:bldP spid="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849" y="795331"/>
            <a:ext cx="9028858" cy="92374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975" y="833431"/>
                <a:ext cx="7581369" cy="8856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Vypočítejte obsah kruhu, jestliže</a:t>
                </a:r>
                <a:endParaRPr lang="cs-CZ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r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=2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7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b)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4,2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	c)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=1,24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975" y="833431"/>
                <a:ext cx="7581369" cy="885643"/>
              </a:xfrm>
              <a:prstGeom prst="rect">
                <a:avLst/>
              </a:prstGeom>
              <a:blipFill rotWithShape="1">
                <a:blip r:embed="rId2"/>
                <a:stretch>
                  <a:fillRect l="-1206" t="-4828" b="-17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2104" y="38271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5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-28734" y="2367146"/>
            <a:ext cx="9083736" cy="83099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746" y="76102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65523" y="2367146"/>
                <a:ext cx="8635323" cy="8626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2) Vypočítejte poloměr, jestliže obsah kruhu je:</a:t>
                </a:r>
              </a:p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314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		b)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4 072</m:t>
                    </m:r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</m:t>
                        </m:r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		c)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5,07</m:t>
                    </m:r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4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23" y="2367146"/>
                <a:ext cx="8635323" cy="862608"/>
              </a:xfrm>
              <a:prstGeom prst="rect">
                <a:avLst/>
              </a:prstGeom>
              <a:blipFill rotWithShape="1">
                <a:blip r:embed="rId4"/>
                <a:stretch>
                  <a:fillRect l="-1130" t="-4930" b="-119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Obdélník 2"/>
              <p:cNvSpPr/>
              <p:nvPr/>
            </p:nvSpPr>
            <p:spPr>
              <a:xfrm>
                <a:off x="19849" y="1817662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FFFF00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) 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2 289,06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  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        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𝑏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)13,85 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>
                    <a:solidFill>
                      <a:srgbClr val="FFFF00"/>
                    </a:solidFill>
                  </a:rPr>
                  <a:t>		c)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FFFF00"/>
                        </a:solidFill>
                        <a:latin typeface="Cambria Math"/>
                      </a:rPr>
                      <m:t>   4,83 </m:t>
                    </m:r>
                    <m:sSup>
                      <m:sSupPr>
                        <m:ctrlPr>
                          <a:rPr lang="cs-CZ" sz="240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49" y="1817662"/>
                <a:ext cx="9028858" cy="504056"/>
              </a:xfrm>
              <a:prstGeom prst="rect">
                <a:avLst/>
              </a:prstGeom>
              <a:blipFill rotWithShape="1">
                <a:blip r:embed="rId5"/>
                <a:stretch>
                  <a:fillRect t="-4651" b="-186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Obdélník 11"/>
              <p:cNvSpPr/>
              <p:nvPr/>
            </p:nvSpPr>
            <p:spPr>
              <a:xfrm>
                <a:off x="-28734" y="3198143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) 10 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𝑑𝑚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solidFill>
                      <a:srgbClr val="FFFF00"/>
                    </a:solidFill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𝑏</m:t>
                    </m:r>
                    <m:r>
                      <a:rPr lang="cs-CZ" sz="24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)36,01 </m:t>
                    </m:r>
                    <m:r>
                      <a:rPr lang="cs-CZ" sz="24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𝑐𝑚</m:t>
                    </m:r>
                    <m:r>
                      <a:rPr lang="cs-CZ" sz="24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	</m:t>
                    </m:r>
                  </m:oMath>
                </a14:m>
                <a:r>
                  <a:rPr lang="cs-CZ" sz="2400" dirty="0" smtClean="0">
                    <a:solidFill>
                      <a:srgbClr val="FFFF00"/>
                    </a:solidFill>
                  </a:rPr>
                  <a:t>		c)1,27 m</a:t>
                </a:r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8734" y="3198143"/>
                <a:ext cx="9028858" cy="504056"/>
              </a:xfrm>
              <a:prstGeom prst="rect">
                <a:avLst/>
              </a:prstGeom>
              <a:blipFill rotWithShape="1">
                <a:blip r:embed="rId6"/>
                <a:stretch>
                  <a:fillRect t="-5882" b="-1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4862" y="3754823"/>
            <a:ext cx="9083736" cy="6822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130835" y="3837841"/>
                <a:ext cx="86353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3) </a:t>
                </a: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Vypočítejte obsah poloviny kruhu s poloměrem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=12,2 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4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835" y="3837841"/>
                <a:ext cx="8635323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1059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Obdélník 16"/>
              <p:cNvSpPr/>
              <p:nvPr/>
            </p:nvSpPr>
            <p:spPr>
              <a:xfrm>
                <a:off x="31407" y="4456719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=464,47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07" y="4456719"/>
                <a:ext cx="9028858" cy="504056"/>
              </a:xfrm>
              <a:prstGeom prst="rect">
                <a:avLst/>
              </a:prstGeom>
              <a:blipFill rotWithShape="1">
                <a:blip r:embed="rId8"/>
                <a:stretch>
                  <a:fillRect l="-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0" y="4960775"/>
            <a:ext cx="9083736" cy="77340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139397" y="5126811"/>
                <a:ext cx="86353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Vypočítejte čtvrtinu kruhu s poloměrem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6,5 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4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397" y="5126811"/>
                <a:ext cx="8635323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1130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Obdélník 19"/>
              <p:cNvSpPr/>
              <p:nvPr/>
            </p:nvSpPr>
            <p:spPr>
              <a:xfrm>
                <a:off x="22176" y="5746413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=33,1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7 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76" y="5746413"/>
                <a:ext cx="9028858" cy="504056"/>
              </a:xfrm>
              <a:prstGeom prst="rect">
                <a:avLst/>
              </a:prstGeom>
              <a:blipFill rotWithShape="1">
                <a:blip r:embed="rId10"/>
                <a:stretch>
                  <a:fillRect l="-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12" grpId="0" animBg="1"/>
      <p:bldP spid="17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1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3654</TotalTime>
  <Words>854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467</cp:revision>
  <dcterms:created xsi:type="dcterms:W3CDTF">2012-10-07T18:47:53Z</dcterms:created>
  <dcterms:modified xsi:type="dcterms:W3CDTF">2013-04-11T15:17:55Z</dcterms:modified>
</cp:coreProperties>
</file>