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70" r:id="rId2"/>
    <p:sldId id="258" r:id="rId3"/>
    <p:sldId id="259" r:id="rId4"/>
    <p:sldId id="262" r:id="rId5"/>
    <p:sldId id="264" r:id="rId6"/>
    <p:sldId id="266" r:id="rId7"/>
    <p:sldId id="269" r:id="rId8"/>
    <p:sldId id="267" r:id="rId9"/>
    <p:sldId id="27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3084" y="-11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96862-999B-4647-A9DC-30313003CE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0E3552-D53C-4A29-A748-08A367601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15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E3552-D53C-4A29-A748-08A36760102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528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VY_32_INOVACE_07_10_M8_Hanak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68194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Mocniny s přirozeným mocnitelem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6076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Sčítání a odčítání mocnin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6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2025" y="332656"/>
            <a:ext cx="8609307" cy="6048672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15816" y="188640"/>
            <a:ext cx="74676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55576" y="1040295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základní operace s mocninami. Na začátku jsou řešené příklady a v další části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5537" y="1566292"/>
            <a:ext cx="5832649" cy="4464496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93234" y="2080854"/>
            <a:ext cx="5328321" cy="30138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93234" y="2442488"/>
            <a:ext cx="53724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Sčítat a odčítat můžeme pouze členy výrazu se stejným základem a mocnitelem.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3" name="Picture 10" descr="http://nd01.jxs.cz/678/132/20b0768956_33329065_o2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929" y="2172159"/>
            <a:ext cx="2552985" cy="255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239206" y="3864422"/>
            <a:ext cx="8752451" cy="11751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36206" y="3033301"/>
            <a:ext cx="8755451" cy="66238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11265" y="688762"/>
            <a:ext cx="5484501" cy="16601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157" y="119678"/>
            <a:ext cx="39228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Zjednodušte výrazy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8520" y="711748"/>
            <a:ext cx="3825086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 5a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- 2a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466" y="1234968"/>
            <a:ext cx="517575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-2p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4p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- 7p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+ 8p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078" y="2492896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3" name="Picture 16" descr="http://www.ekologicka-drogerie.eu/obrazek/3/smajlik-gif/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6" y="633830"/>
            <a:ext cx="1604101" cy="1604101"/>
          </a:xfrm>
          <a:prstGeom prst="rect">
            <a:avLst/>
          </a:prstGeom>
          <a:noFill/>
          <a:ln w="50800"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167546" y="5229200"/>
            <a:ext cx="8824111" cy="13681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4466" y="1714711"/>
            <a:ext cx="517575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-12x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x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- 4x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+ 8x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- 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36206" y="3102884"/>
            <a:ext cx="333540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5a</a:t>
            </a:r>
            <a:r>
              <a:rPr lang="cs-CZ" sz="2800" b="1" baseline="30000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3a</a:t>
            </a:r>
            <a:r>
              <a:rPr lang="cs-CZ" sz="2800" b="1" baseline="30000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- 2a</a:t>
            </a:r>
            <a:r>
              <a:rPr lang="cs-CZ" sz="2800" b="1" baseline="30000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endParaRPr lang="cs-CZ" sz="2800" b="1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27474" y="3102884"/>
            <a:ext cx="115212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6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</a:t>
            </a:r>
            <a:r>
              <a:rPr lang="cs-CZ" sz="2800" b="1" baseline="30000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endParaRPr lang="cs-CZ" sz="2800" b="1" dirty="0"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9207" y="3864423"/>
            <a:ext cx="4361215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</a:t>
            </a:r>
            <a:r>
              <a:rPr lang="cs-CZ" sz="2800" b="1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-2p</a:t>
            </a:r>
            <a:r>
              <a:rPr lang="cs-CZ" sz="2800" b="1" baseline="30000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</a:t>
            </a:r>
            <a:r>
              <a:rPr lang="cs-CZ" sz="2800" b="1" baseline="30000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4p</a:t>
            </a:r>
            <a:r>
              <a:rPr lang="cs-CZ" sz="2800" b="1" baseline="300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- 7p</a:t>
            </a:r>
            <a:r>
              <a:rPr lang="cs-CZ" sz="2800" b="1" baseline="30000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8p</a:t>
            </a:r>
            <a:r>
              <a:rPr lang="cs-CZ" sz="2800" b="1" baseline="300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99992" y="3864423"/>
            <a:ext cx="467383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(</a:t>
            </a:r>
            <a:r>
              <a:rPr lang="cs-CZ" sz="2800" b="1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-2p</a:t>
            </a:r>
            <a:r>
              <a:rPr lang="cs-CZ" sz="2800" b="1" baseline="30000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</a:t>
            </a:r>
            <a:r>
              <a:rPr lang="cs-CZ" sz="2800" b="1" baseline="30000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- 7p</a:t>
            </a:r>
            <a:r>
              <a:rPr lang="cs-CZ" sz="2800" b="1" baseline="30000" dirty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)+ (</a:t>
            </a:r>
            <a:r>
              <a:rPr lang="cs-CZ" sz="2800" b="1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4p</a:t>
            </a:r>
            <a:r>
              <a:rPr lang="cs-CZ" sz="2800" b="1" baseline="300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8p</a:t>
            </a:r>
            <a:r>
              <a:rPr lang="cs-CZ" sz="2800" b="1" baseline="300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)=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8344" y="4434261"/>
            <a:ext cx="467383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 </a:t>
            </a:r>
            <a:r>
              <a:rPr lang="cs-CZ" sz="2800" b="1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-9p</a:t>
            </a:r>
            <a:r>
              <a:rPr lang="cs-CZ" sz="2800" b="1" baseline="30000" dirty="0" smtClean="0"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12p</a:t>
            </a:r>
            <a:r>
              <a:rPr lang="cs-CZ" sz="2800" b="1" baseline="300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9206" y="5318048"/>
            <a:ext cx="490885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</a:t>
            </a:r>
            <a:r>
              <a:rPr lang="cs-CZ" sz="2800" b="1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-12x</a:t>
            </a:r>
            <a:r>
              <a:rPr lang="cs-CZ" sz="2800" b="1" baseline="30000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x</a:t>
            </a:r>
            <a:r>
              <a:rPr lang="cs-CZ" sz="2800" b="1" baseline="30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4x</a:t>
            </a:r>
            <a:r>
              <a:rPr lang="cs-CZ" sz="2800" b="1" baseline="30000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+ 8x</a:t>
            </a:r>
            <a:r>
              <a:rPr lang="cs-CZ" sz="2800" b="1" baseline="30000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x</a:t>
            </a:r>
            <a:r>
              <a:rPr lang="cs-CZ" sz="2800" b="1" baseline="30000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88520" y="5916128"/>
            <a:ext cx="5417694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=(</a:t>
            </a:r>
            <a:r>
              <a:rPr lang="cs-CZ" sz="2800" b="1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-12x</a:t>
            </a:r>
            <a:r>
              <a:rPr lang="cs-CZ" sz="2800" b="1" baseline="30000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4x</a:t>
            </a:r>
            <a:r>
              <a:rPr lang="cs-CZ" sz="2800" b="1" baseline="30000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x</a:t>
            </a:r>
            <a:r>
              <a:rPr lang="cs-CZ" sz="2800" b="1" baseline="30000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+(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x</a:t>
            </a:r>
            <a:r>
              <a:rPr lang="cs-CZ" sz="2800" b="1" baseline="30000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 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+ 8x</a:t>
            </a:r>
            <a:r>
              <a:rPr lang="cs-CZ" sz="2800" b="1" baseline="30000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)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=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60616" y="5916860"/>
            <a:ext cx="2458516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-17x</a:t>
            </a:r>
            <a:r>
              <a:rPr lang="cs-CZ" sz="2800" b="1" baseline="30000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2800" b="1" baseline="30000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+ 9x</a:t>
            </a:r>
            <a:r>
              <a:rPr lang="cs-CZ" sz="2800" b="1" baseline="30000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671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81" y="2814071"/>
            <a:ext cx="8581215" cy="110479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3514" y="4124648"/>
            <a:ext cx="8625882" cy="23286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2506" y="764704"/>
            <a:ext cx="7573103" cy="125957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157" y="119678"/>
            <a:ext cx="39228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Zjednodušte výrazy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4484" y="4178525"/>
                <a:ext cx="7755908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b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𝟑</m:t>
                    </m:r>
                    <m:sSup>
                      <m:sSupPr>
                        <m:ctrlPr>
                          <a:rPr lang="cs-CZ" sz="2800" b="1" i="1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- 5x + 6  –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- 6x) –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3</a:t>
                </a:r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𝟏𝟏</m:t>
                        </m:r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 − </m:t>
                        </m:r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𝟒𝐱</m:t>
                        </m:r>
                      </m:e>
                      <m:sup>
                        <m:r>
                          <a:rPr lang="cs-CZ" sz="2800" b="1" i="0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)=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484" y="4178525"/>
                <a:ext cx="7755908" cy="532966"/>
              </a:xfrm>
              <a:prstGeom prst="rect">
                <a:avLst/>
              </a:prstGeom>
              <a:blipFill rotWithShape="1">
                <a:blip r:embed="rId2"/>
                <a:stretch>
                  <a:fillRect l="-2200" b="-2985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42850" y="2132856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8649" y="764704"/>
                <a:ext cx="5475520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a</a:t>
                </a:r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</a:rPr>
                  <a:t>)   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4</a:t>
                </a:r>
                <a14:m>
                  <m:oMath xmlns:m="http://schemas.openxmlformats.org/officeDocument/2006/math">
                    <m:r>
                      <a:rPr lang="cs-CZ" sz="2800" b="1" i="0">
                        <a:effectLst/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 smtClean="0">
                    <a:effectLst/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>
                    <a:effectLst/>
                    <a:latin typeface="Cambria Math" pitchFamily="18" charset="0"/>
                    <a:ea typeface="Cambria Math" pitchFamily="18" charset="0"/>
                  </a:rPr>
                  <a:t>+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3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effectLst/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effectLst/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/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/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 smtClean="0">
                    <a:effectLst/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>
                    <a:effectLst/>
                    <a:latin typeface="Cambria Math" pitchFamily="18" charset="0"/>
                    <a:ea typeface="Cambria Math" pitchFamily="18" charset="0"/>
                  </a:rPr>
                  <a:t>-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8</a:t>
                </a:r>
                <a14:m>
                  <m:oMath xmlns:m="http://schemas.openxmlformats.org/officeDocument/2006/math">
                    <m:r>
                      <a:rPr lang="cs-CZ" sz="2800" b="1" i="0">
                        <a:effectLst/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>
                    <a:effectLst/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>
                    <a:effectLst/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- 4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effectLst/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>
                            <a:effectLst/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/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/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>
                    <a:effectLst/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= </a:t>
                </a:r>
                <a:endParaRPr lang="cs-CZ" sz="2800" b="1" dirty="0">
                  <a:effectLst/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649" y="764704"/>
                <a:ext cx="5475520" cy="532966"/>
              </a:xfrm>
              <a:prstGeom prst="rect">
                <a:avLst/>
              </a:prstGeom>
              <a:blipFill rotWithShape="1">
                <a:blip r:embed="rId3"/>
                <a:stretch>
                  <a:fillRect b="-2985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19434" y="2852936"/>
                <a:ext cx="5116662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a</a:t>
                </a:r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</a:rPr>
                  <a:t>)    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4</a:t>
                </a:r>
                <a14:m>
                  <m:oMath xmlns:m="http://schemas.openxmlformats.org/officeDocument/2006/math">
                    <m:r>
                      <a:rPr lang="cs-CZ" sz="2800" b="1" i="0"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+ 3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- 8</a:t>
                </a:r>
                <a14:m>
                  <m:oMath xmlns:m="http://schemas.openxmlformats.org/officeDocument/2006/math">
                    <m:r>
                      <a:rPr lang="cs-CZ" sz="2800" b="1" i="0"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- 4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= </a:t>
                </a:r>
                <a:endParaRPr lang="cs-CZ" sz="2800" b="1" dirty="0">
                  <a:effectLst/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434" y="2852936"/>
                <a:ext cx="5116662" cy="532966"/>
              </a:xfrm>
              <a:prstGeom prst="rect">
                <a:avLst/>
              </a:prstGeom>
              <a:blipFill rotWithShape="1">
                <a:blip r:embed="rId4"/>
                <a:stretch>
                  <a:fillRect r="-113" b="-7519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08649" y="3385902"/>
                <a:ext cx="5612335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= </a:t>
                </a:r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</a:rPr>
                  <a:t> (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4</a:t>
                </a:r>
                <a14:m>
                  <m:oMath xmlns:m="http://schemas.openxmlformats.org/officeDocument/2006/math">
                    <m:r>
                      <a:rPr lang="cs-CZ" sz="2800" b="1" i="0"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- 8</a:t>
                </a:r>
                <a14:m>
                  <m:oMath xmlns:m="http://schemas.openxmlformats.org/officeDocument/2006/math">
                    <m:r>
                      <a:rPr lang="cs-CZ" sz="2800" b="1"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)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+ ( 3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- 4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/>
                    <a:latin typeface="Cambria Math" pitchFamily="18" charset="0"/>
                    <a:ea typeface="Cambria Math" pitchFamily="18" charset="0"/>
                  </a:rPr>
                  <a:t>)= </a:t>
                </a:r>
                <a:endParaRPr lang="cs-CZ" sz="2800" b="1" dirty="0">
                  <a:effectLst/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649" y="3385902"/>
                <a:ext cx="5612335" cy="532966"/>
              </a:xfrm>
              <a:prstGeom prst="rect">
                <a:avLst/>
              </a:prstGeom>
              <a:blipFill rotWithShape="1">
                <a:blip r:embed="rId5"/>
                <a:stretch>
                  <a:fillRect b="-6716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093229" y="3385902"/>
                <a:ext cx="2079172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4</a:t>
                </a:r>
                <a14:m>
                  <m:oMath xmlns:m="http://schemas.openxmlformats.org/officeDocument/2006/math">
                    <m:r>
                      <a:rPr lang="cs-CZ" sz="2800" b="1" i="0"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2800" b="1" baseline="30000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 smtClean="0"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- 3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2800" b="1" i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  <m:r>
                      <a:rPr lang="cs-CZ" sz="2800" b="1" i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2800" b="1" baseline="30000" dirty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b="1" dirty="0">
                  <a:effectLst/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3229" y="3385902"/>
                <a:ext cx="2079172" cy="532966"/>
              </a:xfrm>
              <a:prstGeom prst="rect">
                <a:avLst/>
              </a:prstGeom>
              <a:blipFill rotWithShape="1">
                <a:blip r:embed="rId6"/>
                <a:stretch>
                  <a:fillRect l="-1034" b="-6716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81765" y="1428552"/>
                <a:ext cx="6699655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b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𝟑</m:t>
                    </m:r>
                    <m:sSup>
                      <m:sSupPr>
                        <m:ctrlPr>
                          <a:rPr lang="cs-CZ" sz="2800" b="1" i="1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- 5x+6  –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- 6x) –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3</a:t>
                </a:r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𝟏𝟏</m:t>
                        </m:r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 − </m:t>
                        </m:r>
                        <m:r>
                          <a:rPr lang="cs-CZ" sz="2800" b="1" i="0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𝟒𝐱</m:t>
                        </m:r>
                      </m:e>
                      <m:sup>
                        <m:r>
                          <a:rPr lang="cs-CZ" sz="2800" b="1" i="0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765" y="1428552"/>
                <a:ext cx="6699655" cy="532966"/>
              </a:xfrm>
              <a:prstGeom prst="rect">
                <a:avLst/>
              </a:prstGeom>
              <a:blipFill rotWithShape="1">
                <a:blip r:embed="rId7"/>
                <a:stretch>
                  <a:fillRect l="-2533" r="-611" b="-2985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28821" y="4711491"/>
                <a:ext cx="7787595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𝟑</m:t>
                    </m:r>
                    <m:sSup>
                      <m:sSupPr>
                        <m:ctrlPr>
                          <a:rPr lang="cs-CZ" sz="2800" b="1" i="1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- 5x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+ </a:t>
                </a:r>
                <a:r>
                  <a:rPr lang="cs-CZ" sz="2800" b="1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6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–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2800" b="1" i="0" dirty="0" smtClean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</m:oMath>
                </a14:m>
                <a:r>
                  <a:rPr lang="cs-CZ" sz="2800" b="1" dirty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6x </a:t>
                </a:r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–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𝟑𝟑</m:t>
                        </m:r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𝟏𝟐𝐱</m:t>
                        </m:r>
                      </m:e>
                      <m:sup>
                        <m:r>
                          <a:rPr lang="cs-CZ" sz="2800" b="1" i="0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=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821" y="4711491"/>
                <a:ext cx="7787595" cy="532966"/>
              </a:xfrm>
              <a:prstGeom prst="rect">
                <a:avLst/>
              </a:prstGeom>
              <a:blipFill rotWithShape="1">
                <a:blip r:embed="rId8"/>
                <a:stretch>
                  <a:fillRect l="-2192" b="-9774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49657" y="5244457"/>
                <a:ext cx="7550735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b="1" dirty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(</m:t>
                    </m:r>
                    <m:r>
                      <a:rPr lang="cs-CZ" sz="2800" b="1" i="0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𝟑</m:t>
                    </m:r>
                    <m:sSup>
                      <m:sSupPr>
                        <m:ctrlPr>
                          <a:rPr lang="cs-CZ" sz="2800" b="1" i="1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 </m:t>
                        </m:r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𝟏𝟐</m:t>
                        </m:r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–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1" dirty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</m:oMath>
                </a14:m>
                <a:r>
                  <a:rPr lang="cs-CZ" sz="2800" b="1" dirty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(6x - 5x )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+ (</a:t>
                </a:r>
                <a:r>
                  <a:rPr lang="cs-CZ" sz="2800" b="1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6 - 33)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=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657" y="5244457"/>
                <a:ext cx="7550735" cy="532966"/>
              </a:xfrm>
              <a:prstGeom prst="rect">
                <a:avLst/>
              </a:prstGeom>
              <a:blipFill rotWithShape="1">
                <a:blip r:embed="rId9"/>
                <a:stretch>
                  <a:fillRect l="-2179" b="-9701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28821" y="5827580"/>
                <a:ext cx="3107075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b="1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1" i="0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𝟏𝟒</m:t>
                    </m:r>
                    <m:sSup>
                      <m:sSupPr>
                        <m:ctrlPr>
                          <a:rPr lang="cs-CZ" sz="2800" b="1" i="1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2800" b="1" dirty="0"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</m:oMath>
                </a14:m>
                <a:r>
                  <a:rPr lang="cs-CZ" sz="2800" b="1" dirty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effectLst>
                      <a:glow rad="101600">
                        <a:schemeClr val="accent5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x </a:t>
                </a:r>
                <a:r>
                  <a:rPr lang="cs-CZ" sz="2800" b="1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- 27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821" y="5827580"/>
                <a:ext cx="3107075" cy="532966"/>
              </a:xfrm>
              <a:prstGeom prst="rect">
                <a:avLst/>
              </a:prstGeom>
              <a:blipFill rotWithShape="1">
                <a:blip r:embed="rId10"/>
                <a:stretch>
                  <a:fillRect l="-5225" b="-10526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244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24" grpId="0"/>
      <p:bldP spid="25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4669" y="240083"/>
            <a:ext cx="8071455" cy="106692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61345" y="1505383"/>
            <a:ext cx="8071455" cy="50582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29173" y="298894"/>
            <a:ext cx="6816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3836" y="773545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1. </a:t>
            </a:r>
            <a:r>
              <a:rPr lang="cs-CZ" sz="32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Zjednodušte</a:t>
            </a:r>
            <a:endParaRPr lang="cs-CZ" sz="3200" dirty="0"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78658" y="4034487"/>
            <a:ext cx="606680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dirty="0" smtClean="0">
                <a:solidFill>
                  <a:srgbClr val="FFFF00"/>
                </a:solidFill>
              </a:rPr>
              <a:t>)   3x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6a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– 5a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78658" y="5044749"/>
            <a:ext cx="725378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b="1" dirty="0" smtClean="0">
                <a:solidFill>
                  <a:srgbClr val="FFFF00"/>
                </a:solidFill>
              </a:rPr>
              <a:t>)  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-18y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- 3y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</a:t>
            </a:r>
            <a:endParaRPr lang="cs-CZ" sz="3200" b="1" dirty="0">
              <a:solidFill>
                <a:srgbClr val="FFFF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52038" y="1917660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a)    8x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– 3x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+ 4x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78658" y="2959785"/>
            <a:ext cx="58161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</a:rPr>
              <a:t>)  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- 4p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8p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6p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3p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93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243" y="150757"/>
            <a:ext cx="8360213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16244" y="1251372"/>
            <a:ext cx="8360212" cy="52565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63500" cmpd="sng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23652" y="318809"/>
            <a:ext cx="6816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63304" y="2922960"/>
                <a:ext cx="7897127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f)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3x+1 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– 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2(2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- 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6x) –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𝟓</m:t>
                        </m:r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𝟐𝐱</m:t>
                        </m:r>
                      </m:e>
                      <m:sup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</a:t>
                </a: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304" y="2922960"/>
                <a:ext cx="7897127" cy="595932"/>
              </a:xfrm>
              <a:prstGeom prst="rect">
                <a:avLst/>
              </a:prstGeom>
              <a:blipFill rotWithShape="1">
                <a:blip r:embed="rId2"/>
                <a:stretch>
                  <a:fillRect l="-1929" t="-11224" b="-326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63925" y="4075088"/>
                <a:ext cx="7616878" cy="6449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g)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𝟕</m:t>
                    </m:r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– 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2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𝟐𝐱</m:t>
                        </m:r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3200" b="1" i="0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r>
                          <a:rPr lang="cs-CZ" sz="3200" b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- 6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- 6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- 6x</a:t>
                </a:r>
                <a:endParaRPr lang="cs-CZ" sz="3200" b="1" dirty="0">
                  <a:solidFill>
                    <a:srgbClr val="FFFF00"/>
                  </a:solidFill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925" y="4075088"/>
                <a:ext cx="7616878" cy="644920"/>
              </a:xfrm>
              <a:prstGeom prst="rect">
                <a:avLst/>
              </a:prstGeom>
              <a:blipFill rotWithShape="1">
                <a:blip r:embed="rId3"/>
                <a:stretch>
                  <a:fillRect l="-2082" t="-3774" b="-29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61344" y="5371232"/>
                <a:ext cx="8691175" cy="6449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h)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𝟏𝟎</m:t>
                    </m:r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cs-CZ" sz="3200" b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𝟕</m:t>
                    </m:r>
                    <m:sSup>
                      <m:sSupPr>
                        <m:ctrlP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7</a:t>
                </a:r>
                <a14:m>
                  <m:oMath xmlns:m="http://schemas.openxmlformats.org/officeDocument/2006/math">
                    <m:r>
                      <a:rPr lang="cs-CZ" sz="3200" b="1" i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3200" b="1" i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–2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𝟓</m:t>
                    </m:r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+1) + 4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𝟐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- 3</a:t>
                </a:r>
                <a14:m>
                  <m:oMath xmlns:m="http://schemas.openxmlformats.org/officeDocument/2006/math">
                    <m:r>
                      <a:rPr lang="cs-CZ" sz="3200" b="1" i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) 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sz="3200" b="1" dirty="0">
                  <a:solidFill>
                    <a:srgbClr val="FFFF00"/>
                  </a:solidFill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344" y="5371232"/>
                <a:ext cx="8691175" cy="644920"/>
              </a:xfrm>
              <a:prstGeom prst="rect">
                <a:avLst/>
              </a:prstGeom>
              <a:blipFill rotWithShape="1">
                <a:blip r:embed="rId4"/>
                <a:stretch>
                  <a:fillRect l="-1753" t="-3774" b="-29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61345" y="1735932"/>
                <a:ext cx="6192688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e)  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-2</a:t>
                </a:r>
                <a14:m>
                  <m:oMath xmlns:m="http://schemas.openxmlformats.org/officeDocument/2006/math">
                    <m:r>
                      <a:rPr lang="cs-CZ" sz="3200" b="1">
                        <a:solidFill>
                          <a:srgbClr val="FFFF00"/>
                        </a:solidFill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3200" b="1" baseline="30000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4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-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>
                            <a:solidFill>
                              <a:srgbClr val="FFFF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3200" b="1">
                        <a:solidFill>
                          <a:srgbClr val="FFFF00"/>
                        </a:solidFill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3200" b="1" baseline="30000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+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10</a:t>
                </a:r>
                <a14:m>
                  <m:oMath xmlns:m="http://schemas.openxmlformats.org/officeDocument/2006/math">
                    <m:r>
                      <a:rPr lang="cs-CZ" sz="3200" b="1">
                        <a:solidFill>
                          <a:srgbClr val="FFFF00"/>
                        </a:solidFill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3200" b="1" baseline="30000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4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- 4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>
                            <a:solidFill>
                              <a:srgbClr val="FFFF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3200" b="1" i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3200" b="1">
                        <a:solidFill>
                          <a:srgbClr val="FFFF00"/>
                        </a:solidFill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r>
                  <a:rPr lang="cs-CZ" sz="3200" b="1" baseline="30000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345" y="1735932"/>
                <a:ext cx="6192688" cy="595932"/>
              </a:xfrm>
              <a:prstGeom prst="rect">
                <a:avLst/>
              </a:prstGeom>
              <a:blipFill rotWithShape="1">
                <a:blip r:embed="rId5"/>
                <a:stretch>
                  <a:fillRect l="-2461" t="-11224" b="-326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293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772816"/>
            <a:ext cx="8424936" cy="475252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5189" y="389387"/>
            <a:ext cx="2858528" cy="90546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25853" y="527964"/>
            <a:ext cx="21771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Výsledky: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" name="Picture 12" descr="http://www.tce.tasar-org.de/images/Emoticon%200073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832" y="213878"/>
            <a:ext cx="1659199" cy="134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501491" y="4314133"/>
            <a:ext cx="25936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dirty="0" smtClean="0">
                <a:solidFill>
                  <a:srgbClr val="FFFF00"/>
                </a:solidFill>
              </a:rPr>
              <a:t>)   6x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1491" y="5445224"/>
            <a:ext cx="33857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b="1" dirty="0" smtClean="0">
                <a:solidFill>
                  <a:srgbClr val="FFFF00"/>
                </a:solidFill>
              </a:rPr>
              <a:t>)  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-22y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   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+ 4y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endParaRPr lang="cs-CZ" sz="3200" b="1" dirty="0">
              <a:solidFill>
                <a:srgbClr val="FFFF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4870" y="2197306"/>
            <a:ext cx="19442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a)  9x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1490" y="3239431"/>
            <a:ext cx="33857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</a:rPr>
              <a:t>) 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- 10p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+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11p</a:t>
            </a:r>
            <a:r>
              <a:rPr lang="cs-CZ" sz="3200" b="1" baseline="30000" dirty="0" smtClean="0">
                <a:solidFill>
                  <a:srgbClr val="FFFF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 </a:t>
            </a:r>
            <a:endParaRPr lang="cs-CZ" sz="3200" b="1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4983832" y="3233852"/>
                <a:ext cx="3551542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f)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𝟓</m:t>
                    </m:r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</m:oMath>
                </a14:m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9x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– 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4</a:t>
                </a:r>
                <a:endParaRPr lang="cs-CZ" sz="3200" b="1" dirty="0">
                  <a:solidFill>
                    <a:srgbClr val="FFFF00"/>
                  </a:solidFill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832" y="3233852"/>
                <a:ext cx="3551542" cy="595932"/>
              </a:xfrm>
              <a:prstGeom prst="rect">
                <a:avLst/>
              </a:prstGeom>
              <a:blipFill rotWithShape="1">
                <a:blip r:embed="rId3"/>
                <a:stretch>
                  <a:fillRect l="-4467" t="-11224" r="-4296" b="-326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4939578" y="4314133"/>
                <a:ext cx="3406905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g)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- 11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3200" b="1" i="1" dirty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- 10x</a:t>
                </a:r>
                <a:endParaRPr lang="cs-CZ" sz="3200" b="1" dirty="0">
                  <a:solidFill>
                    <a:srgbClr val="FFFF00"/>
                  </a:solidFill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9578" y="4314133"/>
                <a:ext cx="3406905" cy="595932"/>
              </a:xfrm>
              <a:prstGeom prst="rect">
                <a:avLst/>
              </a:prstGeom>
              <a:blipFill rotWithShape="1">
                <a:blip r:embed="rId4"/>
                <a:stretch>
                  <a:fillRect l="-4472" t="-11340" r="-6798" b="-340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878207" y="5260615"/>
                <a:ext cx="3803569" cy="6449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h)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cs-CZ" sz="3200" b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3200" b="1" i="1" dirty="0" smtClean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𝟖</m:t>
                    </m:r>
                    <m:sSup>
                      <m:sSupPr>
                        <m:ctrlP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- 2</a:t>
                </a:r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9</a:t>
                </a:r>
                <a14:m>
                  <m:oMath xmlns:m="http://schemas.openxmlformats.org/officeDocument/2006/math">
                    <m:r>
                      <a:rPr lang="cs-CZ" sz="3200" b="1" i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𝒂</m:t>
                    </m:r>
                    <m:r>
                      <a:rPr lang="cs-CZ" sz="3200" b="1" i="1" dirty="0">
                        <a:solidFill>
                          <a:srgbClr val="FFFF00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+16</a:t>
                </a:r>
                <a:endParaRPr lang="cs-CZ" sz="3200" b="1" dirty="0">
                  <a:solidFill>
                    <a:srgbClr val="FFFF00"/>
                  </a:solidFill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8207" y="5260615"/>
                <a:ext cx="3803569" cy="644920"/>
              </a:xfrm>
              <a:prstGeom prst="rect">
                <a:avLst/>
              </a:prstGeom>
              <a:blipFill rotWithShape="1">
                <a:blip r:embed="rId5"/>
                <a:stretch>
                  <a:fillRect l="-4006" t="-3774" r="-8814" b="-29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4906931" y="2186149"/>
                <a:ext cx="3096344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e)  </a:t>
                </a:r>
                <a:r>
                  <a:rPr lang="cs-CZ" sz="3200" b="1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8</a:t>
                </a:r>
                <a14:m>
                  <m:oMath xmlns:m="http://schemas.openxmlformats.org/officeDocument/2006/math">
                    <m:r>
                      <a:rPr lang="cs-CZ" sz="3200" b="1">
                        <a:solidFill>
                          <a:srgbClr val="FFFF00"/>
                        </a:solidFill>
                        <a:latin typeface="Cambria Math" pitchFamily="18" charset="0"/>
                        <a:ea typeface="Cambria Math" pitchFamily="18" charset="0"/>
                      </a:rPr>
                      <m:t>𝐚𝐛</m:t>
                    </m:r>
                  </m:oMath>
                </a14:m>
                <a:r>
                  <a:rPr lang="cs-CZ" sz="3200" b="1" baseline="30000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4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3200" b="1" dirty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-</a:t>
                </a:r>
                <a:r>
                  <a:rPr lang="cs-CZ" sz="3200" b="1" dirty="0" smtClean="0">
                    <a:solidFill>
                      <a:srgbClr val="FFFF00"/>
                    </a:solidFill>
                    <a:latin typeface="Cambria Math" pitchFamily="18" charset="0"/>
                    <a:ea typeface="Cambria Math" pitchFamily="18" charset="0"/>
                  </a:rPr>
                  <a:t> 8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1">
                            <a:solidFill>
                              <a:srgbClr val="FFFF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𝐚</m:t>
                        </m:r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3200" b="1">
                        <a:solidFill>
                          <a:srgbClr val="FFFF00"/>
                        </a:solidFill>
                        <a:latin typeface="Cambria Math" pitchFamily="18" charset="0"/>
                        <a:ea typeface="Cambria Math" pitchFamily="18" charset="0"/>
                      </a:rPr>
                      <m:t>𝐛</m:t>
                    </m:r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6931" y="2186149"/>
                <a:ext cx="3096344" cy="595932"/>
              </a:xfrm>
              <a:prstGeom prst="rect">
                <a:avLst/>
              </a:prstGeom>
              <a:blipFill rotWithShape="1">
                <a:blip r:embed="rId6"/>
                <a:stretch>
                  <a:fillRect l="-5118" t="-11340" b="-340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658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67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670102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EMANOVSKÝ, Petr; LEPÍK, Libor a kol. </a:t>
            </a:r>
            <a:r>
              <a:rPr lang="cs-CZ" sz="1100" i="1" dirty="0"/>
              <a:t>Matematika 8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BĚLOUN, František; BRANT, Jiří a kol. </a:t>
            </a:r>
            <a:r>
              <a:rPr lang="cs-CZ" sz="1100" i="1" dirty="0"/>
              <a:t>Matematika pro 8. ročník</a:t>
            </a:r>
            <a:r>
              <a:rPr lang="cs-CZ" sz="1100" dirty="0"/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170</TotalTime>
  <Words>796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Roman Hanák</cp:lastModifiedBy>
  <cp:revision>39</cp:revision>
  <dcterms:created xsi:type="dcterms:W3CDTF">2012-09-28T20:15:36Z</dcterms:created>
  <dcterms:modified xsi:type="dcterms:W3CDTF">2013-10-03T10:43:41Z</dcterms:modified>
</cp:coreProperties>
</file>