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69" r:id="rId3"/>
    <p:sldId id="275" r:id="rId4"/>
    <p:sldId id="276" r:id="rId5"/>
    <p:sldId id="283" r:id="rId6"/>
    <p:sldId id="284" r:id="rId7"/>
    <p:sldId id="281" r:id="rId8"/>
    <p:sldId id="285" r:id="rId9"/>
    <p:sldId id="286" r:id="rId10"/>
    <p:sldId id="288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7" autoAdjust="0"/>
    <p:restoredTop sz="94660"/>
  </p:normalViewPr>
  <p:slideViewPr>
    <p:cSldViewPr>
      <p:cViewPr>
        <p:scale>
          <a:sx n="70" d="100"/>
          <a:sy n="70" d="100"/>
        </p:scale>
        <p:origin x="-2814" y="-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VY_32_INOVACE_07_11_M8_Hanak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68194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Mocniny s přirozeným mocnitelem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2675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Násobení mocnin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17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02921" y="523185"/>
            <a:ext cx="8609307" cy="6196001"/>
          </a:xfrm>
          <a:prstGeom prst="roundRect">
            <a:avLst>
              <a:gd name="adj" fmla="val 457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75856" y="332655"/>
            <a:ext cx="746760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670874" y="1184310"/>
            <a:ext cx="8054280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ukazuje základní operace s mocninami. Tato část je zaměřena na násobení mocnin. Na začátku jsou řešené příklady a v další části jsou příklady na samostatné procvičení.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délník 20"/>
          <p:cNvSpPr/>
          <p:nvPr/>
        </p:nvSpPr>
        <p:spPr>
          <a:xfrm>
            <a:off x="651666" y="4496506"/>
            <a:ext cx="5360493" cy="1454781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51667" y="260649"/>
            <a:ext cx="7847372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78159" y="1556792"/>
            <a:ext cx="7920880" cy="2736304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16265" y="1909281"/>
            <a:ext cx="744466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Mocniny se stejným základem násobíme tak, 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že tento základ umocníme součtem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jejich mocnitelů.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07690" y="4994859"/>
            <a:ext cx="47227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3200" baseline="30000" dirty="0" err="1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m</a:t>
            </a:r>
            <a:r>
              <a:rPr lang="cs-CZ" sz="3200" dirty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· </a:t>
            </a:r>
            <a:r>
              <a:rPr lang="cs-CZ" sz="3200" dirty="0" err="1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3200" baseline="30000" dirty="0" err="1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</a:t>
            </a:r>
            <a:r>
              <a:rPr lang="cs-CZ" sz="3200" baseline="30000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3200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= </a:t>
            </a:r>
            <a:r>
              <a:rPr lang="cs-CZ" sz="3200" dirty="0" err="1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3200" baseline="30000" dirty="0" err="1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m+n</a:t>
            </a:r>
            <a:r>
              <a:rPr lang="cs-CZ" sz="3200" baseline="30000" dirty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       </a:t>
            </a:r>
            <a:r>
              <a:rPr lang="cs-CZ" sz="2800" dirty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(m, n =N)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915816" y="472315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2" name="Picture 2" descr="http://home.zcu.cz/~jhrabak/ins/smajlik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943" y="4496507"/>
            <a:ext cx="2129841" cy="145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490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483755" y="4642120"/>
            <a:ext cx="8039510" cy="1952893"/>
          </a:xfrm>
          <a:prstGeom prst="rect">
            <a:avLst/>
          </a:prstGeom>
          <a:solidFill>
            <a:srgbClr val="FFFF00"/>
          </a:solidFill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9101" y="3668094"/>
            <a:ext cx="8023339" cy="769018"/>
          </a:xfrm>
          <a:prstGeom prst="rect">
            <a:avLst/>
          </a:prstGeom>
          <a:solidFill>
            <a:srgbClr val="FFFF00"/>
          </a:solidFill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09101" y="2753743"/>
            <a:ext cx="8023339" cy="725558"/>
          </a:xfrm>
          <a:prstGeom prst="rect">
            <a:avLst/>
          </a:prstGeom>
          <a:solidFill>
            <a:srgbClr val="FFFF00"/>
          </a:solidFill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62951" y="648058"/>
            <a:ext cx="8074601" cy="1487635"/>
          </a:xfrm>
          <a:prstGeom prst="rect">
            <a:avLst/>
          </a:prstGeom>
          <a:solidFill>
            <a:srgbClr val="FFFF00"/>
          </a:solidFill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5766" y="78647"/>
            <a:ext cx="4050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Vynásobte a upravte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3689" y="1056436"/>
            <a:ext cx="3831498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b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   2a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· 3a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11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·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4a</a:t>
            </a:r>
            <a:r>
              <a:rPr lang="cs-CZ" sz="2800" b="1" baseline="30000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93954" y="1515951"/>
            <a:ext cx="4373313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c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   4x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y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z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· ( - 5x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6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yz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8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)=  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8597" y="2230523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8387" y="3790993"/>
            <a:ext cx="3299301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>
                <a:effectLst/>
              </a:rPr>
              <a:t>)  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2a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800" b="1" dirty="0" smtClean="0">
                <a:effectLst/>
              </a:rPr>
              <a:t> ·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3a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11</a:t>
            </a:r>
            <a:r>
              <a:rPr lang="cs-CZ" sz="2800" b="1" dirty="0"/>
              <a:t> ·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4a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7</a:t>
            </a:r>
            <a:endParaRPr lang="cs-CZ" sz="2800" b="1" dirty="0"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5945" y="4760728"/>
            <a:ext cx="4804520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/>
              <a:t>c</a:t>
            </a:r>
            <a:r>
              <a:rPr lang="cs-CZ" sz="2800" b="1" dirty="0" smtClean="0">
                <a:effectLst/>
              </a:rPr>
              <a:t>)  4 x</a:t>
            </a:r>
            <a:r>
              <a:rPr lang="cs-CZ" sz="2800" b="1" baseline="30000" dirty="0" smtClean="0">
                <a:effectLst/>
              </a:rPr>
              <a:t>5 </a:t>
            </a:r>
            <a:r>
              <a:rPr lang="cs-CZ" sz="2800" b="1" dirty="0" smtClean="0"/>
              <a:t>y</a:t>
            </a:r>
            <a:r>
              <a:rPr lang="cs-CZ" sz="2800" b="1" baseline="30000" dirty="0" smtClean="0"/>
              <a:t>4 </a:t>
            </a:r>
            <a:r>
              <a:rPr lang="cs-CZ" sz="2800" b="1" dirty="0" smtClean="0"/>
              <a:t>z</a:t>
            </a:r>
            <a:r>
              <a:rPr lang="cs-CZ" sz="2800" b="1" baseline="30000" dirty="0" smtClean="0"/>
              <a:t>3</a:t>
            </a:r>
            <a:r>
              <a:rPr lang="cs-CZ" sz="2800" b="1" dirty="0" smtClean="0">
                <a:effectLst/>
              </a:rPr>
              <a:t>· ( - 5 x</a:t>
            </a:r>
            <a:r>
              <a:rPr lang="cs-CZ" sz="2800" b="1" baseline="30000" dirty="0" smtClean="0">
                <a:effectLst/>
              </a:rPr>
              <a:t>6 </a:t>
            </a:r>
            <a:r>
              <a:rPr lang="cs-CZ" sz="2800" b="1" dirty="0" smtClean="0"/>
              <a:t>y z</a:t>
            </a:r>
            <a:r>
              <a:rPr lang="cs-CZ" sz="2800" b="1" baseline="30000" dirty="0" smtClean="0"/>
              <a:t>8</a:t>
            </a:r>
            <a:r>
              <a:rPr lang="cs-CZ" sz="2800" b="1" dirty="0" smtClean="0">
                <a:effectLst/>
              </a:rPr>
              <a:t>)=  </a:t>
            </a:r>
            <a:endParaRPr lang="cs-CZ" sz="2800" b="1" dirty="0">
              <a:effectLst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94217" y="5298711"/>
            <a:ext cx="4695516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/>
              </a:rPr>
              <a:t>= 4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5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effectLst/>
              </a:rPr>
              <a:t>· ( - 5 </a:t>
            </a:r>
            <a:r>
              <a:rPr lang="cs-CZ" sz="28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6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8</a:t>
            </a:r>
            <a:r>
              <a:rPr lang="cs-CZ" sz="2800" b="1" dirty="0" smtClean="0">
                <a:effectLst/>
              </a:rPr>
              <a:t>)=  </a:t>
            </a:r>
            <a:endParaRPr lang="cs-CZ" sz="2800" b="1" dirty="0"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94217" y="5863227"/>
            <a:ext cx="3786614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/>
              </a:rPr>
              <a:t>= 4</a:t>
            </a:r>
            <a:r>
              <a:rPr lang="cs-CZ" sz="2800" b="1" dirty="0" smtClean="0"/>
              <a:t>·(- 5)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5+6 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4+1 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3+8</a:t>
            </a:r>
            <a:endParaRPr lang="cs-CZ" sz="2800" b="1" dirty="0">
              <a:effectLst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75265" y="5814358"/>
            <a:ext cx="2941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= - 20 </a:t>
            </a:r>
            <a:r>
              <a:rPr lang="cs-CZ" sz="2800" b="1" dirty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11  </a:t>
            </a:r>
            <a:r>
              <a:rPr lang="cs-CZ" sz="2800" b="1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  </a:t>
            </a:r>
            <a:r>
              <a:rPr lang="cs-CZ" sz="2800" b="1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11</a:t>
            </a:r>
            <a:r>
              <a:rPr lang="cs-CZ" sz="2800" b="1" dirty="0"/>
              <a:t> 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80430" y="619534"/>
            <a:ext cx="2406428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a)   2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· 2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6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=  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8287" y="2871370"/>
            <a:ext cx="2191626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r>
              <a:rPr lang="cs-CZ" sz="2800" b="1" dirty="0" smtClean="0">
                <a:effectLst/>
              </a:rPr>
              <a:t>)  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baseline="30000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9</a:t>
            </a:r>
            <a:r>
              <a:rPr lang="cs-CZ" sz="2800" b="1" dirty="0" smtClean="0">
                <a:effectLst/>
              </a:rPr>
              <a:t> ·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baseline="30000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6</a:t>
            </a:r>
            <a:r>
              <a:rPr lang="cs-CZ" sz="2800" b="1" dirty="0" smtClean="0">
                <a:effectLst/>
              </a:rPr>
              <a:t> =</a:t>
            </a:r>
            <a:endParaRPr lang="cs-CZ" sz="2800" b="1" dirty="0">
              <a:effectLst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867688" y="3797295"/>
            <a:ext cx="2553904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2·3·4·a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5+11+7</a:t>
            </a:r>
            <a:endParaRPr lang="cs-CZ" sz="2800" b="1" dirty="0">
              <a:effectLst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379325" y="3797295"/>
            <a:ext cx="1499128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24a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23</a:t>
            </a:r>
            <a:r>
              <a:rPr lang="cs-CZ" sz="2800" b="1" dirty="0" smtClean="0"/>
              <a:t> </a:t>
            </a:r>
            <a:endParaRPr lang="cs-CZ" sz="2800" b="1" dirty="0">
              <a:effectLst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740323" y="2879437"/>
            <a:ext cx="1237839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9+6</a:t>
            </a:r>
            <a:r>
              <a:rPr lang="cs-CZ" sz="2800" b="1" dirty="0" smtClean="0"/>
              <a:t> </a:t>
            </a:r>
            <a:r>
              <a:rPr lang="cs-CZ" sz="2800" b="1" dirty="0"/>
              <a:t>=</a:t>
            </a:r>
            <a:r>
              <a:rPr lang="cs-CZ" sz="2800" b="1" dirty="0" smtClean="0">
                <a:effectLst/>
              </a:rPr>
              <a:t> </a:t>
            </a:r>
            <a:endParaRPr lang="cs-CZ" sz="2800" b="1" dirty="0">
              <a:effectLst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844573" y="2871370"/>
            <a:ext cx="780983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15</a:t>
            </a:r>
            <a:r>
              <a:rPr lang="cs-CZ" sz="2800" b="1" dirty="0" smtClean="0"/>
              <a:t> </a:t>
            </a:r>
            <a:endParaRPr lang="cs-CZ" sz="2800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80519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3" grpId="0"/>
      <p:bldP spid="26" grpId="0"/>
      <p:bldP spid="28" grpId="0"/>
      <p:bldP spid="27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6296" y="4661846"/>
            <a:ext cx="7998458" cy="1952893"/>
          </a:xfrm>
          <a:prstGeom prst="rect">
            <a:avLst/>
          </a:prstGeom>
          <a:solidFill>
            <a:srgbClr val="FFFF00"/>
          </a:solidFill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46296" y="3033864"/>
            <a:ext cx="8024859" cy="1403248"/>
          </a:xfrm>
          <a:prstGeom prst="rect">
            <a:avLst/>
          </a:prstGeom>
          <a:solidFill>
            <a:srgbClr val="FFFF00"/>
          </a:solidFill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47852" y="701889"/>
            <a:ext cx="8023303" cy="1334776"/>
          </a:xfrm>
          <a:prstGeom prst="rect">
            <a:avLst/>
          </a:prstGeom>
          <a:solidFill>
            <a:srgbClr val="FFFF00"/>
          </a:solidFill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68287" y="122001"/>
            <a:ext cx="4050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Vynásobte a upravte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43608" y="1321453"/>
                <a:ext cx="6009979" cy="584775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b</a:t>
                </a:r>
                <a:r>
                  <a:rPr lang="cs-CZ" sz="32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)   ( - 5x </a:t>
                </a:r>
                <a:r>
                  <a:rPr lang="cs-CZ" sz="32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+ </a:t>
                </a:r>
                <a:r>
                  <a:rPr lang="cs-CZ" sz="32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y)</a:t>
                </a:r>
                <a:r>
                  <a:rPr lang="cs-CZ" sz="3200" b="1" baseline="30000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2</a:t>
                </a:r>
                <a:r>
                  <a:rPr lang="cs-CZ" sz="32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 </a:t>
                </a:r>
                <a:r>
                  <a:rPr lang="cs-CZ" sz="32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· (- 5x + </a:t>
                </a:r>
                <a14:m>
                  <m:oMath xmlns:m="http://schemas.openxmlformats.org/officeDocument/2006/math">
                    <m:r>
                      <a:rPr lang="cs-CZ" sz="3200" b="1" i="1" dirty="0" smtClean="0"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</a:rPr>
                      <m:t>𝒚</m:t>
                    </m:r>
                    <m:r>
                      <a:rPr lang="cs-CZ" sz="3200" b="1" i="1" dirty="0" smtClean="0"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r>
                  <a:rPr lang="cs-CZ" sz="32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)</a:t>
                </a:r>
                <a:r>
                  <a:rPr lang="cs-CZ" sz="3200" b="1" baseline="30000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3</a:t>
                </a:r>
                <a:r>
                  <a:rPr lang="cs-CZ" sz="32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 =  </a:t>
                </a:r>
                <a:endParaRPr lang="cs-CZ" sz="3200" b="1" dirty="0"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321453"/>
                <a:ext cx="6009979" cy="584775"/>
              </a:xfrm>
              <a:prstGeom prst="rect">
                <a:avLst/>
              </a:prstGeom>
              <a:blipFill rotWithShape="1">
                <a:blip r:embed="rId2"/>
                <a:stretch>
                  <a:fillRect l="-3585" r="-4845" b="-6338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747852" y="2360480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20480" y="798233"/>
            <a:ext cx="4887877" cy="584775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a)   (-3)</a:t>
            </a:r>
            <a:r>
              <a:rPr lang="cs-CZ" sz="3200" b="1" baseline="30000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· </a:t>
            </a:r>
            <a:r>
              <a:rPr lang="cs-CZ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(-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· (-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 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842553" y="3125598"/>
            <a:ext cx="4665552" cy="584775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a)   (-3)</a:t>
            </a:r>
            <a:r>
              <a:rPr lang="cs-CZ" sz="3200" b="1" baseline="30000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· </a:t>
            </a:r>
            <a:r>
              <a:rPr lang="cs-CZ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(-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3)</a:t>
            </a:r>
            <a:r>
              <a:rPr lang="cs-CZ" sz="3200" b="1" baseline="30000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· (-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</a:t>
            </a:r>
            <a:endParaRPr lang="cs-CZ" sz="32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816151" y="4785162"/>
                <a:ext cx="6009979" cy="584775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b</a:t>
                </a:r>
                <a:r>
                  <a:rPr lang="cs-CZ" sz="32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)   ( - 5x </a:t>
                </a:r>
                <a:r>
                  <a:rPr lang="cs-CZ" sz="32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+ </a:t>
                </a:r>
                <a:r>
                  <a:rPr lang="cs-CZ" sz="32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y)</a:t>
                </a:r>
                <a:r>
                  <a:rPr lang="cs-CZ" sz="3200" b="1" baseline="30000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2</a:t>
                </a:r>
                <a:r>
                  <a:rPr lang="cs-CZ" sz="32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 </a:t>
                </a:r>
                <a:r>
                  <a:rPr lang="cs-CZ" sz="32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· (- 5x + </a:t>
                </a:r>
                <a14:m>
                  <m:oMath xmlns:m="http://schemas.openxmlformats.org/officeDocument/2006/math">
                    <m:r>
                      <a:rPr lang="cs-CZ" sz="3200" b="1" i="1" dirty="0" smtClean="0"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</a:rPr>
                      <m:t>𝒚</m:t>
                    </m:r>
                    <m:r>
                      <a:rPr lang="cs-CZ" sz="3200" b="1" i="1" dirty="0" smtClean="0"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r>
                  <a:rPr lang="cs-CZ" sz="32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)</a:t>
                </a:r>
                <a:r>
                  <a:rPr lang="cs-CZ" sz="3200" b="1" baseline="30000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3</a:t>
                </a:r>
                <a:r>
                  <a:rPr lang="cs-CZ" sz="32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 =  </a:t>
                </a:r>
                <a:endParaRPr lang="cs-CZ" sz="3200" b="1" dirty="0"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151" y="4785162"/>
                <a:ext cx="6009979" cy="584775"/>
              </a:xfrm>
              <a:prstGeom prst="rect">
                <a:avLst/>
              </a:prstGeom>
              <a:blipFill rotWithShape="1">
                <a:blip r:embed="rId3"/>
                <a:stretch>
                  <a:fillRect l="-3682" r="-4748" b="-6338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1687221" y="5638291"/>
            <a:ext cx="3065263" cy="584775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 ( - 5x </a:t>
            </a:r>
            <a:r>
              <a:rPr lang="cs-CZ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y)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 + 3</a:t>
            </a:r>
            <a:endParaRPr lang="cs-CZ" sz="32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766122" y="5638292"/>
                <a:ext cx="2820003" cy="584775"/>
              </a:xfrm>
              <a:prstGeom prst="rect">
                <a:avLst/>
              </a:prstGeom>
              <a:solidFill>
                <a:srgbClr val="002060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= </a:t>
                </a:r>
                <a:r>
                  <a:rPr lang="cs-CZ" sz="3200" b="1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(- 5x + </a:t>
                </a:r>
                <a14:m>
                  <m:oMath xmlns:m="http://schemas.openxmlformats.org/officeDocument/2006/math">
                    <m:r>
                      <a:rPr lang="cs-CZ" sz="32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</a:rPr>
                      <m:t>𝒚</m:t>
                    </m:r>
                    <m:r>
                      <a:rPr lang="cs-CZ" sz="32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)</a:t>
                </a:r>
                <a:r>
                  <a:rPr lang="cs-CZ" sz="3200" b="1" baseline="300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5</a:t>
                </a:r>
                <a:r>
                  <a:rPr lang="cs-CZ" sz="3200" b="1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  </a:t>
                </a:r>
                <a:endParaRPr lang="cs-CZ" sz="3200" b="1" dirty="0">
                  <a:solidFill>
                    <a:srgbClr val="FFFF0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6122" y="5638292"/>
                <a:ext cx="2820003" cy="584775"/>
              </a:xfrm>
              <a:prstGeom prst="rect">
                <a:avLst/>
              </a:prstGeom>
              <a:blipFill rotWithShape="1">
                <a:blip r:embed="rId4"/>
                <a:stretch>
                  <a:fillRect l="-8858" r="-787" b="-10563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1420982" y="3741245"/>
            <a:ext cx="2042547" cy="584775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 </a:t>
            </a:r>
            <a:r>
              <a:rPr lang="cs-CZ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(-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4+5+7</a:t>
            </a:r>
            <a:endParaRPr lang="cs-CZ" sz="32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76344" y="3748819"/>
            <a:ext cx="1685077" cy="584775"/>
          </a:xfrm>
          <a:prstGeom prst="rect">
            <a:avLst/>
          </a:prstGeom>
          <a:solidFill>
            <a:srgbClr val="002060"/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= </a:t>
            </a:r>
            <a:r>
              <a:rPr lang="cs-CZ" sz="3200" b="1" dirty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(-</a:t>
            </a:r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3)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16</a:t>
            </a:r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3200" b="1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75286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 animBg="1"/>
      <p:bldP spid="26" grpId="0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22787" y="2819646"/>
            <a:ext cx="8024859" cy="3347464"/>
          </a:xfrm>
          <a:prstGeom prst="rect">
            <a:avLst/>
          </a:prstGeom>
          <a:solidFill>
            <a:srgbClr val="FFFF00"/>
          </a:solidFill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47853" y="701889"/>
            <a:ext cx="7996902" cy="926911"/>
          </a:xfrm>
          <a:prstGeom prst="rect">
            <a:avLst/>
          </a:prstGeom>
          <a:solidFill>
            <a:srgbClr val="FFFF00"/>
          </a:solidFill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68287" y="122001"/>
            <a:ext cx="4050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3) Vynásobte a upravte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908720"/>
            <a:ext cx="4979248" cy="584775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( 3x - 2 )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· 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( 2 - 3x 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=  </a:t>
            </a:r>
            <a:endParaRPr lang="cs-CZ" sz="32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7853" y="1988840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06574" y="3029174"/>
            <a:ext cx="4979248" cy="584775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( 3x - 2 )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· 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( 2 - 3x 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=  </a:t>
            </a:r>
            <a:endParaRPr lang="cs-CZ" sz="32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79387" y="3770950"/>
            <a:ext cx="6763390" cy="584775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 ( 3x - 2 )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· </a:t>
            </a:r>
            <a:r>
              <a:rPr lang="en-US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[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( -1)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· (</a:t>
            </a:r>
            <a:r>
              <a:rPr lang="cs-CZ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3x - 2 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en-US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]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  </a:t>
            </a:r>
            <a:endParaRPr lang="cs-CZ" sz="32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192335" y="4473154"/>
            <a:ext cx="6324167" cy="584775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 ( 3x - 2 )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· </a:t>
            </a:r>
            <a:r>
              <a:rPr lang="cs-CZ" sz="32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(3x - 2 )</a:t>
            </a:r>
            <a:r>
              <a:rPr lang="cs-CZ" sz="3200" b="1" baseline="30000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( -1)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=  </a:t>
            </a:r>
            <a:endParaRPr lang="cs-CZ" sz="32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278956" y="5224101"/>
            <a:ext cx="3401005" cy="584775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 ( 3x - 2 )</a:t>
            </a:r>
            <a:r>
              <a:rPr lang="cs-CZ" sz="32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</a:t>
            </a:r>
            <a:r>
              <a:rPr lang="cs-CZ" sz="32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( -1)   </a:t>
            </a:r>
            <a:endParaRPr lang="cs-CZ" sz="32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679961" y="5224101"/>
            <a:ext cx="2635658" cy="584775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= - ( 3x - 2 )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9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28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8" grpId="0"/>
      <p:bldP spid="29" grpId="0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564669" y="240083"/>
            <a:ext cx="8071455" cy="106692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1345" y="1505383"/>
            <a:ext cx="8071455" cy="50582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29173" y="298894"/>
            <a:ext cx="6816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3836" y="773545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1. </a:t>
            </a:r>
            <a:r>
              <a:rPr lang="cs-CZ" sz="3200" dirty="0" smtClean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Vynásobte</a:t>
            </a:r>
            <a:endParaRPr lang="cs-CZ" sz="3200" dirty="0"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04186" y="3526188"/>
            <a:ext cx="495198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c</a:t>
            </a:r>
            <a:r>
              <a:rPr lang="cs-CZ" sz="3200" b="1" dirty="0" smtClean="0">
                <a:solidFill>
                  <a:srgbClr val="FFFF00"/>
                </a:solidFill>
              </a:rPr>
              <a:t>)    3am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·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2a</a:t>
            </a:r>
            <a:r>
              <a:rPr lang="cs-CZ" sz="3200" b="1" baseline="30000" dirty="0">
                <a:solidFill>
                  <a:srgbClr val="FFFF00"/>
                </a:solidFill>
              </a:rPr>
              <a:t>2</a:t>
            </a:r>
            <a:r>
              <a:rPr lang="cs-CZ" sz="3200" b="1" dirty="0">
                <a:solidFill>
                  <a:srgbClr val="FFFF00"/>
                </a:solidFill>
              </a:rPr>
              <a:t>m</a:t>
            </a:r>
            <a:r>
              <a:rPr lang="cs-CZ" sz="3200" b="1" dirty="0" smtClean="0">
                <a:solidFill>
                  <a:srgbClr val="FFFF00"/>
                </a:solidFill>
              </a:rPr>
              <a:t>) =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86435" y="5297917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e</a:t>
            </a:r>
            <a:r>
              <a:rPr lang="cs-CZ" sz="3200" b="1" dirty="0" smtClean="0">
                <a:solidFill>
                  <a:srgbClr val="FFFF00"/>
                </a:solidFill>
              </a:rPr>
              <a:t>)    6a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·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3ab</a:t>
            </a:r>
            <a:r>
              <a:rPr lang="cs-CZ" sz="3200" b="1" baseline="30000" dirty="0">
                <a:solidFill>
                  <a:srgbClr val="FFFF00"/>
                </a:solidFill>
              </a:rPr>
              <a:t>4</a:t>
            </a:r>
            <a:r>
              <a:rPr lang="cs-CZ" sz="3200" b="1" dirty="0" smtClean="0">
                <a:solidFill>
                  <a:srgbClr val="FFFF00"/>
                </a:solidFill>
              </a:rPr>
              <a:t>) =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56595" y="4433437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d</a:t>
            </a:r>
            <a:r>
              <a:rPr lang="cs-CZ" sz="3200" b="1" dirty="0" smtClean="0">
                <a:solidFill>
                  <a:srgbClr val="FFFF00"/>
                </a:solidFill>
              </a:rPr>
              <a:t>)    5ba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· </a:t>
            </a:r>
            <a:r>
              <a:rPr lang="cs-CZ" sz="3200" b="1" dirty="0" smtClean="0">
                <a:solidFill>
                  <a:srgbClr val="FFFF00"/>
                </a:solidFill>
              </a:rPr>
              <a:t>3a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 =</a:t>
            </a:r>
            <a:endParaRPr lang="cs-CZ" sz="3200" b="1" baseline="30000" dirty="0" smtClean="0">
              <a:solidFill>
                <a:srgbClr val="FF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16559" y="1873230"/>
            <a:ext cx="43204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a) 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2 </a:t>
            </a:r>
            <a:r>
              <a:rPr lang="cs-CZ" sz="3200" b="1" dirty="0" smtClean="0">
                <a:solidFill>
                  <a:srgbClr val="FFFF00"/>
                </a:solidFill>
              </a:rPr>
              <a:t>)</a:t>
            </a:r>
            <a:r>
              <a:rPr lang="cs-CZ" sz="3200" b="1" baseline="30000" dirty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·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2 )</a:t>
            </a:r>
            <a:r>
              <a:rPr lang="cs-CZ" sz="3200" b="1" baseline="30000" dirty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 =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04098" y="2635449"/>
            <a:ext cx="581617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b</a:t>
            </a:r>
            <a:r>
              <a:rPr lang="cs-CZ" sz="3200" b="1" dirty="0" smtClean="0">
                <a:solidFill>
                  <a:srgbClr val="FFFF00"/>
                </a:solidFill>
              </a:rPr>
              <a:t>) 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2x ) </a:t>
            </a:r>
            <a:r>
              <a:rPr lang="cs-CZ" sz="3200" b="1" dirty="0">
                <a:solidFill>
                  <a:srgbClr val="FFFF00"/>
                </a:solidFill>
              </a:rPr>
              <a:t>· </a:t>
            </a:r>
            <a:r>
              <a:rPr lang="cs-CZ" sz="3200" b="1" dirty="0" smtClean="0">
                <a:solidFill>
                  <a:srgbClr val="FFFF00"/>
                </a:solidFill>
              </a:rPr>
              <a:t>x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· </a:t>
            </a:r>
            <a:r>
              <a:rPr lang="cs-CZ" sz="3200" b="1" dirty="0" smtClean="0">
                <a:solidFill>
                  <a:srgbClr val="FFFF00"/>
                </a:solidFill>
              </a:rPr>
              <a:t>4x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 =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5559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546561" y="150757"/>
            <a:ext cx="8071455" cy="93610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1345" y="1268760"/>
            <a:ext cx="8071455" cy="52565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63500" cmpd="sng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923652" y="318809"/>
            <a:ext cx="6816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71600" y="1690968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f</a:t>
            </a:r>
            <a:r>
              <a:rPr lang="cs-CZ" sz="3200" b="1" dirty="0" smtClean="0">
                <a:solidFill>
                  <a:srgbClr val="FFFF00"/>
                </a:solidFill>
              </a:rPr>
              <a:t>)   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4bm</a:t>
            </a:r>
            <a:r>
              <a:rPr lang="cs-CZ" sz="3200" b="1" baseline="30000" dirty="0">
                <a:solidFill>
                  <a:srgbClr val="FFFF00"/>
                </a:solidFill>
              </a:rPr>
              <a:t>3</a:t>
            </a:r>
            <a:r>
              <a:rPr lang="cs-CZ" sz="3200" b="1" dirty="0">
                <a:solidFill>
                  <a:srgbClr val="FFFF00"/>
                </a:solidFill>
              </a:rPr>
              <a:t> ) · </a:t>
            </a:r>
            <a:r>
              <a:rPr lang="cs-CZ" sz="3200" b="1" dirty="0" smtClean="0">
                <a:solidFill>
                  <a:srgbClr val="FFFF00"/>
                </a:solidFill>
              </a:rPr>
              <a:t>(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 2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m) =</a:t>
            </a:r>
            <a:endParaRPr lang="cs-CZ" sz="3200" b="1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1001138" y="2453186"/>
                <a:ext cx="6192688" cy="93910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g)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200" b="1" i="1" smtClean="0">
                                    <a:solidFill>
                                      <a:srgbClr val="FFFF00"/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200" b="1" i="1" smtClean="0">
                                    <a:solidFill>
                                      <a:srgbClr val="FFFF00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3200" b="1" i="1" smtClean="0">
                                    <a:solidFill>
                                      <a:srgbClr val="FFFF00"/>
                                    </a:solidFill>
                                    <a:latin typeface="Cambria Math"/>
                                  </a:rPr>
                                  <m:t>𝟓</m:t>
                                </m:r>
                              </m:den>
                            </m:f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</a:rPr>
                  <a:t>·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1" i="1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200" b="1" i="1">
                                    <a:solidFill>
                                      <a:srgbClr val="FFFF00"/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200" b="1" i="1">
                                    <a:solidFill>
                                      <a:srgbClr val="FFFF00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3200" b="1" i="1">
                                    <a:solidFill>
                                      <a:srgbClr val="FFFF00"/>
                                    </a:solidFill>
                                    <a:latin typeface="Cambria Math"/>
                                  </a:rPr>
                                  <m:t>𝟓</m:t>
                                </m:r>
                              </m:den>
                            </m:f>
                            <m:r>
                              <a:rPr lang="cs-CZ" sz="3200" b="1" i="1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3200" b="1" i="1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𝒏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</a:rPr>
                  <a:t>=</a:t>
                </a:r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1138" y="2453186"/>
                <a:ext cx="6192688" cy="939103"/>
              </a:xfrm>
              <a:prstGeom prst="rect">
                <a:avLst/>
              </a:prstGeom>
              <a:blipFill rotWithShape="1">
                <a:blip r:embed="rId2"/>
                <a:stretch>
                  <a:fillRect l="-2461" b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1001138" y="3533473"/>
                <a:ext cx="6192688" cy="60324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h)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𝟔</m:t>
                            </m:r>
                          </m:e>
                        </m:d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</a:rPr>
                  <a:t>·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1" i="1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3200" b="1" i="1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𝟔</m:t>
                            </m:r>
                          </m:e>
                        </m:d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𝟓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</a:rPr>
                  <a:t>=</a:t>
                </a:r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1138" y="3533473"/>
                <a:ext cx="6192688" cy="603242"/>
              </a:xfrm>
              <a:prstGeom prst="rect">
                <a:avLst/>
              </a:prstGeom>
              <a:blipFill rotWithShape="1">
                <a:blip r:embed="rId3"/>
                <a:stretch>
                  <a:fillRect l="-2461" t="-10101" b="-32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1001138" y="4437112"/>
                <a:ext cx="6192688" cy="62696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i)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 −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</m:d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</a:rPr>
                  <a:t>·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1" i="1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 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𝒂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 −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𝟓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</a:rPr>
                  <a:t>=</a:t>
                </a:r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1138" y="4437112"/>
                <a:ext cx="6192688" cy="626967"/>
              </a:xfrm>
              <a:prstGeom prst="rect">
                <a:avLst/>
              </a:prstGeom>
              <a:blipFill rotWithShape="1">
                <a:blip r:embed="rId4"/>
                <a:stretch>
                  <a:fillRect l="-2461" t="-9709" b="-271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délník 16"/>
          <p:cNvSpPr/>
          <p:nvPr/>
        </p:nvSpPr>
        <p:spPr>
          <a:xfrm>
            <a:off x="1001138" y="5229200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j)   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4x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8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) ·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3x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 )· x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· </a:t>
            </a:r>
            <a:r>
              <a:rPr lang="cs-CZ" sz="3200" b="1" dirty="0" smtClean="0">
                <a:solidFill>
                  <a:srgbClr val="FFFF00"/>
                </a:solidFill>
              </a:rPr>
              <a:t>2x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 =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88946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0388" y="1772816"/>
            <a:ext cx="8071455" cy="475252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85189" y="389387"/>
            <a:ext cx="2858528" cy="90546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25853" y="527964"/>
            <a:ext cx="21771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Výsledky: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5" name="Picture 12" descr="http://www.tce.tasar-org.de/images/Emoticon%200073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832" y="213878"/>
            <a:ext cx="1659199" cy="134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61442" y="3682806"/>
            <a:ext cx="495198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c</a:t>
            </a:r>
            <a:r>
              <a:rPr lang="cs-CZ" sz="3200" b="1" dirty="0" smtClean="0">
                <a:solidFill>
                  <a:srgbClr val="FFFF00"/>
                </a:solidFill>
              </a:rPr>
              <a:t>)   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 smtClean="0">
                <a:solidFill>
                  <a:srgbClr val="FFFF00"/>
                </a:solidFill>
              </a:rPr>
              <a:t> 6a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m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64498" y="5301207"/>
            <a:ext cx="34717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e</a:t>
            </a:r>
            <a:r>
              <a:rPr lang="cs-CZ" sz="3200" b="1" dirty="0" smtClean="0">
                <a:solidFill>
                  <a:srgbClr val="FFFF00"/>
                </a:solidFill>
              </a:rPr>
              <a:t>)   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 smtClean="0">
                <a:solidFill>
                  <a:srgbClr val="FFFF00"/>
                </a:solidFill>
              </a:rPr>
              <a:t> 18a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7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89223" y="4513930"/>
            <a:ext cx="247599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d</a:t>
            </a:r>
            <a:r>
              <a:rPr lang="cs-CZ" sz="3200" b="1" dirty="0" smtClean="0">
                <a:solidFill>
                  <a:srgbClr val="FFFF00"/>
                </a:solidFill>
              </a:rPr>
              <a:t>)    15ba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5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endParaRPr lang="cs-CZ" sz="3200" b="1" baseline="30000" dirty="0" smtClean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84247" y="2060847"/>
            <a:ext cx="34519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a)  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2 </a:t>
            </a:r>
            <a:r>
              <a:rPr lang="cs-CZ" sz="3200" b="1" dirty="0" smtClean="0">
                <a:solidFill>
                  <a:srgbClr val="FFFF00"/>
                </a:solidFill>
              </a:rPr>
              <a:t>)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5</a:t>
            </a:r>
            <a:r>
              <a:rPr lang="cs-CZ" sz="3200" b="1" dirty="0" smtClean="0">
                <a:solidFill>
                  <a:srgbClr val="FFFF00"/>
                </a:solidFill>
              </a:rPr>
              <a:t> = 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 32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84247" y="2822785"/>
            <a:ext cx="325440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b</a:t>
            </a:r>
            <a:r>
              <a:rPr lang="cs-CZ" sz="3200" b="1" dirty="0" smtClean="0">
                <a:solidFill>
                  <a:srgbClr val="FFFF00"/>
                </a:solidFill>
              </a:rPr>
              <a:t>)    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 smtClean="0">
                <a:solidFill>
                  <a:srgbClr val="FFFF00"/>
                </a:solidFill>
              </a:rPr>
              <a:t> 8 x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6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76895" y="2060848"/>
            <a:ext cx="25202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f</a:t>
            </a:r>
            <a:r>
              <a:rPr lang="cs-CZ" sz="3200" b="1" dirty="0" smtClean="0">
                <a:solidFill>
                  <a:srgbClr val="FFFF00"/>
                </a:solidFill>
              </a:rPr>
              <a:t>)    8b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m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4</a:t>
            </a:r>
            <a:endParaRPr lang="cs-CZ" sz="3200" b="1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5094859" y="2645622"/>
                <a:ext cx="3096344" cy="93910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g)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200" b="1" i="1" smtClean="0">
                                    <a:solidFill>
                                      <a:srgbClr val="FFFF00"/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200" b="1" i="1" smtClean="0">
                                    <a:solidFill>
                                      <a:srgbClr val="FFFF00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3200" b="1" i="1" smtClean="0">
                                    <a:solidFill>
                                      <a:srgbClr val="FFFF00"/>
                                    </a:solidFill>
                                    <a:latin typeface="Cambria Math"/>
                                  </a:rPr>
                                  <m:t>𝟓</m:t>
                                </m:r>
                              </m:den>
                            </m:f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𝒏</m:t>
                        </m:r>
                      </m:sup>
                    </m:sSup>
                  </m:oMath>
                </a14:m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4859" y="2645622"/>
                <a:ext cx="3096344" cy="939103"/>
              </a:xfrm>
              <a:prstGeom prst="rect">
                <a:avLst/>
              </a:prstGeom>
              <a:blipFill rotWithShape="1">
                <a:blip r:embed="rId3"/>
                <a:stretch>
                  <a:fillRect l="-5118" b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5061887" y="3682806"/>
                <a:ext cx="3207371" cy="5936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h) 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rgbClr val="FFFF00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𝟔</m:t>
                            </m:r>
                          </m:e>
                        </m:d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𝟕</m:t>
                        </m:r>
                      </m:sup>
                    </m:sSup>
                  </m:oMath>
                </a14:m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1887" y="3682806"/>
                <a:ext cx="3207371" cy="593624"/>
              </a:xfrm>
              <a:prstGeom prst="rect">
                <a:avLst/>
              </a:prstGeom>
              <a:blipFill rotWithShape="1">
                <a:blip r:embed="rId4"/>
                <a:stretch>
                  <a:fillRect l="-4744" t="-12245" b="-316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5237331" y="4525378"/>
                <a:ext cx="3377832" cy="5959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i)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−</m:t>
                        </m:r>
                        <m:d>
                          <m:dPr>
                            <m:ctrlP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 −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</m:d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𝟖</m:t>
                        </m:r>
                      </m:sup>
                    </m:sSup>
                  </m:oMath>
                </a14:m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7331" y="4525378"/>
                <a:ext cx="3377832" cy="595932"/>
              </a:xfrm>
              <a:prstGeom prst="rect">
                <a:avLst/>
              </a:prstGeom>
              <a:blipFill rotWithShape="1">
                <a:blip r:embed="rId5"/>
                <a:stretch>
                  <a:fillRect l="-4513" t="-11224" b="-326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 14"/>
          <p:cNvSpPr/>
          <p:nvPr/>
        </p:nvSpPr>
        <p:spPr>
          <a:xfrm>
            <a:off x="5176895" y="5301208"/>
            <a:ext cx="251439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j)    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 smtClean="0">
                <a:solidFill>
                  <a:srgbClr val="FFFF00"/>
                </a:solidFill>
              </a:rPr>
              <a:t> 24x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13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31428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4164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598094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EMANOVSKÝ, Petr; LEPÍK, Libor a kol. </a:t>
            </a:r>
            <a:r>
              <a:rPr lang="cs-CZ" sz="1100" i="1" dirty="0"/>
              <a:t>Matematika 8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BĚLOUN, František; BRANT, Jiří a kol. </a:t>
            </a:r>
            <a:r>
              <a:rPr lang="cs-CZ" sz="1100" i="1" dirty="0"/>
              <a:t>Matematika pro 8. ročník</a:t>
            </a:r>
            <a:r>
              <a:rPr lang="cs-CZ" sz="1100" dirty="0"/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767</TotalTime>
  <Words>724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Roman Hanák</cp:lastModifiedBy>
  <cp:revision>125</cp:revision>
  <dcterms:created xsi:type="dcterms:W3CDTF">2012-04-23T18:25:05Z</dcterms:created>
  <dcterms:modified xsi:type="dcterms:W3CDTF">2013-10-03T10:44:30Z</dcterms:modified>
</cp:coreProperties>
</file>