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8" r:id="rId3"/>
    <p:sldId id="259" r:id="rId4"/>
    <p:sldId id="260" r:id="rId5"/>
    <p:sldId id="262" r:id="rId6"/>
    <p:sldId id="264" r:id="rId7"/>
    <p:sldId id="265" r:id="rId8"/>
    <p:sldId id="266" r:id="rId9"/>
    <p:sldId id="269" r:id="rId10"/>
    <p:sldId id="267" r:id="rId11"/>
    <p:sldId id="271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3084" y="-11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191AA31-00DD-49FF-B277-FE0580E0C33A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7" Type="http://schemas.openxmlformats.org/officeDocument/2006/relationships/image" Target="../media/image16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VY_32_INOVACE_07_12_M8_Hanak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68194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Mocniny s přirozeným </a:t>
            </a:r>
            <a:r>
              <a:rPr lang="cs-CZ" sz="2800" dirty="0" smtClean="0"/>
              <a:t>mocnitelem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39388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Dělení  mocnin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122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34693" y="332656"/>
            <a:ext cx="8609307" cy="5904656"/>
          </a:xfrm>
          <a:prstGeom prst="roundRect">
            <a:avLst>
              <a:gd name="adj" fmla="val 599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059832" y="352128"/>
            <a:ext cx="746760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812206" y="1245788"/>
            <a:ext cx="8054280" cy="48737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</a:t>
            </a:r>
            <a:r>
              <a:rPr lang="cs-CZ" sz="1800" dirty="0" smtClean="0"/>
              <a:t>odina ukazuje základní operace s mocninami. Na začátku jsou řešené příklady a v další části jsou příklady na samostatné procvičení.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</p:txBody>
      </p:sp>
    </p:spTree>
    <p:extLst>
      <p:ext uri="{BB962C8B-B14F-4D97-AF65-F5344CB8AC3E}">
        <p14:creationId xmlns:p14="http://schemas.microsoft.com/office/powerpoint/2010/main" val="256824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8160" y="1556792"/>
            <a:ext cx="5545572" cy="4464496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765920" y="2098114"/>
            <a:ext cx="5105672" cy="3335401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51667" y="260649"/>
            <a:ext cx="7847372" cy="10081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915816" y="472315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4354" y="2172159"/>
            <a:ext cx="55288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smtClean="0">
                <a:solidFill>
                  <a:srgbClr val="FFFF00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Mocniny se stejným základem dělíme tak, že tento  základ umocníme rozdílem jejich mocnitelů.</a:t>
            </a:r>
            <a:endParaRPr lang="cs-CZ" sz="2800" dirty="0">
              <a:solidFill>
                <a:srgbClr val="FFFF00"/>
              </a:solidFill>
              <a:effectLst>
                <a:glow rad="101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3" name="Picture 10" descr="http://nd01.jxs.cz/678/132/20b0768956_33329065_o2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0929" y="2172159"/>
            <a:ext cx="2552985" cy="2552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253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1013" y="1033868"/>
            <a:ext cx="8826782" cy="893631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346125" y="1188297"/>
                <a:ext cx="777187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a</a:t>
                </a:r>
                <a:r>
                  <a:rPr lang="cs-CZ" sz="3200" baseline="30000" dirty="0" err="1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m</a:t>
                </a:r>
                <a:r>
                  <a:rPr lang="cs-CZ" sz="3200" dirty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: </a:t>
                </a:r>
                <a:r>
                  <a:rPr lang="cs-CZ" sz="3200" dirty="0" err="1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a</a:t>
                </a:r>
                <a:r>
                  <a:rPr lang="cs-CZ" sz="3200" baseline="30000" dirty="0" err="1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n</a:t>
                </a:r>
                <a:r>
                  <a:rPr lang="cs-CZ" sz="3200" baseline="300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= </a:t>
                </a:r>
                <a:r>
                  <a:rPr lang="cs-CZ" sz="3200" dirty="0" err="1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a</a:t>
                </a:r>
                <a:r>
                  <a:rPr lang="cs-CZ" sz="3200" baseline="30000" dirty="0" err="1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m</a:t>
                </a:r>
                <a:r>
                  <a:rPr lang="cs-CZ" sz="3200" baseline="30000" dirty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3200" baseline="300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- n         </a:t>
                </a:r>
                <a:r>
                  <a:rPr lang="cs-CZ" sz="3200" dirty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(m, n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200" i="0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ϵ</m:t>
                    </m:r>
                    <m:r>
                      <a:rPr lang="cs-CZ" sz="32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N, m </a:t>
                </a:r>
                <a:r>
                  <a:rPr lang="en-US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&gt;</a:t>
                </a:r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 n, a </a:t>
                </a:r>
                <a14:m>
                  <m:oMath xmlns:m="http://schemas.openxmlformats.org/officeDocument/2006/math">
                    <m:r>
                      <a:rPr lang="cs-CZ" sz="3200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3200" b="0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)</a:t>
                </a:r>
                <a:endParaRPr lang="cs-CZ" sz="3200" dirty="0">
                  <a:solidFill>
                    <a:srgbClr val="FFFF0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125" y="1188297"/>
                <a:ext cx="7771871" cy="584775"/>
              </a:xfrm>
              <a:prstGeom prst="rect">
                <a:avLst/>
              </a:prstGeom>
              <a:blipFill rotWithShape="1">
                <a:blip r:embed="rId2"/>
                <a:stretch>
                  <a:fillRect l="-2510" t="-19792" r="-1490" b="-395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101874" y="185707"/>
            <a:ext cx="8856984" cy="693657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63031" y="270926"/>
            <a:ext cx="85459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1. Mocnitel dělence je větší než mocnitel dělitele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1013" y="3419482"/>
            <a:ext cx="8861066" cy="82896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206907" y="3541575"/>
                <a:ext cx="8574976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a</a:t>
                </a:r>
                <a:r>
                  <a:rPr lang="cs-CZ" sz="3200" baseline="30000" dirty="0" err="1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m</a:t>
                </a:r>
                <a:r>
                  <a:rPr lang="cs-CZ" sz="3200" dirty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: </a:t>
                </a:r>
                <a:r>
                  <a:rPr lang="cs-CZ" sz="3200" dirty="0" err="1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a</a:t>
                </a:r>
                <a:r>
                  <a:rPr lang="cs-CZ" sz="3200" baseline="30000" dirty="0" err="1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n</a:t>
                </a:r>
                <a:r>
                  <a:rPr lang="cs-CZ" sz="3200" dirty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= </a:t>
                </a:r>
                <a:r>
                  <a:rPr lang="cs-CZ" sz="3200" dirty="0" err="1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a</a:t>
                </a:r>
                <a:r>
                  <a:rPr lang="cs-CZ" sz="3200" baseline="30000" dirty="0" err="1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m</a:t>
                </a:r>
                <a:r>
                  <a:rPr lang="cs-CZ" sz="3200" baseline="30000" dirty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3200" baseline="300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- n </a:t>
                </a:r>
                <a:r>
                  <a:rPr lang="cs-CZ" sz="3200" dirty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= </a:t>
                </a:r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a</a:t>
                </a:r>
                <a:r>
                  <a:rPr lang="cs-CZ" sz="3200" baseline="30000" dirty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0</a:t>
                </a:r>
                <a:r>
                  <a:rPr lang="cs-CZ" sz="3200" baseline="300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3200" dirty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= </a:t>
                </a:r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1  </a:t>
                </a:r>
                <a:r>
                  <a:rPr lang="cs-CZ" sz="3200" baseline="300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(</a:t>
                </a:r>
                <a:r>
                  <a:rPr lang="cs-CZ" sz="3200" dirty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m, n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200" i="0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ϵ</m:t>
                    </m:r>
                    <m:r>
                      <a:rPr lang="cs-CZ" sz="3200" b="0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N,</a:t>
                </a:r>
                <a:r>
                  <a:rPr lang="en-US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m </a:t>
                </a:r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= n, a </a:t>
                </a:r>
                <a14:m>
                  <m:oMath xmlns:m="http://schemas.openxmlformats.org/officeDocument/2006/math">
                    <m:r>
                      <a:rPr lang="cs-CZ" sz="3200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3200" b="0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)</a:t>
                </a:r>
                <a:endParaRPr lang="cs-CZ" sz="3200" dirty="0">
                  <a:solidFill>
                    <a:srgbClr val="FFFF0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907" y="3541575"/>
                <a:ext cx="8574976" cy="584775"/>
              </a:xfrm>
              <a:prstGeom prst="rect">
                <a:avLst/>
              </a:prstGeom>
              <a:blipFill rotWithShape="1">
                <a:blip r:embed="rId3"/>
                <a:stretch>
                  <a:fillRect l="-2274" t="-19792" r="-1279" b="-395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101874" y="2578114"/>
            <a:ext cx="8856984" cy="693658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9903" y="2663333"/>
            <a:ext cx="81099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. Mocnitel dělence se rovná mocniteli dělitele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991" y="5475795"/>
            <a:ext cx="8918088" cy="1193565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651301" y="5611306"/>
                <a:ext cx="7468455" cy="87761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a</a:t>
                </a:r>
                <a:r>
                  <a:rPr lang="cs-CZ" sz="3200" baseline="30000" dirty="0" err="1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m</a:t>
                </a:r>
                <a:r>
                  <a:rPr lang="cs-CZ" sz="3200" dirty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: </a:t>
                </a:r>
                <a:r>
                  <a:rPr lang="cs-CZ" sz="3200" dirty="0" err="1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a</a:t>
                </a:r>
                <a:r>
                  <a:rPr lang="cs-CZ" sz="3200" baseline="30000" dirty="0" err="1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n</a:t>
                </a:r>
                <a:r>
                  <a:rPr lang="cs-CZ" sz="3200" baseline="300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</m:t>
                        </m:r>
                      </m:num>
                      <m:den>
                        <m:sSup>
                          <m:sSupPr>
                            <m:ctrlPr>
                              <a:rPr lang="cs-CZ" sz="3600" i="1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cs-CZ" sz="3600" b="0" i="0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a</m:t>
                            </m:r>
                          </m:e>
                          <m:sup>
                            <m:r>
                              <m:rPr>
                                <m:sty m:val="p"/>
                              </m:rPr>
                              <a:rPr lang="cs-CZ" sz="3600" b="0" i="0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n</m:t>
                            </m:r>
                            <m:r>
                              <a:rPr lang="cs-CZ" sz="3600" b="0" i="0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−</m:t>
                            </m:r>
                            <m:r>
                              <m:rPr>
                                <m:sty m:val="p"/>
                              </m:rPr>
                              <a:rPr lang="cs-CZ" sz="3600" b="0" i="0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m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36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   </a:t>
                </a:r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(</a:t>
                </a:r>
                <a:r>
                  <a:rPr lang="cs-CZ" sz="3200" dirty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m, n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200" i="0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ϵ</m:t>
                    </m:r>
                    <m:r>
                      <a:rPr lang="cs-CZ" sz="3200" b="0" i="0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N, m </a:t>
                </a:r>
                <a:r>
                  <a:rPr lang="en-US" sz="3200" dirty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&lt;</a:t>
                </a:r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 n, a </a:t>
                </a:r>
                <a14:m>
                  <m:oMath xmlns:m="http://schemas.openxmlformats.org/officeDocument/2006/math">
                    <m:r>
                      <a:rPr lang="cs-CZ" sz="320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32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32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)</a:t>
                </a:r>
                <a:endParaRPr lang="cs-CZ" sz="3200" dirty="0">
                  <a:solidFill>
                    <a:srgbClr val="FFFF0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301" y="5611306"/>
                <a:ext cx="7468455" cy="877613"/>
              </a:xfrm>
              <a:prstGeom prst="rect">
                <a:avLst/>
              </a:prstGeom>
              <a:blipFill rotWithShape="1">
                <a:blip r:embed="rId4"/>
                <a:stretch>
                  <a:fillRect l="-2694" r="-1796" b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délník 12"/>
          <p:cNvSpPr/>
          <p:nvPr/>
        </p:nvSpPr>
        <p:spPr>
          <a:xfrm>
            <a:off x="107504" y="4725144"/>
            <a:ext cx="8856984" cy="621649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12711" y="4725144"/>
            <a:ext cx="87350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. Mocnitel dělence je menší než mocnitel dělitele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7429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2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354801" y="3914903"/>
            <a:ext cx="8581216" cy="153032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54802" y="3001685"/>
            <a:ext cx="8581215" cy="77615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11265" y="688762"/>
            <a:ext cx="5484501" cy="166011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05157" y="119678"/>
            <a:ext cx="3223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Dělte a upravte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8520" y="711748"/>
            <a:ext cx="2507418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a)   a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22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: a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=  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467" y="1234968"/>
            <a:ext cx="4958409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b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   32x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y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14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z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5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: ( - 8x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6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yz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)=  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078" y="2492896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1946" y="3115060"/>
            <a:ext cx="1975221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/>
              </a:rPr>
              <a:t>a)  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22</a:t>
            </a:r>
            <a:r>
              <a:rPr lang="cs-CZ" sz="2800" b="1" dirty="0" smtClean="0">
                <a:effectLst/>
              </a:rPr>
              <a:t> :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9</a:t>
            </a:r>
            <a:endParaRPr lang="cs-CZ" sz="2800" b="1" dirty="0">
              <a:effectLst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3269" y="4105279"/>
            <a:ext cx="5246949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b)</a:t>
            </a:r>
            <a:r>
              <a:rPr lang="cs-CZ" sz="2800" b="1" dirty="0" smtClean="0">
                <a:effectLst/>
              </a:rPr>
              <a:t> 32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</a:t>
            </a:r>
            <a:r>
              <a:rPr lang="cs-CZ" sz="2800" b="1" baseline="300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9 </a:t>
            </a:r>
            <a:r>
              <a:rPr lang="cs-CZ" sz="2800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14 </a:t>
            </a:r>
            <a:r>
              <a:rPr lang="cs-CZ" sz="2800" b="1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</a:t>
            </a:r>
            <a:r>
              <a:rPr lang="cs-CZ" sz="2800" b="1" baseline="300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5 </a:t>
            </a:r>
            <a:r>
              <a:rPr lang="cs-CZ" sz="2800" b="1" dirty="0" smtClean="0">
                <a:effectLst/>
              </a:rPr>
              <a:t>: ( - 8 </a:t>
            </a:r>
            <a:r>
              <a:rPr lang="cs-CZ" sz="2800" b="1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</a:t>
            </a:r>
            <a:r>
              <a:rPr lang="cs-CZ" sz="2800" b="1" baseline="30000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6 </a:t>
            </a:r>
            <a:r>
              <a:rPr lang="cs-CZ" sz="2800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 </a:t>
            </a:r>
            <a:r>
              <a:rPr lang="cs-CZ" sz="2800" b="1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</a:t>
            </a:r>
            <a:r>
              <a:rPr lang="cs-CZ" sz="2800" b="1" baseline="300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b="1" dirty="0" smtClean="0">
                <a:effectLst/>
              </a:rPr>
              <a:t>)=  </a:t>
            </a:r>
            <a:endParaRPr lang="cs-CZ" sz="2800" b="1" dirty="0"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78897" y="4797152"/>
            <a:ext cx="3982180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/>
              </a:rPr>
              <a:t>= -(32</a:t>
            </a:r>
            <a:r>
              <a:rPr lang="cs-CZ" sz="2800" b="1" dirty="0" smtClean="0"/>
              <a:t>:8)</a:t>
            </a:r>
            <a:r>
              <a:rPr lang="cs-CZ" sz="2800" b="1" dirty="0" smtClean="0">
                <a:effectLst/>
              </a:rPr>
              <a:t>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</a:t>
            </a:r>
            <a:r>
              <a:rPr lang="cs-CZ" sz="2800" b="1" baseline="300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9-6  </a:t>
            </a:r>
            <a:r>
              <a:rPr lang="cs-CZ" sz="2800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14-1  </a:t>
            </a:r>
            <a:r>
              <a:rPr lang="cs-CZ" sz="2800" b="1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</a:t>
            </a:r>
            <a:r>
              <a:rPr lang="cs-CZ" sz="2800" b="1" baseline="300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5</a:t>
            </a:r>
            <a:r>
              <a:rPr lang="cs-CZ" sz="2800" b="1" baseline="300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-3</a:t>
            </a:r>
            <a:endParaRPr lang="cs-CZ" sz="2800" b="1" dirty="0">
              <a:effectLst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61280" y="4797152"/>
            <a:ext cx="2484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 - </a:t>
            </a:r>
            <a:r>
              <a:rPr lang="cs-CZ" sz="2800" b="1" dirty="0"/>
              <a:t>4 </a:t>
            </a:r>
            <a:r>
              <a:rPr lang="cs-CZ" sz="2800" b="1" dirty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</a:t>
            </a:r>
            <a:r>
              <a:rPr lang="cs-CZ" sz="2800" b="1" baseline="30000" dirty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  </a:t>
            </a:r>
            <a:r>
              <a:rPr lang="cs-CZ" sz="2800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13  </a:t>
            </a:r>
            <a:r>
              <a:rPr lang="cs-CZ" sz="2800" b="1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</a:t>
            </a:r>
            <a:r>
              <a:rPr lang="cs-CZ" sz="2800" b="1" baseline="300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2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38858" y="3113689"/>
            <a:ext cx="1415772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/>
              </a:rPr>
              <a:t>=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</a:t>
            </a:r>
            <a:r>
              <a:rPr lang="cs-CZ" sz="2800" b="1" baseline="30000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22 - 9</a:t>
            </a:r>
            <a:endParaRPr lang="cs-CZ" sz="2800" b="1" dirty="0">
              <a:effectLst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80154" y="3113689"/>
            <a:ext cx="1079142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</a:t>
            </a:r>
            <a:r>
              <a:rPr lang="cs-CZ" sz="2800" b="1" dirty="0" smtClean="0">
                <a:effectLst/>
              </a:rPr>
              <a:t>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13</a:t>
            </a:r>
            <a:r>
              <a:rPr lang="cs-CZ" sz="2800" b="1" dirty="0" smtClean="0"/>
              <a:t> </a:t>
            </a:r>
            <a:endParaRPr lang="cs-CZ" sz="2800" b="1" dirty="0">
              <a:effectLst/>
            </a:endParaRPr>
          </a:p>
        </p:txBody>
      </p:sp>
      <p:pic>
        <p:nvPicPr>
          <p:cNvPr id="23" name="Picture 16" descr="http://www.ekologicka-drogerie.eu/obrazek/3/smajlik-gif/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6" y="633830"/>
            <a:ext cx="1604101" cy="1604101"/>
          </a:xfrm>
          <a:prstGeom prst="rect">
            <a:avLst/>
          </a:prstGeom>
          <a:noFill/>
          <a:ln w="50800">
            <a:solidFill>
              <a:schemeClr val="tx1">
                <a:lumMod val="95000"/>
                <a:lumOff val="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88520" y="1758188"/>
                <a:ext cx="4406271" cy="580480"/>
              </a:xfrm>
              <a:prstGeom prst="rect">
                <a:avLst/>
              </a:prstGeom>
              <a:noFill/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c</a:t>
                </a:r>
                <a:r>
                  <a:rPr lang="cs-CZ" sz="2800" b="1" dirty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) </a:t>
                </a:r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 ( 8 </a:t>
                </a:r>
                <a:r>
                  <a:rPr lang="cs-CZ" sz="2800" b="1" dirty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- n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dirty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dirty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2800" b="1" dirty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sup>
                    </m:sSup>
                  </m:oMath>
                </a14:m>
                <a:r>
                  <a:rPr lang="cs-CZ" sz="2800" b="1" dirty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 : ( 8 - n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dirty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dirty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2800" b="1" i="1" dirty="0" smtClean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2800" b="1" dirty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 </a:t>
                </a:r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=  </a:t>
                </a:r>
                <a:endParaRPr lang="cs-CZ" sz="2800" b="1" dirty="0">
                  <a:effectLst>
                    <a:outerShdw blurRad="60007" dist="200025" dir="15000000" sy="30000" kx="-1800000" algn="bl" rotWithShape="0">
                      <a:prstClr val="black">
                        <a:alpha val="32000"/>
                      </a:prst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520" y="1758188"/>
                <a:ext cx="4406271" cy="580480"/>
              </a:xfrm>
              <a:prstGeom prst="rect">
                <a:avLst/>
              </a:prstGeom>
              <a:blipFill rotWithShape="1">
                <a:blip r:embed="rId3"/>
                <a:stretch>
                  <a:fillRect l="-4036" r="-1823" b="-2817"/>
                </a:stretch>
              </a:blip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bdélník 16"/>
          <p:cNvSpPr/>
          <p:nvPr/>
        </p:nvSpPr>
        <p:spPr>
          <a:xfrm>
            <a:off x="324978" y="5589240"/>
            <a:ext cx="8581216" cy="10081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09094" y="5733256"/>
                <a:ext cx="3716980" cy="580480"/>
              </a:xfrm>
              <a:prstGeom prst="rect">
                <a:avLst/>
              </a:prstGeom>
              <a:noFill/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c</a:t>
                </a:r>
                <a:r>
                  <a:rPr lang="cs-CZ" sz="2800" b="1" dirty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) </a:t>
                </a:r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 </a:t>
                </a:r>
                <a:r>
                  <a:rPr lang="cs-CZ" sz="28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( 8 </a:t>
                </a:r>
                <a:r>
                  <a:rPr lang="cs-CZ" sz="2800" b="1" dirty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- n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dirty="0">
                            <a:effectLst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dirty="0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2800" b="1" dirty="0" smtClean="0"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sup>
                    </m:sSup>
                  </m:oMath>
                </a14:m>
                <a:r>
                  <a:rPr lang="cs-CZ" sz="2800" b="1" dirty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 : </a:t>
                </a:r>
                <a:r>
                  <a:rPr lang="cs-CZ" sz="28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( 8 </a:t>
                </a:r>
                <a:r>
                  <a:rPr lang="cs-CZ" sz="2800" b="1" dirty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- n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2800" b="1" i="1" dirty="0" smtClean="0"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endParaRPr lang="cs-CZ" sz="2800" b="1" dirty="0">
                  <a:effectLst>
                    <a:outerShdw blurRad="60007" dist="200025" dir="15000000" sy="30000" kx="-1800000" algn="bl" rotWithShape="0">
                      <a:prstClr val="black">
                        <a:alpha val="32000"/>
                      </a:prst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094" y="5733256"/>
                <a:ext cx="3716980" cy="580480"/>
              </a:xfrm>
              <a:prstGeom prst="rect">
                <a:avLst/>
              </a:prstGeom>
              <a:blipFill rotWithShape="1">
                <a:blip r:embed="rId4"/>
                <a:stretch>
                  <a:fillRect l="-4733" b="-7746"/>
                </a:stretch>
              </a:blip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226074" y="5779685"/>
                <a:ext cx="2342757" cy="539315"/>
              </a:xfrm>
              <a:prstGeom prst="rect">
                <a:avLst/>
              </a:prstGeom>
              <a:noFill/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= </a:t>
                </a:r>
                <a:r>
                  <a:rPr lang="cs-CZ" sz="28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( 8 - n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2800" b="1" i="1" dirty="0" smtClean="0"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2800" b="1" i="1" dirty="0" smtClean="0"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  <m:t> −</m:t>
                        </m:r>
                        <m:r>
                          <a:rPr lang="cs-CZ" sz="2800" b="1" i="1" dirty="0" smtClean="0"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 </a:t>
                </a:r>
                <a:endParaRPr lang="cs-CZ" sz="2800" b="1" dirty="0">
                  <a:effectLst>
                    <a:outerShdw blurRad="60007" dist="200025" dir="15000000" sy="30000" kx="-1800000" algn="bl" rotWithShape="0">
                      <a:prstClr val="black">
                        <a:alpha val="32000"/>
                      </a:prst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6074" y="5779685"/>
                <a:ext cx="2342757" cy="539315"/>
              </a:xfrm>
              <a:prstGeom prst="rect">
                <a:avLst/>
              </a:prstGeom>
              <a:blipFill rotWithShape="1">
                <a:blip r:embed="rId5"/>
                <a:stretch>
                  <a:fillRect l="-6729" b="-7407"/>
                </a:stretch>
              </a:blip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427799" y="5791042"/>
                <a:ext cx="1937197" cy="532966"/>
              </a:xfrm>
              <a:prstGeom prst="rect">
                <a:avLst/>
              </a:prstGeom>
              <a:noFill/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= </a:t>
                </a:r>
                <a:r>
                  <a:rPr lang="cs-CZ" sz="28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( 8 - n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dirty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2800" b="1" i="1" dirty="0" smtClean="0"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  <a:outerShdw blurRad="60007" dist="200025" dir="15000000" sy="30000" kx="-1800000" algn="bl" rotWithShape="0">
                                <a:prstClr val="black">
                                  <a:alpha val="32000"/>
                                </a:prst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b="1" dirty="0" smtClean="0">
                    <a:effectLst>
                      <a:outerShdw blurRad="60007" dist="200025" dir="15000000" sy="30000" kx="-1800000" algn="bl" rotWithShape="0">
                        <a:prstClr val="black">
                          <a:alpha val="32000"/>
                        </a:prstClr>
                      </a:outerShdw>
                    </a:effectLst>
                  </a:rPr>
                  <a:t> </a:t>
                </a:r>
                <a:endParaRPr lang="cs-CZ" sz="2800" b="1" dirty="0">
                  <a:effectLst>
                    <a:outerShdw blurRad="60007" dist="200025" dir="15000000" sy="30000" kx="-1800000" algn="bl" rotWithShape="0">
                      <a:prstClr val="black">
                        <a:alpha val="32000"/>
                      </a:prst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7799" y="5791042"/>
                <a:ext cx="1937197" cy="532966"/>
              </a:xfrm>
              <a:prstGeom prst="rect">
                <a:avLst/>
              </a:prstGeom>
              <a:blipFill rotWithShape="1">
                <a:blip r:embed="rId6"/>
                <a:stretch>
                  <a:fillRect l="-7967" b="-8271"/>
                </a:stretch>
              </a:blip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46710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3" grpId="0"/>
      <p:bldP spid="21" grpId="0"/>
      <p:bldP spid="22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8181" y="3197509"/>
            <a:ext cx="8581215" cy="6106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74767" y="4974444"/>
            <a:ext cx="8625882" cy="139867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9434" y="4073388"/>
            <a:ext cx="8581215" cy="64968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11265" y="688762"/>
            <a:ext cx="5484501" cy="180413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157" y="119678"/>
            <a:ext cx="3223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Dělte a upravte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8649" y="1311980"/>
            <a:ext cx="3417923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b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   24 x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22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: 6x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22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=  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8649" y="1835200"/>
            <a:ext cx="5073825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c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   15x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y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14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z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5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: ( - </a:t>
            </a:r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3x</a:t>
            </a:r>
            <a:r>
              <a:rPr lang="cs-CZ" sz="2800" b="1" baseline="30000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</a:t>
            </a:r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y</a:t>
            </a:r>
            <a:r>
              <a:rPr lang="cs-CZ" sz="2800" b="1" baseline="30000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14</a:t>
            </a:r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z</a:t>
            </a:r>
            <a:r>
              <a:rPr lang="cs-CZ" sz="2800" b="1" baseline="30000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5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)=  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0201" y="261837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1066" y="4165476"/>
            <a:ext cx="2770310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>
                <a:effectLst/>
              </a:rPr>
              <a:t>)  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24a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22</a:t>
            </a:r>
            <a:r>
              <a:rPr lang="cs-CZ" sz="2800" b="1" dirty="0" smtClean="0">
                <a:effectLst/>
              </a:rPr>
              <a:t> :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6x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22</a:t>
            </a:r>
            <a:endParaRPr lang="cs-CZ" sz="2800" b="1" dirty="0">
              <a:effectLst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8694" y="5110246"/>
            <a:ext cx="5396029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/>
              </a:rPr>
              <a:t>c) 15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</a:t>
            </a:r>
            <a:r>
              <a:rPr lang="cs-CZ" sz="2800" b="1" baseline="300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9 </a:t>
            </a:r>
            <a:r>
              <a:rPr lang="cs-CZ" sz="2800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14 </a:t>
            </a:r>
            <a:r>
              <a:rPr lang="cs-CZ" sz="2800" b="1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</a:t>
            </a:r>
            <a:r>
              <a:rPr lang="cs-CZ" sz="2800" b="1" baseline="300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5 </a:t>
            </a:r>
            <a:r>
              <a:rPr lang="cs-CZ" sz="2800" b="1" dirty="0" smtClean="0">
                <a:effectLst/>
              </a:rPr>
              <a:t>: ( - 3 </a:t>
            </a:r>
            <a:r>
              <a:rPr lang="cs-CZ" sz="2800" b="1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</a:t>
            </a:r>
            <a:r>
              <a:rPr lang="cs-CZ" sz="2800" b="1" baseline="30000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9 </a:t>
            </a:r>
            <a:r>
              <a:rPr lang="cs-CZ" sz="2800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14 </a:t>
            </a:r>
            <a:r>
              <a:rPr lang="cs-CZ" sz="2800" b="1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</a:t>
            </a:r>
            <a:r>
              <a:rPr lang="cs-CZ" sz="2800" b="1" baseline="300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5</a:t>
            </a:r>
            <a:r>
              <a:rPr lang="cs-CZ" sz="2800" b="1" dirty="0" smtClean="0">
                <a:effectLst/>
              </a:rPr>
              <a:t>)=  </a:t>
            </a:r>
            <a:endParaRPr lang="cs-CZ" sz="2800" b="1" dirty="0">
              <a:effectLst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5946" y="5689768"/>
            <a:ext cx="4482317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/>
              </a:rPr>
              <a:t>= </a:t>
            </a:r>
            <a:r>
              <a:rPr lang="cs-CZ" sz="2800" b="1" dirty="0" smtClean="0"/>
              <a:t>-(15:3)</a:t>
            </a:r>
            <a:r>
              <a:rPr lang="cs-CZ" sz="2800" b="1" dirty="0" smtClean="0">
                <a:effectLst/>
              </a:rPr>
              <a:t>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</a:t>
            </a:r>
            <a:r>
              <a:rPr lang="cs-CZ" sz="2800" b="1" baseline="300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9 - 9  </a:t>
            </a:r>
            <a:r>
              <a:rPr lang="cs-CZ" sz="2800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14 -14  </a:t>
            </a:r>
            <a:r>
              <a:rPr lang="cs-CZ" sz="2800" b="1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 </a:t>
            </a:r>
            <a:r>
              <a:rPr lang="cs-CZ" sz="2800" b="1" baseline="300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5 - 5</a:t>
            </a:r>
            <a:endParaRPr lang="cs-CZ" sz="2800" b="1" dirty="0">
              <a:effectLst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35395" y="5691943"/>
            <a:ext cx="24176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 - </a:t>
            </a:r>
            <a:r>
              <a:rPr lang="cs-CZ" sz="2800" b="1" dirty="0"/>
              <a:t>3</a:t>
            </a:r>
            <a:r>
              <a:rPr lang="cs-CZ" sz="2800" b="1" dirty="0" smtClean="0"/>
              <a:t>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</a:t>
            </a:r>
            <a:r>
              <a:rPr lang="cs-CZ" sz="2800" b="1" baseline="300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0  </a:t>
            </a:r>
            <a:r>
              <a:rPr lang="cs-CZ" sz="2800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0  </a:t>
            </a:r>
            <a:r>
              <a:rPr lang="cs-CZ" sz="2800" b="1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</a:t>
            </a:r>
            <a:r>
              <a:rPr lang="cs-CZ" sz="2800" b="1" baseline="300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0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16708" y="4178566"/>
            <a:ext cx="2694969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/>
              </a:rPr>
              <a:t>= (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24:4) x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22 - 22</a:t>
            </a:r>
            <a:endParaRPr lang="cs-CZ" sz="2800" b="1" dirty="0">
              <a:effectLst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810043" y="4174453"/>
            <a:ext cx="1157689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</a:t>
            </a:r>
            <a:r>
              <a:rPr lang="cs-CZ" sz="2800" b="1" dirty="0" smtClean="0">
                <a:effectLst/>
              </a:rPr>
              <a:t>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4x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0</a:t>
            </a:r>
            <a:r>
              <a:rPr lang="cs-CZ" sz="2800" b="1" dirty="0" smtClean="0"/>
              <a:t> </a:t>
            </a:r>
            <a:endParaRPr lang="cs-CZ" sz="2800" b="1" dirty="0">
              <a:effectLst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90561" y="4174453"/>
            <a:ext cx="819455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</a:t>
            </a:r>
            <a:r>
              <a:rPr lang="cs-CZ" sz="2800" b="1" dirty="0" smtClean="0">
                <a:effectLst/>
              </a:rPr>
              <a:t>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800" b="1" dirty="0" smtClean="0"/>
              <a:t> </a:t>
            </a:r>
            <a:endParaRPr lang="cs-CZ" sz="2800" b="1" dirty="0">
              <a:effectLst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8649" y="764704"/>
            <a:ext cx="2478564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a)    y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7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: y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7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=  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6714" y="3241247"/>
            <a:ext cx="1838965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r>
              <a:rPr lang="cs-CZ" sz="2800" b="1" dirty="0" smtClean="0">
                <a:effectLst/>
              </a:rPr>
              <a:t>)  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7</a:t>
            </a:r>
            <a:r>
              <a:rPr lang="cs-CZ" sz="2800" b="1" dirty="0" smtClean="0">
                <a:effectLst/>
              </a:rPr>
              <a:t> :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7</a:t>
            </a:r>
            <a:endParaRPr lang="cs-CZ" sz="2800" b="1" dirty="0">
              <a:effectLst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09893" y="3236931"/>
            <a:ext cx="1205779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7 - 7</a:t>
            </a:r>
            <a:endParaRPr lang="cs-CZ" sz="2800" b="1" dirty="0">
              <a:effectLst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53204" y="3252378"/>
            <a:ext cx="906017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0</a:t>
            </a:r>
            <a:endParaRPr lang="cs-CZ" sz="2800" b="1" dirty="0">
              <a:effectLst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490997" y="3256446"/>
            <a:ext cx="712054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endParaRPr lang="cs-CZ" sz="2800" b="1" dirty="0">
              <a:effectLst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53045" y="5710569"/>
            <a:ext cx="9509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 - 3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68936" y="1030064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013375" y="688762"/>
            <a:ext cx="2887274" cy="180413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6548319" y="1230118"/>
                <a:ext cx="1503938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solidFill>
                              <a:srgbClr val="FFFF0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solidFill>
                              <a:srgbClr val="FFFF0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3600" b="0" i="1" smtClean="0">
                            <a:solidFill>
                              <a:srgbClr val="FFFF0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0</m:t>
                        </m:r>
                      </m:sup>
                    </m:sSup>
                  </m:oMath>
                </a14:m>
                <a:r>
                  <a:rPr lang="cs-CZ" sz="3600" dirty="0" smtClean="0">
                    <a:solidFill>
                      <a:srgbClr val="FFFF00"/>
                    </a:solidFill>
                    <a:effectLst>
                      <a:glow rad="2286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 = 1</a:t>
                </a:r>
                <a:endParaRPr lang="cs-CZ" sz="3600" dirty="0">
                  <a:solidFill>
                    <a:srgbClr val="FFFF0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8319" y="1230118"/>
                <a:ext cx="1503938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1619" t="-34906" r="-20243" b="-5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52440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22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1265" y="688762"/>
            <a:ext cx="5052823" cy="14685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5157" y="119678"/>
            <a:ext cx="3223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3) Dělte a upravte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5421" y="899808"/>
            <a:ext cx="2355132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a)   c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5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: c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=  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098" y="1463834"/>
            <a:ext cx="5197257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b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   -30 x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7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y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5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z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5 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: ( - 6x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9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y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8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z</a:t>
            </a:r>
            <a:r>
              <a:rPr lang="cs-CZ" sz="2800" b="1" baseline="30000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3</a:t>
            </a:r>
            <a:r>
              <a:rPr lang="cs-CZ" sz="2800" b="1" dirty="0" smtClean="0"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)=  </a:t>
            </a:r>
            <a:endParaRPr lang="cs-CZ" sz="2800" b="1" dirty="0"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8181" y="3197508"/>
            <a:ext cx="8581215" cy="102357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60490" y="4581128"/>
            <a:ext cx="8703998" cy="194421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07681" y="964936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4417" y="4716930"/>
            <a:ext cx="5485797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>
                <a:effectLst/>
              </a:rPr>
              <a:t>)  -30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</a:t>
            </a:r>
            <a:r>
              <a:rPr lang="cs-CZ" sz="2800" b="1" baseline="300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7 </a:t>
            </a:r>
            <a:r>
              <a:rPr lang="cs-CZ" sz="2800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 </a:t>
            </a:r>
            <a:r>
              <a:rPr lang="cs-CZ" sz="2800" b="1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</a:t>
            </a:r>
            <a:r>
              <a:rPr lang="cs-CZ" sz="2800" b="1" baseline="300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5 </a:t>
            </a:r>
            <a:r>
              <a:rPr lang="cs-CZ" sz="2800" b="1" dirty="0" smtClean="0">
                <a:effectLst/>
              </a:rPr>
              <a:t>: ( - 6 </a:t>
            </a:r>
            <a:r>
              <a:rPr lang="cs-CZ" sz="2800" b="1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</a:t>
            </a:r>
            <a:r>
              <a:rPr lang="cs-CZ" sz="2800" b="1" baseline="30000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9 </a:t>
            </a:r>
            <a:r>
              <a:rPr lang="cs-CZ" sz="2800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8 </a:t>
            </a:r>
            <a:r>
              <a:rPr lang="cs-CZ" sz="2800" b="1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</a:t>
            </a:r>
            <a:r>
              <a:rPr lang="cs-CZ" sz="2800" b="1" baseline="300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b="1" dirty="0" smtClean="0">
                <a:effectLst/>
              </a:rPr>
              <a:t>)=  </a:t>
            </a:r>
            <a:endParaRPr lang="cs-CZ" sz="2800" b="1" dirty="0">
              <a:effectLst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1669" y="5447963"/>
            <a:ext cx="4216219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/>
              </a:rPr>
              <a:t>= </a:t>
            </a:r>
            <a:r>
              <a:rPr lang="cs-CZ" sz="2800" b="1" dirty="0" smtClean="0"/>
              <a:t>(30:6)</a:t>
            </a:r>
            <a:r>
              <a:rPr lang="cs-CZ" sz="2800" b="1" dirty="0" smtClean="0">
                <a:effectLst/>
              </a:rPr>
              <a:t>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</a:t>
            </a:r>
            <a:r>
              <a:rPr lang="cs-CZ" sz="2800" b="1" baseline="300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7 - 9  </a:t>
            </a:r>
            <a:r>
              <a:rPr lang="cs-CZ" sz="2800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800" b="1" baseline="30000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5 - 8  </a:t>
            </a:r>
            <a:r>
              <a:rPr lang="cs-CZ" sz="2800" b="1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 </a:t>
            </a:r>
            <a:r>
              <a:rPr lang="cs-CZ" sz="2800" b="1" baseline="300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5 - 3</a:t>
            </a:r>
            <a:endParaRPr lang="cs-CZ" sz="2800" b="1" dirty="0">
              <a:effectLst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23404" y="5484339"/>
            <a:ext cx="26789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 </a:t>
            </a:r>
            <a:r>
              <a:rPr lang="cs-CZ" sz="2800" b="1" dirty="0"/>
              <a:t>5</a:t>
            </a:r>
            <a:r>
              <a:rPr lang="cs-CZ" sz="2800" b="1" dirty="0" smtClean="0"/>
              <a:t>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x</a:t>
            </a:r>
            <a:r>
              <a:rPr lang="cs-CZ" sz="2800" b="1" baseline="30000" dirty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baseline="300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- 2  </a:t>
            </a:r>
            <a:r>
              <a:rPr lang="cs-CZ" sz="2800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y 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- 3  </a:t>
            </a:r>
            <a:r>
              <a:rPr lang="cs-CZ" sz="2800" b="1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</a:t>
            </a:r>
            <a:r>
              <a:rPr lang="cs-CZ" sz="2800" b="1" baseline="300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baseline="300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2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6714" y="3447687"/>
            <a:ext cx="1822935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r>
              <a:rPr lang="cs-CZ" sz="2800" b="1" dirty="0" smtClean="0">
                <a:effectLst/>
              </a:rPr>
              <a:t>)  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</a:t>
            </a:r>
            <a:r>
              <a:rPr lang="cs-CZ" sz="2800" b="1" dirty="0" smtClean="0">
                <a:effectLst/>
              </a:rPr>
              <a:t> :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9</a:t>
            </a:r>
            <a:endParaRPr lang="cs-CZ" sz="2800" b="1" dirty="0">
              <a:effectLst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309893" y="3443371"/>
            <a:ext cx="1197764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 </a:t>
            </a:r>
            <a:r>
              <a:rPr lang="cs-CZ" sz="2800" b="1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</a:t>
            </a:r>
            <a:r>
              <a:rPr lang="cs-CZ" sz="2800" b="1" baseline="30000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- 9</a:t>
            </a:r>
            <a:endParaRPr lang="cs-CZ" sz="2800" b="1" dirty="0">
              <a:effectLst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53204" y="3458818"/>
            <a:ext cx="1058303" cy="52322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 </a:t>
            </a:r>
            <a:r>
              <a:rPr lang="cs-CZ" sz="2800" b="1" dirty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</a:t>
            </a:r>
            <a:r>
              <a:rPr lang="cs-CZ" sz="2800" b="1" baseline="30000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- 4</a:t>
            </a:r>
            <a:endParaRPr lang="cs-CZ" sz="2800" b="1" dirty="0"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716016" y="3303172"/>
                <a:ext cx="859146" cy="803618"/>
              </a:xfrm>
              <a:prstGeom prst="rect">
                <a:avLst/>
              </a:prstGeom>
              <a:noFill/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dirty="0" smtClean="0">
                            <a:effectLst>
                              <a:glow rad="1397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effectLst>
                              <a:glow rad="1397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sSup>
                          <m:sSupPr>
                            <m:ctrlPr>
                              <a:rPr lang="cs-CZ" sz="3200" b="1" i="1" dirty="0" smtClean="0">
                                <a:effectLst>
                                  <a:glow rad="1397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effectLst>
                                  <a:glow rad="1397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𝒄</m:t>
                            </m:r>
                          </m:e>
                          <m:sup>
                            <m:r>
                              <a:rPr lang="cs-CZ" sz="3200" b="1" i="1" dirty="0" smtClean="0">
                                <a:effectLst>
                                  <a:glow rad="1397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</m:den>
                    </m:f>
                  </m:oMath>
                </a14:m>
                <a:endParaRPr lang="cs-CZ" sz="3200" b="1" dirty="0">
                  <a:effectLst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3303172"/>
                <a:ext cx="859146" cy="803618"/>
              </a:xfrm>
              <a:prstGeom prst="rect">
                <a:avLst/>
              </a:prstGeom>
              <a:blipFill rotWithShape="1">
                <a:blip r:embed="rId2"/>
                <a:stretch>
                  <a:fillRect l="-1604"/>
                </a:stretch>
              </a:blip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7602342" y="5222500"/>
                <a:ext cx="1221040" cy="9388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i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  <m:sSup>
                          <m:sSupPr>
                            <m:ctrlPr>
                              <a:rPr lang="cs-CZ" sz="3200" b="1" i="1" smtClean="0"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smtClean="0"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200" b="1" i="1" smtClean="0"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3200" b="1" i="1" smtClean="0"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smtClean="0"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smtClean="0"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3200" b="1" i="1" smtClean="0"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smtClean="0"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200" b="1" i="1" smtClean="0">
                                <a:effectLst>
                                  <a:glow rad="63500">
                                    <a:schemeClr val="accent1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</m:den>
                    </m:f>
                  </m:oMath>
                </a14:m>
                <a:endParaRPr lang="cs-CZ" sz="3200" i="1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2342" y="5222500"/>
                <a:ext cx="1221040" cy="938847"/>
              </a:xfrm>
              <a:prstGeom prst="rect">
                <a:avLst/>
              </a:prstGeom>
              <a:blipFill rotWithShape="1">
                <a:blip r:embed="rId3"/>
                <a:stretch>
                  <a:fillRect l="-16500" b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Obdélník 21"/>
          <p:cNvSpPr/>
          <p:nvPr/>
        </p:nvSpPr>
        <p:spPr>
          <a:xfrm>
            <a:off x="5652120" y="688762"/>
            <a:ext cx="3019066" cy="146853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5948759" y="964936"/>
                <a:ext cx="2411942" cy="87761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3600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3600" b="0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 </m:t>
                        </m:r>
                        <m:r>
                          <a:rPr lang="cs-CZ" sz="3600" b="0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𝑚</m:t>
                        </m:r>
                      </m:sup>
                    </m:sSup>
                  </m:oMath>
                </a14:m>
                <a:r>
                  <a:rPr lang="cs-CZ" sz="3600" dirty="0" smtClean="0">
                    <a:solidFill>
                      <a:srgbClr val="FFFF00"/>
                    </a:solidFill>
                    <a:effectLst>
                      <a:glow rad="635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</m:t>
                        </m:r>
                      </m:num>
                      <m:den>
                        <m:sSup>
                          <m:sSupPr>
                            <m:ctrlPr>
                              <a:rPr lang="cs-CZ" sz="3600" i="1" dirty="0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0" i="1" dirty="0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3600" b="0" i="1" dirty="0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− </m:t>
                            </m:r>
                            <m:r>
                              <a:rPr lang="cs-CZ" sz="3600" b="0" i="1" dirty="0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𝑚</m:t>
                            </m:r>
                          </m:sup>
                        </m:sSup>
                      </m:den>
                    </m:f>
                  </m:oMath>
                </a14:m>
                <a:endParaRPr lang="cs-CZ" sz="3600" dirty="0">
                  <a:solidFill>
                    <a:srgbClr val="FFFF00"/>
                  </a:solidFill>
                  <a:effectLst>
                    <a:glow rad="635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8759" y="964936"/>
                <a:ext cx="2411942" cy="877613"/>
              </a:xfrm>
              <a:prstGeom prst="rect">
                <a:avLst/>
              </a:prstGeom>
              <a:blipFill rotWithShape="1">
                <a:blip r:embed="rId4"/>
                <a:stretch>
                  <a:fillRect t="-3472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418694" y="2492896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0878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7" grpId="0"/>
      <p:bldP spid="18" grpId="0"/>
      <p:bldP spid="19" grpId="0"/>
      <p:bldP spid="20" grpId="0"/>
      <p:bldP spid="21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4669" y="240083"/>
            <a:ext cx="8071455" cy="106692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61345" y="1505383"/>
            <a:ext cx="8071455" cy="505820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29173" y="298894"/>
            <a:ext cx="68162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3836" y="773545"/>
            <a:ext cx="61926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1. </a:t>
            </a:r>
            <a:r>
              <a:rPr lang="cs-CZ" sz="3200" dirty="0" smtClean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Vydělte</a:t>
            </a:r>
            <a:endParaRPr lang="cs-CZ" sz="3200" dirty="0">
              <a:effectLst>
                <a:glow rad="101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04186" y="3526188"/>
            <a:ext cx="696821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c</a:t>
            </a:r>
            <a:r>
              <a:rPr lang="cs-CZ" sz="3200" b="1" dirty="0" smtClean="0">
                <a:solidFill>
                  <a:srgbClr val="FFFF00"/>
                </a:solidFill>
              </a:rPr>
              <a:t>)    30a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8</a:t>
            </a:r>
            <a:r>
              <a:rPr lang="cs-CZ" sz="3200" b="1" dirty="0" smtClean="0">
                <a:solidFill>
                  <a:srgbClr val="FFFF00"/>
                </a:solidFill>
              </a:rPr>
              <a:t>b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7</a:t>
            </a:r>
            <a:r>
              <a:rPr lang="cs-CZ" sz="3200" b="1" dirty="0" smtClean="0">
                <a:solidFill>
                  <a:srgbClr val="FFFF00"/>
                </a:solidFill>
              </a:rPr>
              <a:t>m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12</a:t>
            </a:r>
            <a:r>
              <a:rPr lang="cs-CZ" sz="3200" b="1" dirty="0" smtClean="0">
                <a:solidFill>
                  <a:srgbClr val="FFFF00"/>
                </a:solidFill>
              </a:rPr>
              <a:t> : </a:t>
            </a:r>
            <a:r>
              <a:rPr lang="cs-CZ" sz="3200" b="1" dirty="0">
                <a:solidFill>
                  <a:srgbClr val="FFFF00"/>
                </a:solidFill>
              </a:rPr>
              <a:t>(</a:t>
            </a:r>
            <a:r>
              <a:rPr lang="cs-CZ" sz="3200" b="1" dirty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>
                <a:solidFill>
                  <a:srgbClr val="FFFF00"/>
                </a:solidFill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</a:rPr>
              <a:t>15a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5</a:t>
            </a:r>
            <a:r>
              <a:rPr lang="cs-CZ" sz="3200" b="1" dirty="0" smtClean="0">
                <a:solidFill>
                  <a:srgbClr val="FFFF00"/>
                </a:solidFill>
              </a:rPr>
              <a:t>b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3</a:t>
            </a:r>
            <a:r>
              <a:rPr lang="cs-CZ" sz="3200" b="1" dirty="0" smtClean="0">
                <a:solidFill>
                  <a:srgbClr val="FFFF00"/>
                </a:solidFill>
              </a:rPr>
              <a:t>m</a:t>
            </a:r>
            <a:r>
              <a:rPr lang="cs-CZ" sz="3200" b="1" baseline="30000" dirty="0">
                <a:solidFill>
                  <a:srgbClr val="FFFF00"/>
                </a:solidFill>
              </a:rPr>
              <a:t>7</a:t>
            </a:r>
            <a:r>
              <a:rPr lang="cs-CZ" sz="3200" b="1" dirty="0" smtClean="0">
                <a:solidFill>
                  <a:srgbClr val="FFFF00"/>
                </a:solidFill>
              </a:rPr>
              <a:t>) =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86435" y="5297917"/>
            <a:ext cx="61926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e</a:t>
            </a:r>
            <a:r>
              <a:rPr lang="cs-CZ" sz="3200" b="1" dirty="0" smtClean="0">
                <a:solidFill>
                  <a:srgbClr val="FFFF00"/>
                </a:solidFill>
              </a:rPr>
              <a:t>)    6a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b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3</a:t>
            </a:r>
            <a:r>
              <a:rPr lang="cs-CZ" sz="3200" b="1" dirty="0" smtClean="0">
                <a:solidFill>
                  <a:srgbClr val="FFFF00"/>
                </a:solidFill>
              </a:rPr>
              <a:t>c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3</a:t>
            </a:r>
            <a:r>
              <a:rPr lang="cs-CZ" sz="3200" b="1" dirty="0" smtClean="0">
                <a:solidFill>
                  <a:srgbClr val="FFFF00"/>
                </a:solidFill>
              </a:rPr>
              <a:t> : </a:t>
            </a:r>
            <a:r>
              <a:rPr lang="cs-CZ" sz="3200" b="1" dirty="0">
                <a:solidFill>
                  <a:srgbClr val="FFFF00"/>
                </a:solidFill>
              </a:rPr>
              <a:t>(</a:t>
            </a:r>
            <a:r>
              <a:rPr lang="cs-CZ" sz="3200" b="1" dirty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>
                <a:solidFill>
                  <a:srgbClr val="FFFF00"/>
                </a:solidFill>
              </a:rPr>
              <a:t> 6a</a:t>
            </a:r>
            <a:r>
              <a:rPr lang="cs-CZ" sz="3200" b="1" baseline="30000" dirty="0">
                <a:solidFill>
                  <a:srgbClr val="FFFF00"/>
                </a:solidFill>
              </a:rPr>
              <a:t>2</a:t>
            </a:r>
            <a:r>
              <a:rPr lang="cs-CZ" sz="3200" b="1" dirty="0">
                <a:solidFill>
                  <a:srgbClr val="FFFF00"/>
                </a:solidFill>
              </a:rPr>
              <a:t>b</a:t>
            </a:r>
            <a:r>
              <a:rPr lang="cs-CZ" sz="3200" b="1" baseline="30000" dirty="0">
                <a:solidFill>
                  <a:srgbClr val="FFFF00"/>
                </a:solidFill>
              </a:rPr>
              <a:t>3</a:t>
            </a:r>
            <a:r>
              <a:rPr lang="cs-CZ" sz="3200" b="1" dirty="0">
                <a:solidFill>
                  <a:srgbClr val="FFFF00"/>
                </a:solidFill>
              </a:rPr>
              <a:t>c</a:t>
            </a:r>
            <a:r>
              <a:rPr lang="cs-CZ" sz="3200" b="1" baseline="30000" dirty="0">
                <a:solidFill>
                  <a:srgbClr val="FFFF00"/>
                </a:solidFill>
              </a:rPr>
              <a:t>3</a:t>
            </a:r>
            <a:r>
              <a:rPr lang="cs-CZ" sz="3200" b="1" dirty="0" smtClean="0">
                <a:solidFill>
                  <a:srgbClr val="FFFF00"/>
                </a:solidFill>
              </a:rPr>
              <a:t>) =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56595" y="4433437"/>
            <a:ext cx="61926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d</a:t>
            </a:r>
            <a:r>
              <a:rPr lang="cs-CZ" sz="3200" b="1" dirty="0" smtClean="0">
                <a:solidFill>
                  <a:srgbClr val="FFFF00"/>
                </a:solidFill>
              </a:rPr>
              <a:t>)    25x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y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3 </a:t>
            </a:r>
            <a:r>
              <a:rPr lang="cs-CZ" sz="3200" b="1" dirty="0" smtClean="0">
                <a:solidFill>
                  <a:srgbClr val="FFFF00"/>
                </a:solidFill>
              </a:rPr>
              <a:t>: </a:t>
            </a:r>
            <a:r>
              <a:rPr lang="cs-CZ" sz="3200" b="1" dirty="0">
                <a:solidFill>
                  <a:srgbClr val="FFFF00"/>
                </a:solidFill>
              </a:rPr>
              <a:t>5x</a:t>
            </a:r>
            <a:r>
              <a:rPr lang="cs-CZ" sz="3200" b="1" baseline="30000" dirty="0">
                <a:solidFill>
                  <a:srgbClr val="FFFF00"/>
                </a:solidFill>
              </a:rPr>
              <a:t>2</a:t>
            </a:r>
            <a:r>
              <a:rPr lang="cs-CZ" sz="3200" b="1" dirty="0">
                <a:solidFill>
                  <a:srgbClr val="FFFF00"/>
                </a:solidFill>
              </a:rPr>
              <a:t>y</a:t>
            </a:r>
            <a:r>
              <a:rPr lang="cs-CZ" sz="3200" b="1" baseline="30000" dirty="0">
                <a:solidFill>
                  <a:srgbClr val="FFFF00"/>
                </a:solidFill>
              </a:rPr>
              <a:t>3</a:t>
            </a:r>
            <a:r>
              <a:rPr lang="cs-CZ" sz="3200" b="1" dirty="0" smtClean="0">
                <a:solidFill>
                  <a:srgbClr val="FFFF00"/>
                </a:solidFill>
              </a:rPr>
              <a:t> =</a:t>
            </a:r>
            <a:endParaRPr lang="cs-CZ" sz="3200" b="1" baseline="30000" dirty="0" smtClean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216559" y="1873230"/>
            <a:ext cx="43204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a)   (</a:t>
            </a:r>
            <a:r>
              <a:rPr lang="cs-CZ" sz="3200" b="1" dirty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>
                <a:solidFill>
                  <a:srgbClr val="FFFF00"/>
                </a:solidFill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</a:rPr>
              <a:t>3 </a:t>
            </a:r>
            <a:r>
              <a:rPr lang="cs-CZ" sz="3200" b="1" dirty="0">
                <a:solidFill>
                  <a:srgbClr val="FFFF00"/>
                </a:solidFill>
              </a:rPr>
              <a:t>)</a:t>
            </a:r>
            <a:r>
              <a:rPr lang="cs-CZ" sz="3200" b="1" baseline="30000" dirty="0">
                <a:solidFill>
                  <a:srgbClr val="FFFF00"/>
                </a:solidFill>
              </a:rPr>
              <a:t>4</a:t>
            </a:r>
            <a:r>
              <a:rPr lang="cs-CZ" sz="3200" b="1" dirty="0" smtClean="0">
                <a:solidFill>
                  <a:srgbClr val="FFFF00"/>
                </a:solidFill>
              </a:rPr>
              <a:t> </a:t>
            </a:r>
            <a:r>
              <a:rPr lang="cs-CZ" sz="3200" b="1" dirty="0">
                <a:solidFill>
                  <a:srgbClr val="FFFF00"/>
                </a:solidFill>
              </a:rPr>
              <a:t>:</a:t>
            </a:r>
            <a:r>
              <a:rPr lang="cs-CZ" sz="3200" b="1" dirty="0" smtClean="0">
                <a:solidFill>
                  <a:srgbClr val="FFFF00"/>
                </a:solidFill>
              </a:rPr>
              <a:t> </a:t>
            </a:r>
            <a:r>
              <a:rPr lang="cs-CZ" sz="3200" b="1" dirty="0">
                <a:solidFill>
                  <a:srgbClr val="FFFF00"/>
                </a:solidFill>
              </a:rPr>
              <a:t>(</a:t>
            </a:r>
            <a:r>
              <a:rPr lang="cs-CZ" sz="3200" b="1" dirty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>
                <a:solidFill>
                  <a:srgbClr val="FFFF00"/>
                </a:solidFill>
              </a:rPr>
              <a:t> 3</a:t>
            </a:r>
            <a:r>
              <a:rPr lang="cs-CZ" sz="3200" b="1" dirty="0" smtClean="0">
                <a:solidFill>
                  <a:srgbClr val="FFFF00"/>
                </a:solidFill>
              </a:rPr>
              <a:t> )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 =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04098" y="2635449"/>
            <a:ext cx="581617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b</a:t>
            </a:r>
            <a:r>
              <a:rPr lang="cs-CZ" sz="3200" b="1" dirty="0" smtClean="0">
                <a:solidFill>
                  <a:srgbClr val="FFFF00"/>
                </a:solidFill>
              </a:rPr>
              <a:t>)   </a:t>
            </a:r>
            <a:r>
              <a:rPr lang="cs-CZ" sz="3200" b="1" dirty="0" smtClean="0">
                <a:solidFill>
                  <a:srgbClr val="FFFF00"/>
                </a:solidFill>
                <a:sym typeface="Symbol"/>
              </a:rPr>
              <a:t> </a:t>
            </a:r>
            <a:r>
              <a:rPr lang="cs-CZ" sz="3200" b="1" dirty="0" smtClean="0">
                <a:solidFill>
                  <a:srgbClr val="FFFF00"/>
                </a:solidFill>
              </a:rPr>
              <a:t>28x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3</a:t>
            </a:r>
            <a:r>
              <a:rPr lang="cs-CZ" sz="3200" b="1" dirty="0" smtClean="0">
                <a:solidFill>
                  <a:srgbClr val="FFFF00"/>
                </a:solidFill>
              </a:rPr>
              <a:t> : 4x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 =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936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6561" y="150757"/>
            <a:ext cx="8071455" cy="93610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61345" y="1268760"/>
            <a:ext cx="8071455" cy="52565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63500" cmpd="sng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923652" y="318809"/>
            <a:ext cx="68162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1690968"/>
            <a:ext cx="547260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f</a:t>
            </a:r>
            <a:r>
              <a:rPr lang="cs-CZ" sz="3200" b="1" dirty="0" smtClean="0">
                <a:solidFill>
                  <a:srgbClr val="FFFF00"/>
                </a:solidFill>
              </a:rPr>
              <a:t>)    32a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6</a:t>
            </a:r>
            <a:r>
              <a:rPr lang="cs-CZ" sz="3200" b="1" dirty="0" smtClean="0">
                <a:solidFill>
                  <a:srgbClr val="FFFF00"/>
                </a:solidFill>
              </a:rPr>
              <a:t>b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7</a:t>
            </a:r>
            <a:r>
              <a:rPr lang="cs-CZ" sz="3200" b="1" dirty="0" smtClean="0">
                <a:solidFill>
                  <a:srgbClr val="FFFF00"/>
                </a:solidFill>
              </a:rPr>
              <a:t>  : (</a:t>
            </a:r>
            <a:r>
              <a:rPr lang="cs-CZ" sz="3200" b="1" dirty="0" smtClean="0">
                <a:solidFill>
                  <a:srgbClr val="FFFF00"/>
                </a:solidFill>
                <a:sym typeface="Symbol"/>
              </a:rPr>
              <a:t> 8a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8</a:t>
            </a:r>
            <a:r>
              <a:rPr lang="cs-CZ" sz="3200" b="1" dirty="0" smtClean="0">
                <a:solidFill>
                  <a:srgbClr val="FFFF00"/>
                </a:solidFill>
              </a:rPr>
              <a:t>b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15</a:t>
            </a:r>
            <a:r>
              <a:rPr lang="cs-CZ" sz="3200" b="1" dirty="0" smtClean="0">
                <a:solidFill>
                  <a:srgbClr val="FFFF00"/>
                </a:solidFill>
              </a:rPr>
              <a:t>) =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15922" y="2564904"/>
            <a:ext cx="61779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g)    </a:t>
            </a:r>
            <a:r>
              <a:rPr lang="cs-CZ" sz="3200" b="1" dirty="0">
                <a:solidFill>
                  <a:srgbClr val="FFFF00"/>
                </a:solidFill>
              </a:rPr>
              <a:t>18x</a:t>
            </a:r>
            <a:r>
              <a:rPr lang="cs-CZ" sz="3200" b="1" baseline="30000" dirty="0">
                <a:solidFill>
                  <a:srgbClr val="FFFF00"/>
                </a:solidFill>
              </a:rPr>
              <a:t>5</a:t>
            </a:r>
            <a:r>
              <a:rPr lang="cs-CZ" sz="3200" b="1" dirty="0">
                <a:solidFill>
                  <a:srgbClr val="FFFF00"/>
                </a:solidFill>
              </a:rPr>
              <a:t>y</a:t>
            </a:r>
            <a:r>
              <a:rPr lang="cs-CZ" sz="3200" b="1" baseline="30000" dirty="0">
                <a:solidFill>
                  <a:srgbClr val="FFFF00"/>
                </a:solidFill>
              </a:rPr>
              <a:t>4</a:t>
            </a:r>
            <a:r>
              <a:rPr lang="cs-CZ" sz="3200" b="1" dirty="0">
                <a:solidFill>
                  <a:srgbClr val="FFFF00"/>
                </a:solidFill>
              </a:rPr>
              <a:t>z</a:t>
            </a:r>
            <a:r>
              <a:rPr lang="cs-CZ" sz="3200" b="1" baseline="30000" dirty="0">
                <a:solidFill>
                  <a:srgbClr val="FFFF00"/>
                </a:solidFill>
              </a:rPr>
              <a:t>9</a:t>
            </a:r>
            <a:r>
              <a:rPr lang="cs-CZ" sz="3200" b="1" dirty="0">
                <a:solidFill>
                  <a:srgbClr val="FFFF00"/>
                </a:solidFill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</a:rPr>
              <a:t> </a:t>
            </a:r>
            <a:r>
              <a:rPr lang="cs-CZ" sz="3200" b="1" dirty="0">
                <a:solidFill>
                  <a:srgbClr val="FFFF00"/>
                </a:solidFill>
              </a:rPr>
              <a:t>: (</a:t>
            </a:r>
            <a:r>
              <a:rPr lang="cs-CZ" sz="3200" b="1" dirty="0">
                <a:solidFill>
                  <a:srgbClr val="FFFF00"/>
                </a:solidFill>
                <a:sym typeface="Symbol"/>
              </a:rPr>
              <a:t> 9</a:t>
            </a:r>
            <a:r>
              <a:rPr lang="cs-CZ" sz="3200" b="1" dirty="0">
                <a:solidFill>
                  <a:srgbClr val="FFFF00"/>
                </a:solidFill>
              </a:rPr>
              <a:t>x</a:t>
            </a:r>
            <a:r>
              <a:rPr lang="cs-CZ" sz="3200" b="1" baseline="30000" dirty="0">
                <a:solidFill>
                  <a:srgbClr val="FFFF00"/>
                </a:solidFill>
              </a:rPr>
              <a:t>8</a:t>
            </a:r>
            <a:r>
              <a:rPr lang="cs-CZ" sz="3200" b="1" dirty="0">
                <a:solidFill>
                  <a:srgbClr val="FFFF00"/>
                </a:solidFill>
              </a:rPr>
              <a:t>y</a:t>
            </a:r>
            <a:r>
              <a:rPr lang="cs-CZ" sz="3200" b="1" baseline="30000" dirty="0">
                <a:solidFill>
                  <a:srgbClr val="FFFF00"/>
                </a:solidFill>
              </a:rPr>
              <a:t>5</a:t>
            </a:r>
            <a:r>
              <a:rPr lang="cs-CZ" sz="3200" b="1" dirty="0">
                <a:solidFill>
                  <a:srgbClr val="FFFF00"/>
                </a:solidFill>
              </a:rPr>
              <a:t>z</a:t>
            </a:r>
            <a:r>
              <a:rPr lang="cs-CZ" sz="3200" b="1" baseline="30000" dirty="0">
                <a:solidFill>
                  <a:srgbClr val="FFFF00"/>
                </a:solidFill>
              </a:rPr>
              <a:t>10</a:t>
            </a:r>
            <a:r>
              <a:rPr lang="cs-CZ" sz="3200" b="1" dirty="0">
                <a:solidFill>
                  <a:srgbClr val="FFFF00"/>
                </a:solidFill>
              </a:rPr>
              <a:t>) =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1001138" y="3533473"/>
                <a:ext cx="6192688" cy="60324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h)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𝟓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𝟔</m:t>
                            </m:r>
                          </m:e>
                        </m:d>
                      </m:e>
                      <m:sup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𝟖</m:t>
                        </m:r>
                      </m:sup>
                    </m:sSup>
                    <m:r>
                      <a:rPr lang="cs-CZ" sz="3200" b="1" i="0" smtClean="0">
                        <a:solidFill>
                          <a:srgbClr val="FFFF00"/>
                        </a:solidFill>
                        <a:latin typeface="Cambria Math"/>
                      </a:rPr>
                      <m:t> :</m:t>
                    </m:r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200" b="1" i="1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𝟓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3200" b="1" i="1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𝟔</m:t>
                            </m:r>
                          </m:e>
                        </m:d>
                      </m:e>
                      <m:sup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𝟓</m:t>
                        </m:r>
                      </m:sup>
                    </m:sSup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</a:rPr>
                  <a:t>=</a:t>
                </a:r>
                <a:endParaRPr lang="cs-CZ" sz="32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1138" y="3533473"/>
                <a:ext cx="6192688" cy="603242"/>
              </a:xfrm>
              <a:prstGeom prst="rect">
                <a:avLst/>
              </a:prstGeom>
              <a:blipFill rotWithShape="1">
                <a:blip r:embed="rId2"/>
                <a:stretch>
                  <a:fillRect l="-2461" t="-10101" b="-323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1001138" y="4437112"/>
            <a:ext cx="61926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i)   </a:t>
            </a:r>
            <a:r>
              <a:rPr lang="cs-CZ" sz="3200" b="1" dirty="0" smtClean="0">
                <a:solidFill>
                  <a:srgbClr val="FFFF00"/>
                </a:solidFill>
                <a:sym typeface="Symbol"/>
              </a:rPr>
              <a:t> </a:t>
            </a:r>
            <a:r>
              <a:rPr lang="cs-CZ" sz="3200" b="1" dirty="0" smtClean="0">
                <a:solidFill>
                  <a:srgbClr val="FFFF00"/>
                </a:solidFill>
              </a:rPr>
              <a:t>12yz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9</a:t>
            </a:r>
            <a:r>
              <a:rPr lang="cs-CZ" sz="3200" b="1" dirty="0" smtClean="0">
                <a:solidFill>
                  <a:srgbClr val="FFFF00"/>
                </a:solidFill>
              </a:rPr>
              <a:t>  </a:t>
            </a:r>
            <a:r>
              <a:rPr lang="cs-CZ" sz="3200" b="1" dirty="0">
                <a:solidFill>
                  <a:srgbClr val="FFFF00"/>
                </a:solidFill>
              </a:rPr>
              <a:t>: (</a:t>
            </a:r>
            <a:r>
              <a:rPr lang="cs-CZ" sz="3200" b="1" dirty="0">
                <a:solidFill>
                  <a:srgbClr val="FFFF00"/>
                </a:solidFill>
                <a:sym typeface="Symbol"/>
              </a:rPr>
              <a:t> 4</a:t>
            </a:r>
            <a:r>
              <a:rPr lang="cs-CZ" sz="3200" b="1" dirty="0" smtClean="0">
                <a:solidFill>
                  <a:srgbClr val="FFFF00"/>
                </a:solidFill>
              </a:rPr>
              <a:t>x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y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z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) </a:t>
            </a:r>
            <a:r>
              <a:rPr lang="cs-CZ" sz="3200" b="1" dirty="0">
                <a:solidFill>
                  <a:srgbClr val="FFFF00"/>
                </a:solidFill>
              </a:rPr>
              <a:t>=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01138" y="5229200"/>
            <a:ext cx="61926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j)   </a:t>
            </a:r>
            <a:r>
              <a:rPr lang="cs-CZ" sz="3200" b="1" dirty="0" smtClean="0">
                <a:solidFill>
                  <a:srgbClr val="FFFF00"/>
                </a:solidFill>
                <a:sym typeface="Symbol"/>
              </a:rPr>
              <a:t> </a:t>
            </a:r>
            <a:r>
              <a:rPr lang="cs-CZ" sz="3200" b="1" dirty="0" smtClean="0">
                <a:solidFill>
                  <a:srgbClr val="FFFF00"/>
                </a:solidFill>
              </a:rPr>
              <a:t>36a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7</a:t>
            </a:r>
            <a:r>
              <a:rPr lang="cs-CZ" sz="3200" b="1" dirty="0" smtClean="0">
                <a:solidFill>
                  <a:srgbClr val="FFFF00"/>
                </a:solidFill>
              </a:rPr>
              <a:t>b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4</a:t>
            </a:r>
            <a:r>
              <a:rPr lang="cs-CZ" sz="3200" b="1" dirty="0" smtClean="0">
                <a:solidFill>
                  <a:srgbClr val="FFFF00"/>
                </a:solidFill>
              </a:rPr>
              <a:t>c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12</a:t>
            </a:r>
            <a:r>
              <a:rPr lang="cs-CZ" sz="3200" b="1" dirty="0" smtClean="0">
                <a:solidFill>
                  <a:srgbClr val="FFFF00"/>
                </a:solidFill>
              </a:rPr>
              <a:t>  </a:t>
            </a:r>
            <a:r>
              <a:rPr lang="cs-CZ" sz="3200" b="1" dirty="0">
                <a:solidFill>
                  <a:srgbClr val="FFFF00"/>
                </a:solidFill>
              </a:rPr>
              <a:t>: </a:t>
            </a:r>
            <a:r>
              <a:rPr lang="cs-CZ" sz="3200" b="1" dirty="0" smtClean="0">
                <a:solidFill>
                  <a:srgbClr val="FFFF00"/>
                </a:solidFill>
                <a:sym typeface="Symbol"/>
              </a:rPr>
              <a:t> 4</a:t>
            </a:r>
            <a:r>
              <a:rPr lang="cs-CZ" sz="3200" b="1" dirty="0" smtClean="0">
                <a:solidFill>
                  <a:srgbClr val="FFFF00"/>
                </a:solidFill>
              </a:rPr>
              <a:t>b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7</a:t>
            </a:r>
            <a:r>
              <a:rPr lang="cs-CZ" sz="3200" b="1" dirty="0" smtClean="0">
                <a:solidFill>
                  <a:srgbClr val="FFFF00"/>
                </a:solidFill>
              </a:rPr>
              <a:t>c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9</a:t>
            </a:r>
            <a:r>
              <a:rPr lang="cs-CZ" sz="3200" b="1" dirty="0" smtClean="0">
                <a:solidFill>
                  <a:srgbClr val="FFFF00"/>
                </a:solidFill>
              </a:rPr>
              <a:t> </a:t>
            </a:r>
            <a:r>
              <a:rPr lang="cs-CZ" sz="3200" b="1" dirty="0">
                <a:solidFill>
                  <a:srgbClr val="FFFF00"/>
                </a:solidFill>
              </a:rPr>
              <a:t>=</a:t>
            </a:r>
          </a:p>
        </p:txBody>
      </p:sp>
    </p:spTree>
    <p:extLst>
      <p:ext uri="{BB962C8B-B14F-4D97-AF65-F5344CB8AC3E}">
        <p14:creationId xmlns:p14="http://schemas.microsoft.com/office/powerpoint/2010/main" val="3422934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0388" y="1491808"/>
            <a:ext cx="8071455" cy="524956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85189" y="389387"/>
            <a:ext cx="2858528" cy="90546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25853" y="527964"/>
            <a:ext cx="21771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Výsledky: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5" name="Picture 12" descr="http://www.tce.tasar-org.de/images/Emoticon%200073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6574" y="83751"/>
            <a:ext cx="1659199" cy="1342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899592" y="3756987"/>
            <a:ext cx="29079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c</a:t>
            </a:r>
            <a:r>
              <a:rPr lang="cs-CZ" sz="3200" b="1" dirty="0" smtClean="0">
                <a:solidFill>
                  <a:srgbClr val="FFFF00"/>
                </a:solidFill>
              </a:rPr>
              <a:t>)    </a:t>
            </a:r>
            <a:r>
              <a:rPr lang="cs-CZ" sz="3200" b="1" dirty="0" smtClean="0">
                <a:solidFill>
                  <a:srgbClr val="FFFF00"/>
                </a:solidFill>
                <a:sym typeface="Symbol"/>
              </a:rPr>
              <a:t> </a:t>
            </a:r>
            <a:r>
              <a:rPr lang="cs-CZ" sz="3200" b="1" dirty="0" smtClean="0">
                <a:solidFill>
                  <a:srgbClr val="FFFF00"/>
                </a:solidFill>
              </a:rPr>
              <a:t>2a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3</a:t>
            </a:r>
            <a:r>
              <a:rPr lang="cs-CZ" sz="3200" b="1" dirty="0" smtClean="0">
                <a:solidFill>
                  <a:srgbClr val="FFFF00"/>
                </a:solidFill>
              </a:rPr>
              <a:t>b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4</a:t>
            </a:r>
            <a:r>
              <a:rPr lang="cs-CZ" sz="3200" b="1" dirty="0" smtClean="0">
                <a:solidFill>
                  <a:srgbClr val="FFFF00"/>
                </a:solidFill>
              </a:rPr>
              <a:t>m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5</a:t>
            </a:r>
            <a:r>
              <a:rPr lang="cs-CZ" sz="3200" b="1" dirty="0" smtClean="0">
                <a:solidFill>
                  <a:srgbClr val="FFFF00"/>
                </a:solidFill>
              </a:rPr>
              <a:t> 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81088" y="5782856"/>
            <a:ext cx="198707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e</a:t>
            </a:r>
            <a:r>
              <a:rPr lang="cs-CZ" sz="3200" b="1" dirty="0" smtClean="0">
                <a:solidFill>
                  <a:srgbClr val="FFFF00"/>
                </a:solidFill>
              </a:rPr>
              <a:t>)    </a:t>
            </a:r>
            <a:r>
              <a:rPr lang="cs-CZ" sz="3200" b="1" dirty="0">
                <a:solidFill>
                  <a:srgbClr val="FFFF00"/>
                </a:solidFill>
                <a:sym typeface="Symbol"/>
              </a:rPr>
              <a:t> </a:t>
            </a:r>
            <a:r>
              <a:rPr lang="cs-CZ" sz="3200" b="1" dirty="0" smtClean="0">
                <a:solidFill>
                  <a:srgbClr val="FFFF00"/>
                </a:solidFill>
              </a:rPr>
              <a:t>1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99592" y="4698020"/>
            <a:ext cx="143157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d</a:t>
            </a:r>
            <a:r>
              <a:rPr lang="cs-CZ" sz="3200" b="1" dirty="0" smtClean="0">
                <a:solidFill>
                  <a:srgbClr val="FFFF00"/>
                </a:solidFill>
              </a:rPr>
              <a:t>)    5</a:t>
            </a:r>
            <a:endParaRPr lang="cs-CZ" sz="3200" b="1" baseline="30000" dirty="0" smtClean="0">
              <a:solidFill>
                <a:srgbClr val="FFFF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899592" y="1740066"/>
            <a:ext cx="325309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a)   (</a:t>
            </a:r>
            <a:r>
              <a:rPr lang="cs-CZ" sz="3200" b="1" dirty="0">
                <a:solidFill>
                  <a:srgbClr val="FFFF00"/>
                </a:solidFill>
                <a:sym typeface="Symbol"/>
              </a:rPr>
              <a:t></a:t>
            </a:r>
            <a:r>
              <a:rPr lang="cs-CZ" sz="3200" b="1" dirty="0">
                <a:solidFill>
                  <a:srgbClr val="FFFF00"/>
                </a:solidFill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</a:rPr>
              <a:t>3 )</a:t>
            </a:r>
            <a:r>
              <a:rPr lang="cs-CZ" sz="3200" b="1" baseline="30000" dirty="0" smtClean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 = 9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990705" y="2775647"/>
            <a:ext cx="217270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b</a:t>
            </a:r>
            <a:r>
              <a:rPr lang="cs-CZ" sz="3200" b="1" dirty="0" smtClean="0">
                <a:solidFill>
                  <a:srgbClr val="FFFF00"/>
                </a:solidFill>
              </a:rPr>
              <a:t>)    </a:t>
            </a:r>
            <a:r>
              <a:rPr lang="cs-CZ" sz="3200" b="1" dirty="0" smtClean="0">
                <a:solidFill>
                  <a:srgbClr val="FFFF00"/>
                </a:solidFill>
                <a:sym typeface="Symbol"/>
              </a:rPr>
              <a:t> 7</a:t>
            </a:r>
            <a:r>
              <a:rPr lang="cs-CZ" sz="3200" b="1" dirty="0" smtClean="0">
                <a:solidFill>
                  <a:srgbClr val="FFFF00"/>
                </a:solidFill>
              </a:rPr>
              <a:t>x</a:t>
            </a:r>
            <a:endParaRPr lang="cs-CZ" sz="3200" b="1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5241307" y="1649506"/>
                <a:ext cx="2160240" cy="80233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f)   </a:t>
                </a:r>
                <a:r>
                  <a:rPr lang="cs-CZ" sz="3200" b="1" dirty="0" smtClean="0">
                    <a:solidFill>
                      <a:srgbClr val="FFFF00"/>
                    </a:solidFill>
                    <a:sym typeface="Symbol"/>
                  </a:rPr>
                  <a:t>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dirty="0" smtClean="0">
                            <a:solidFill>
                              <a:srgbClr val="FFFF00"/>
                            </a:solidFill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rgbClr val="FFFF00"/>
                            </a:solidFill>
                            <a:latin typeface="Cambria Math"/>
                            <a:sym typeface="Symbol"/>
                          </a:rPr>
                          <m:t>𝟒</m:t>
                        </m:r>
                      </m:num>
                      <m:den>
                        <m:sSup>
                          <m:sSupPr>
                            <m:ctrlPr>
                              <a:rPr lang="cs-CZ" sz="3200" b="1" i="1" dirty="0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200" b="1" i="1" dirty="0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  <m:t>𝟐</m:t>
                            </m:r>
                          </m:sup>
                        </m:sSup>
                        <m:sSup>
                          <m:sSupPr>
                            <m:ctrlPr>
                              <a:rPr lang="cs-CZ" sz="3200" b="1" i="1" dirty="0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  <m:t>𝒃</m:t>
                            </m:r>
                          </m:e>
                          <m:sup>
                            <m:r>
                              <a:rPr lang="cs-CZ" sz="3200" b="1" i="1" dirty="0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  <m:t>𝟖</m:t>
                            </m:r>
                          </m:sup>
                        </m:sSup>
                      </m:den>
                    </m:f>
                  </m:oMath>
                </a14:m>
                <a:endParaRPr lang="cs-CZ" sz="32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1307" y="1649506"/>
                <a:ext cx="2160240" cy="802336"/>
              </a:xfrm>
              <a:prstGeom prst="rect">
                <a:avLst/>
              </a:prstGeom>
              <a:blipFill rotWithShape="1">
                <a:blip r:embed="rId3"/>
                <a:stretch>
                  <a:fillRect l="-7345" b="-99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Obdélník 27"/>
              <p:cNvSpPr/>
              <p:nvPr/>
            </p:nvSpPr>
            <p:spPr>
              <a:xfrm>
                <a:off x="5270845" y="2635449"/>
                <a:ext cx="2619974" cy="86517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g)   </a:t>
                </a:r>
                <a:r>
                  <a:rPr lang="cs-CZ" sz="3200" b="1" dirty="0" smtClean="0">
                    <a:solidFill>
                      <a:srgbClr val="FFFF00"/>
                    </a:solidFill>
                    <a:sym typeface="Symbol"/>
                  </a:rPr>
                  <a:t>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rgbClr val="FFFF00"/>
                            </a:solidFill>
                            <a:latin typeface="Cambria Math"/>
                            <a:sym typeface="Symbol"/>
                          </a:rPr>
                          <m:t>𝟐</m:t>
                        </m:r>
                      </m:num>
                      <m:den>
                        <m:sSup>
                          <m:sSupPr>
                            <m:ctrlP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𝒚𝒛</m:t>
                        </m:r>
                      </m:den>
                    </m:f>
                  </m:oMath>
                </a14:m>
                <a:endParaRPr lang="cs-CZ" sz="32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8" name="Obdélník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0845" y="2635449"/>
                <a:ext cx="2619974" cy="865173"/>
              </a:xfrm>
              <a:prstGeom prst="rect">
                <a:avLst/>
              </a:prstGeom>
              <a:blipFill rotWithShape="1">
                <a:blip r:embed="rId4"/>
                <a:stretch>
                  <a:fillRect l="-6061" b="-21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Obdélník 28"/>
              <p:cNvSpPr/>
              <p:nvPr/>
            </p:nvSpPr>
            <p:spPr>
              <a:xfrm>
                <a:off x="5270845" y="3756987"/>
                <a:ext cx="3096344" cy="5959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h)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𝟓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</a:rPr>
                              <m:t>𝟔</m:t>
                            </m:r>
                          </m:e>
                        </m:d>
                      </m:e>
                      <m:sup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  <m:r>
                      <a:rPr lang="cs-CZ" sz="3200" b="1" i="0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</m:oMath>
                </a14:m>
                <a:endParaRPr lang="cs-CZ" sz="32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29" name="Obdélník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0845" y="3756987"/>
                <a:ext cx="3096344" cy="595932"/>
              </a:xfrm>
              <a:prstGeom prst="rect">
                <a:avLst/>
              </a:prstGeom>
              <a:blipFill rotWithShape="1">
                <a:blip r:embed="rId5"/>
                <a:stretch>
                  <a:fillRect l="-5118" t="-11224" b="-326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Obdélník 29"/>
              <p:cNvSpPr/>
              <p:nvPr/>
            </p:nvSpPr>
            <p:spPr>
              <a:xfrm>
                <a:off x="5258145" y="4508226"/>
                <a:ext cx="1842670" cy="96436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i)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dirty="0" smtClean="0">
                            <a:solidFill>
                              <a:srgbClr val="FFFF00"/>
                            </a:solidFill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rgbClr val="FFFF00"/>
                            </a:solidFill>
                            <a:latin typeface="Cambria Math"/>
                            <a:sym typeface="Symbol"/>
                          </a:rPr>
                          <m:t>𝟑</m:t>
                        </m:r>
                        <m:sSup>
                          <m:sSupPr>
                            <m:ctrlPr>
                              <a:rPr lang="cs-CZ" sz="3200" b="1" i="1" dirty="0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200" b="1" i="1" dirty="0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  <m:t>𝟕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3200" b="1" i="1" dirty="0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</m:ctrlPr>
                          </m:sSupPr>
                          <m:e>
                            <m:r>
                              <a:rPr lang="cs-CZ" sz="3200" b="1" i="1" dirty="0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200" b="1" i="1" dirty="0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  <m:t>𝟐</m:t>
                            </m:r>
                          </m:sup>
                        </m:sSup>
                        <m:r>
                          <a:rPr lang="cs-CZ" sz="3200" b="1" i="1" dirty="0" smtClean="0">
                            <a:solidFill>
                              <a:srgbClr val="FFFF00"/>
                            </a:solidFill>
                            <a:latin typeface="Cambria Math"/>
                            <a:sym typeface="Symbol"/>
                          </a:rPr>
                          <m:t>𝒚</m:t>
                        </m:r>
                      </m:den>
                    </m:f>
                  </m:oMath>
                </a14:m>
                <a:endParaRPr lang="cs-CZ" sz="32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30" name="Obdélník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8145" y="4508226"/>
                <a:ext cx="1842670" cy="964367"/>
              </a:xfrm>
              <a:prstGeom prst="rect">
                <a:avLst/>
              </a:prstGeom>
              <a:blipFill rotWithShape="1">
                <a:blip r:embed="rId6"/>
                <a:stretch>
                  <a:fillRect l="-86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Obdélník 30"/>
              <p:cNvSpPr/>
              <p:nvPr/>
            </p:nvSpPr>
            <p:spPr>
              <a:xfrm>
                <a:off x="5241307" y="5624993"/>
                <a:ext cx="2346726" cy="90050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FF00"/>
                    </a:solidFill>
                  </a:rPr>
                  <a:t>j)   </a:t>
                </a:r>
                <a:r>
                  <a:rPr lang="cs-CZ" sz="3200" b="1" dirty="0" smtClean="0">
                    <a:solidFill>
                      <a:srgbClr val="FFFF00"/>
                    </a:solidFill>
                    <a:sym typeface="Symbol"/>
                  </a:rPr>
                  <a:t>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  <a:sym typeface="Symbol"/>
                          </a:rPr>
                          <m:t>𝟗</m:t>
                        </m:r>
                        <m:sSup>
                          <m:sSupPr>
                            <m:ctrlP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</m:ctrlPr>
                          </m:sSupPr>
                          <m:e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  <m:t>𝟕</m:t>
                            </m:r>
                          </m:sup>
                        </m:sSup>
                        <m:sSup>
                          <m:sSupPr>
                            <m:ctrlP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</m:ctrlPr>
                          </m:sSupPr>
                          <m:e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  <m:t>𝒄</m:t>
                            </m:r>
                          </m:e>
                          <m:sup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  <m:t>𝟑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</m:ctrlPr>
                          </m:sSupPr>
                          <m:e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  <m:t>𝒃</m:t>
                            </m:r>
                          </m:e>
                          <m:sup>
                            <m:r>
                              <a:rPr lang="cs-CZ" sz="3200" b="1" i="1" smtClean="0">
                                <a:solidFill>
                                  <a:srgbClr val="FFFF00"/>
                                </a:solidFill>
                                <a:latin typeface="Cambria Math"/>
                                <a:sym typeface="Symbol"/>
                              </a:rPr>
                              <m:t>𝟑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FFFF00"/>
                    </a:solidFill>
                    <a:sym typeface="Symbol"/>
                  </a:rPr>
                  <a:t> </a:t>
                </a:r>
                <a:endParaRPr lang="cs-CZ" sz="3200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31" name="Obdélník 3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1307" y="5624993"/>
                <a:ext cx="2346726" cy="900503"/>
              </a:xfrm>
              <a:prstGeom prst="rect">
                <a:avLst/>
              </a:prstGeom>
              <a:blipFill rotWithShape="1">
                <a:blip r:embed="rId7"/>
                <a:stretch>
                  <a:fillRect l="-6753" b="-68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66580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8438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598094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EMANOVSKÝ, Petr; LEPÍK, Libor a kol. </a:t>
            </a:r>
            <a:r>
              <a:rPr lang="cs-CZ" sz="1100" i="1" dirty="0"/>
              <a:t>Matematika 8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BĚLOUN, František; BRANT, Jiří a kol. </a:t>
            </a:r>
            <a:r>
              <a:rPr lang="cs-CZ" sz="1100" i="1" dirty="0"/>
              <a:t>Matematika pro 8. ročník</a:t>
            </a:r>
            <a:r>
              <a:rPr lang="cs-CZ" sz="1100" dirty="0"/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923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96</TotalTime>
  <Words>867</Words>
  <Application>Microsoft Office PowerPoint</Application>
  <PresentationFormat>Předvádění na obrazovce (4:3)</PresentationFormat>
  <Paragraphs>107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Roman Hanák</cp:lastModifiedBy>
  <cp:revision>34</cp:revision>
  <dcterms:created xsi:type="dcterms:W3CDTF">2012-09-28T20:15:36Z</dcterms:created>
  <dcterms:modified xsi:type="dcterms:W3CDTF">2013-10-03T10:45:22Z</dcterms:modified>
</cp:coreProperties>
</file>