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8" r:id="rId3"/>
    <p:sldId id="259" r:id="rId4"/>
    <p:sldId id="260" r:id="rId5"/>
    <p:sldId id="262" r:id="rId6"/>
    <p:sldId id="264" r:id="rId7"/>
    <p:sldId id="265" r:id="rId8"/>
    <p:sldId id="266" r:id="rId9"/>
    <p:sldId id="269" r:id="rId10"/>
    <p:sldId id="267" r:id="rId11"/>
    <p:sldId id="271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084" y="-1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191AA31-00DD-49FF-B277-FE0580E0C33A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4.gif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/>
              <a:t>: </a:t>
            </a:r>
            <a:r>
              <a:rPr lang="cs-CZ" sz="2800" smtClean="0"/>
              <a:t>VY_32_INOVACE_07_13_M8_Hanak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6819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Mocniny s přirozeným mocnitelem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4876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OBSAH</a:t>
            </a:r>
            <a:r>
              <a:rPr lang="cs-CZ" sz="2800" dirty="0"/>
              <a:t>: Umocňování  </a:t>
            </a:r>
            <a:r>
              <a:rPr lang="cs-CZ" sz="2800" dirty="0" smtClean="0"/>
              <a:t>mocnin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17689" y="149096"/>
            <a:ext cx="8609307" cy="6376248"/>
          </a:xfrm>
          <a:prstGeom prst="roundRect">
            <a:avLst>
              <a:gd name="adj" fmla="val 909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563888" y="149096"/>
            <a:ext cx="3312368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695202" y="1141608"/>
            <a:ext cx="8054280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ukazuje základní operace s mocninami. Na začátku jsou řešené příklady a v další části jsou příklady na samostatné procvičení. </a:t>
            </a:r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</p:txBody>
      </p:sp>
    </p:spTree>
    <p:extLst>
      <p:ext uri="{BB962C8B-B14F-4D97-AF65-F5344CB8AC3E}">
        <p14:creationId xmlns:p14="http://schemas.microsoft.com/office/powerpoint/2010/main" val="256824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78160" y="1556792"/>
            <a:ext cx="5545572" cy="2952328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98110" y="1780951"/>
            <a:ext cx="5105672" cy="2368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51667" y="260649"/>
            <a:ext cx="7847372" cy="100811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15816" y="472315"/>
            <a:ext cx="36118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Zapamatujte si !!!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1667" y="1916832"/>
            <a:ext cx="52952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Mocninu umocníme tak, že základ mocniny umocníme součinem mocnitelů.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3" name="Picture 10" descr="http://nd01.jxs.cz/678/132/20b0768956_33329065_o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929" y="2172159"/>
            <a:ext cx="2552985" cy="255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31857" y="4818038"/>
            <a:ext cx="5534905" cy="145478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616665" y="5237651"/>
                <a:ext cx="5479228" cy="6155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340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400" i="1" dirty="0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400" i="1" dirty="0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400" b="0" i="1" dirty="0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cs-CZ" sz="3400" b="0" i="1" dirty="0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  <m:t>𝑚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𝑚</m:t>
                        </m:r>
                        <m: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 ∙ </m:t>
                        </m:r>
                        <m:r>
                          <a:rPr lang="cs-CZ" sz="34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sz="34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  (</a:t>
                </a:r>
                <a14:m>
                  <m:oMath xmlns:m="http://schemas.openxmlformats.org/officeDocument/2006/math"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𝑛</m:t>
                    </m:r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sz="34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34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65" y="5237651"/>
                <a:ext cx="5479228" cy="615553"/>
              </a:xfrm>
              <a:prstGeom prst="rect">
                <a:avLst/>
              </a:prstGeom>
              <a:blipFill rotWithShape="1">
                <a:blip r:embed="rId3"/>
                <a:stretch>
                  <a:fillRect t="-19802" b="-39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253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88992" y="1686725"/>
            <a:ext cx="8703488" cy="10449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86140" y="1916830"/>
                <a:ext cx="498386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𝑎</m:t>
                            </m:r>
                            <m:r>
                              <a:rPr lang="cs-CZ" sz="32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sz="32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sz="32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32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sz="32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32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sz="32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    (</a:t>
                </a:r>
                <a14:m>
                  <m:oMath xmlns:m="http://schemas.openxmlformats.org/officeDocument/2006/math">
                    <m:r>
                      <a:rPr lang="cs-CZ" sz="32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𝑛</m:t>
                    </m:r>
                    <m:r>
                      <a:rPr lang="cs-CZ" sz="32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32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𝑁</m:t>
                    </m:r>
                  </m:oMath>
                </a14:m>
                <a:r>
                  <a:rPr lang="cs-CZ" sz="32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)</a:t>
                </a:r>
                <a:endParaRPr lang="cs-CZ" sz="32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40" y="1916830"/>
                <a:ext cx="4983865" cy="584775"/>
              </a:xfrm>
              <a:prstGeom prst="rect">
                <a:avLst/>
              </a:prstGeom>
              <a:blipFill rotWithShape="1">
                <a:blip r:embed="rId2"/>
                <a:stretch>
                  <a:fillRect t="-19792" r="-3060" b="-406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bdélník 8"/>
          <p:cNvSpPr/>
          <p:nvPr/>
        </p:nvSpPr>
        <p:spPr>
          <a:xfrm>
            <a:off x="212711" y="260648"/>
            <a:ext cx="8679769" cy="1224136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168" y="404664"/>
            <a:ext cx="832471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1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Součin umocníme tak, že umocníme každého </a:t>
            </a:r>
            <a:b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činitele a vzniklé mocniny vynásobíme.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9270" y="4915387"/>
            <a:ext cx="8653210" cy="151216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668068" y="5178579"/>
                <a:ext cx="6224956" cy="9857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360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60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600" i="1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600" b="0" i="1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  <m:t>𝑎</m:t>
                                </m:r>
                              </m:num>
                              <m:den>
                                <m:r>
                                  <a:rPr lang="cs-CZ" sz="3600" b="0" i="1" smtClean="0">
                                    <a:solidFill>
                                      <a:srgbClr val="FFFF00"/>
                                    </a:solidFill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</a:effectLst>
                                    <a:latin typeface="Cambria Math"/>
                                  </a:rPr>
                                  <m:t>𝑏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6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cs-CZ" sz="3600" b="0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6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sz="3600" b="0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36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    (</a:t>
                </a:r>
                <a14:m>
                  <m:oMath xmlns:m="http://schemas.openxmlformats.org/officeDocument/2006/math"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𝑛</m:t>
                    </m:r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36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r>
                  <a:rPr lang="cs-CZ" sz="36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)</a:t>
                </a:r>
                <a:endParaRPr lang="cs-CZ" sz="36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068" y="5178579"/>
                <a:ext cx="6224956" cy="985783"/>
              </a:xfrm>
              <a:prstGeom prst="rect">
                <a:avLst/>
              </a:prstGeom>
              <a:blipFill rotWithShape="1">
                <a:blip r:embed="rId3"/>
                <a:stretch>
                  <a:fillRect b="-1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 12"/>
          <p:cNvSpPr/>
          <p:nvPr/>
        </p:nvSpPr>
        <p:spPr>
          <a:xfrm>
            <a:off x="212711" y="3501007"/>
            <a:ext cx="8679769" cy="1224136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5110" y="3636022"/>
            <a:ext cx="833433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2. Zlomek umocníme tak, že umocníme čitatele </a:t>
            </a:r>
            <a:b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i jmenovatele daného zlomku.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429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345820" y="4749801"/>
            <a:ext cx="8581216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30517" y="3657592"/>
            <a:ext cx="8581215" cy="9313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11265" y="688762"/>
            <a:ext cx="5484501" cy="223618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05157" y="119678"/>
            <a:ext cx="2342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1) Umocněte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26352" y="803062"/>
                <a:ext cx="1702454" cy="674800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352" y="803062"/>
                <a:ext cx="1702454" cy="674800"/>
              </a:xfrm>
              <a:prstGeom prst="rect">
                <a:avLst/>
              </a:prstGeom>
              <a:blipFill rotWithShape="1">
                <a:blip r:embed="rId2"/>
                <a:stretch>
                  <a:fillRect l="-892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383774" y="3134372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Řešení:</a:t>
            </a:r>
            <a:endParaRPr lang="cs-CZ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3" name="Picture 16" descr="http://www.ekologicka-drogerie.eu/obrazek/3/smajlik-gif/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4332"/>
            <a:ext cx="2160240" cy="2160240"/>
          </a:xfrm>
          <a:prstGeom prst="rect">
            <a:avLst/>
          </a:prstGeom>
          <a:noFill/>
          <a:ln w="50800"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33012" y="2210260"/>
                <a:ext cx="1853136" cy="674800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𝟕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12" y="2210260"/>
                <a:ext cx="1853136" cy="674800"/>
              </a:xfrm>
              <a:prstGeom prst="rect">
                <a:avLst/>
              </a:prstGeom>
              <a:blipFill rotWithShape="1">
                <a:blip r:embed="rId4"/>
                <a:stretch>
                  <a:fillRect l="-800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délník 16"/>
          <p:cNvSpPr/>
          <p:nvPr/>
        </p:nvSpPr>
        <p:spPr>
          <a:xfrm>
            <a:off x="374793" y="5757913"/>
            <a:ext cx="8581216" cy="8394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24025" y="3708267"/>
                <a:ext cx="1873077" cy="757964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bg1">
                                      <a:lumMod val="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bg1">
                                          <a:lumMod val="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bg1">
                                          <a:lumMod val="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bg1">
                                          <a:lumMod val="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25" y="3708267"/>
                <a:ext cx="1873077" cy="757964"/>
              </a:xfrm>
              <a:prstGeom prst="rect">
                <a:avLst/>
              </a:prstGeom>
              <a:blipFill rotWithShape="1">
                <a:blip r:embed="rId5"/>
                <a:stretch>
                  <a:fillRect l="-7910" r="-3955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415696" y="3779184"/>
                <a:ext cx="1376724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·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5696" y="3779184"/>
                <a:ext cx="1376724" cy="595932"/>
              </a:xfrm>
              <a:prstGeom prst="rect">
                <a:avLst/>
              </a:prstGeom>
              <a:blipFill rotWithShape="1">
                <a:blip r:embed="rId6"/>
                <a:stretch>
                  <a:fillRect l="-13971" b="-625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755627" y="3779184"/>
                <a:ext cx="1112228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5627" y="3779184"/>
                <a:ext cx="1112228" cy="595932"/>
              </a:xfrm>
              <a:prstGeom prst="rect">
                <a:avLst/>
              </a:prstGeom>
              <a:blipFill rotWithShape="1">
                <a:blip r:embed="rId7"/>
                <a:stretch>
                  <a:fillRect l="-16594" b="-625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ovéPole 29"/>
          <p:cNvSpPr txBox="1"/>
          <p:nvPr/>
        </p:nvSpPr>
        <p:spPr>
          <a:xfrm>
            <a:off x="4902507" y="3779184"/>
            <a:ext cx="1029449" cy="584775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= </a:t>
            </a:r>
            <a:r>
              <a:rPr lang="cs-CZ" sz="3200" b="1" i="1" dirty="0" smtClean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mbria Math" pitchFamily="18" charset="0"/>
                <a:ea typeface="Cambria Math" pitchFamily="18" charset="0"/>
              </a:rPr>
              <a:t>64</a:t>
            </a:r>
            <a:endParaRPr lang="cs-CZ" sz="3200" b="1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55471" y="4749801"/>
                <a:ext cx="1818575" cy="757964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5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𝟖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471" y="4749801"/>
                <a:ext cx="1818575" cy="757964"/>
              </a:xfrm>
              <a:prstGeom prst="rect">
                <a:avLst/>
              </a:prstGeom>
              <a:blipFill rotWithShape="1">
                <a:blip r:embed="rId8"/>
                <a:stretch>
                  <a:fillRect l="-17450" r="-12752" b="-15200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2425005" y="4896300"/>
                <a:ext cx="1352678" cy="595932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glow rad="63500">
                        <a:schemeClr val="accent5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005" y="4896300"/>
                <a:ext cx="1352678" cy="595932"/>
              </a:xfrm>
              <a:prstGeom prst="rect">
                <a:avLst/>
              </a:prstGeom>
              <a:blipFill rotWithShape="1">
                <a:blip r:embed="rId9"/>
                <a:stretch>
                  <a:fillRect l="-30631" t="-17347" r="-9910" b="-38776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855143" y="4896300"/>
                <a:ext cx="1201996" cy="595932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glow rad="63500">
                        <a:schemeClr val="accent5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𝟐𝟒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5143" y="4896300"/>
                <a:ext cx="1201996" cy="595932"/>
              </a:xfrm>
              <a:prstGeom prst="rect">
                <a:avLst/>
              </a:prstGeom>
              <a:blipFill rotWithShape="1">
                <a:blip r:embed="rId10"/>
                <a:stretch>
                  <a:fillRect l="-34343" t="-17347" r="-11111" b="-38776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20075" y="1521069"/>
                <a:ext cx="1670394" cy="674800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𝟖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75" y="1521069"/>
                <a:ext cx="1670394" cy="674800"/>
              </a:xfrm>
              <a:prstGeom prst="rect">
                <a:avLst/>
              </a:prstGeom>
              <a:blipFill rotWithShape="1">
                <a:blip r:embed="rId11"/>
                <a:stretch>
                  <a:fillRect l="-906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59494" y="5757912"/>
                <a:ext cx="2092689" cy="757964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 </m:t>
                        </m:r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6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6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6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6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6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𝟕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494" y="5757912"/>
                <a:ext cx="2092689" cy="757964"/>
              </a:xfrm>
              <a:prstGeom prst="rect">
                <a:avLst/>
              </a:prstGeom>
              <a:blipFill rotWithShape="1">
                <a:blip r:embed="rId12"/>
                <a:stretch>
                  <a:fillRect l="-9254" r="-3856" b="-1765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895231" y="5879667"/>
                <a:ext cx="1720792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6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6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6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𝟕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5231" y="5879667"/>
                <a:ext cx="1720792" cy="595932"/>
              </a:xfrm>
              <a:prstGeom prst="rect">
                <a:avLst/>
              </a:prstGeom>
              <a:blipFill rotWithShape="1">
                <a:blip r:embed="rId13"/>
                <a:stretch>
                  <a:fillRect l="-11585" b="-699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4723414" y="5866534"/>
                <a:ext cx="1373518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6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𝟏𝟒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3414" y="5866534"/>
                <a:ext cx="1373518" cy="595932"/>
              </a:xfrm>
              <a:prstGeom prst="rect">
                <a:avLst/>
              </a:prstGeom>
              <a:blipFill rotWithShape="1">
                <a:blip r:embed="rId14"/>
                <a:stretch>
                  <a:fillRect l="-14022" b="-625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71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4758" y="3250961"/>
            <a:ext cx="8861860" cy="7661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8990" y="5464555"/>
            <a:ext cx="8897628" cy="8447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990" y="4279114"/>
            <a:ext cx="8869234" cy="86114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2285" y="660936"/>
            <a:ext cx="5484501" cy="194685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157" y="119678"/>
            <a:ext cx="2342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Umocněte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4767" y="2714562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Řešení:</a:t>
            </a:r>
            <a:endParaRPr lang="cs-CZ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08649" y="674227"/>
                <a:ext cx="1981825" cy="681149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649" y="674227"/>
                <a:ext cx="1981825" cy="681149"/>
              </a:xfrm>
              <a:prstGeom prst="rect">
                <a:avLst/>
              </a:prstGeom>
              <a:blipFill rotWithShape="1">
                <a:blip r:embed="rId2"/>
                <a:stretch>
                  <a:fillRect l="-7817" r="-539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08649" y="1236190"/>
                <a:ext cx="2586606" cy="674800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𝟗</m:t>
                                </m:r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𝒂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𝟕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𝒃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𝟔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𝒄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649" y="1236190"/>
                <a:ext cx="2586606" cy="674800"/>
              </a:xfrm>
              <a:prstGeom prst="rect">
                <a:avLst/>
              </a:prstGeom>
              <a:blipFill rotWithShape="1">
                <a:blip r:embed="rId3"/>
                <a:stretch>
                  <a:fillRect l="-5957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589114" y="1836414"/>
                <a:ext cx="2809423" cy="674800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c</a:t>
                </a:r>
                <a:r>
                  <a:rPr lang="cs-CZ" sz="28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− </m:t>
                                </m:r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𝒓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𝟓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𝒔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𝒕</m:t>
                                </m:r>
                              </m:e>
                              <m:sup>
                                <m:r>
                                  <a:rPr lang="cs-CZ" sz="28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8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28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14" y="1836414"/>
                <a:ext cx="2809423" cy="674800"/>
              </a:xfrm>
              <a:prstGeom prst="rect">
                <a:avLst/>
              </a:prstGeom>
              <a:blipFill rotWithShape="1">
                <a:blip r:embed="rId4"/>
                <a:stretch>
                  <a:fillRect l="-572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22285" y="3238909"/>
                <a:ext cx="2241191" cy="765274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2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2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2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85" y="3238909"/>
                <a:ext cx="2241191" cy="765274"/>
              </a:xfrm>
              <a:prstGeom prst="rect">
                <a:avLst/>
              </a:prstGeom>
              <a:blipFill rotWithShape="1">
                <a:blip r:embed="rId5"/>
                <a:stretch>
                  <a:fillRect l="-8696" r="-4348" b="-116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374709" y="3332418"/>
                <a:ext cx="2216119" cy="60324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2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09" y="3332418"/>
                <a:ext cx="2216119" cy="603242"/>
              </a:xfrm>
              <a:prstGeom prst="rect">
                <a:avLst/>
              </a:prstGeom>
              <a:blipFill rotWithShape="1">
                <a:blip r:embed="rId6"/>
                <a:stretch>
                  <a:fillRect l="-9291" r="-489" b="-6207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570116" y="3337643"/>
                <a:ext cx="1783309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𝟏𝟎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2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𝟐𝟎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2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116" y="3337643"/>
                <a:ext cx="1783309" cy="595932"/>
              </a:xfrm>
              <a:prstGeom prst="rect">
                <a:avLst/>
              </a:prstGeom>
              <a:blipFill rotWithShape="1">
                <a:blip r:embed="rId7"/>
                <a:stretch>
                  <a:fillRect l="-11243" b="-699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81094" y="4279114"/>
                <a:ext cx="2931508" cy="757964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5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𝟗</m:t>
                                </m:r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𝒂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𝟕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𝒃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𝟔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𝒄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5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94" y="4279114"/>
                <a:ext cx="2931508" cy="757964"/>
              </a:xfrm>
              <a:prstGeom prst="rect">
                <a:avLst/>
              </a:prstGeom>
              <a:blipFill rotWithShape="1">
                <a:blip r:embed="rId8"/>
                <a:stretch>
                  <a:fillRect l="-6831" r="-2467" b="-1765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718469" y="4441146"/>
                <a:ext cx="3478132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:r>
                  <a:rPr lang="cs-CZ" sz="3200" b="1" dirty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𝟕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e>
                      <m:sup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e>
                      <m:sup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· 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8469" y="4441146"/>
                <a:ext cx="3478132" cy="595932"/>
              </a:xfrm>
              <a:prstGeom prst="rect">
                <a:avLst/>
              </a:prstGeom>
              <a:blipFill rotWithShape="1">
                <a:blip r:embed="rId9"/>
                <a:stretch>
                  <a:fillRect l="-6159" b="-699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6088113" y="4411720"/>
                <a:ext cx="2943306" cy="595932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:r>
                  <a:rPr lang="cs-CZ" sz="3200" b="1" dirty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cs-CZ" sz="3200" b="1" i="1" smtClean="0">
                        <a:effectLst>
                          <a:glow rad="63500">
                            <a:schemeClr val="accent5">
                              <a:satMod val="175000"/>
                              <a:alpha val="40000"/>
                            </a:schemeClr>
                          </a:glow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  <a:latin typeface="Cambria Math"/>
                      </a:rPr>
                      <m:t>𝟖𝟏</m:t>
                    </m:r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𝟏𝟒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𝟏𝟐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5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𝟏𝟖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8113" y="4411720"/>
                <a:ext cx="2943306" cy="595932"/>
              </a:xfrm>
              <a:prstGeom prst="rect">
                <a:avLst/>
              </a:prstGeom>
              <a:blipFill rotWithShape="1">
                <a:blip r:embed="rId10"/>
                <a:stretch>
                  <a:fillRect l="-7183" b="-699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149287" y="5489090"/>
                <a:ext cx="3000245" cy="716415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000" b="1" dirty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c</a:t>
                </a:r>
                <a:r>
                  <a:rPr lang="cs-CZ" sz="3000" b="1" dirty="0" smtClean="0"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0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− </m:t>
                                </m:r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𝒓</m:t>
                                </m:r>
                              </m:e>
                              <m:sup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𝟓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𝒔</m:t>
                                </m:r>
                              </m:e>
                              <m:sup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𝒕</m:t>
                                </m:r>
                              </m:e>
                              <m:sup>
                                <m:r>
                                  <a:rPr lang="cs-CZ" sz="30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0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287" y="5489090"/>
                <a:ext cx="3000245" cy="716415"/>
              </a:xfrm>
              <a:prstGeom prst="rect">
                <a:avLst/>
              </a:prstGeom>
              <a:blipFill rotWithShape="1">
                <a:blip r:embed="rId11"/>
                <a:stretch>
                  <a:fillRect l="-6122" r="-2041" b="-5488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052850" y="5565072"/>
                <a:ext cx="3371500" cy="571247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000" b="1" dirty="0" smtClean="0"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0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0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− </m:t>
                            </m:r>
                            <m:r>
                              <a:rPr lang="cs-CZ" sz="30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e>
                        </m:d>
                      </m:e>
                      <m:sup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𝒓</m:t>
                        </m:r>
                      </m:e>
                      <m:sup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·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</m:e>
                      <m:sup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·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·</m:t>
                        </m:r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0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2850" y="5565072"/>
                <a:ext cx="3371500" cy="571247"/>
              </a:xfrm>
              <a:prstGeom prst="rect">
                <a:avLst/>
              </a:prstGeom>
              <a:blipFill rotWithShape="1">
                <a:blip r:embed="rId12"/>
                <a:stretch>
                  <a:fillRect l="-7012" b="-1000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6353425" y="5565072"/>
                <a:ext cx="2556918" cy="571247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000" b="1" dirty="0"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r>
                      <a:rPr lang="cs-CZ" sz="3000" b="1" i="1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  <a:latin typeface="Cambria Math"/>
                      </a:rPr>
                      <m:t>− </m:t>
                    </m:r>
                  </m:oMath>
                </a14:m>
                <a:r>
                  <a:rPr lang="cs-CZ" sz="3000" b="1" dirty="0" smtClean="0"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  <a:latin typeface="Cambria Math"/>
                  </a:rPr>
                  <a:t>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𝒓</m:t>
                        </m:r>
                      </m:e>
                      <m:sup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sup>
                    </m:sSup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</m:e>
                      <m:sup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</m:sup>
                    </m:sSup>
                    <m:sSup>
                      <m:sSupPr>
                        <m:ctrlP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1" i="1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sz="30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𝟏𝟐</m:t>
                        </m:r>
                      </m:sup>
                    </m:sSup>
                  </m:oMath>
                </a14:m>
                <a:endParaRPr lang="cs-CZ" sz="3000" b="1" i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3425" y="5565072"/>
                <a:ext cx="2556918" cy="571247"/>
              </a:xfrm>
              <a:prstGeom prst="rect">
                <a:avLst/>
              </a:prstGeom>
              <a:blipFill rotWithShape="1">
                <a:blip r:embed="rId13"/>
                <a:stretch>
                  <a:fillRect l="-9013" b="-1000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44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154758" y="3766184"/>
            <a:ext cx="8449690" cy="117498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154758" y="5293935"/>
            <a:ext cx="8449690" cy="133313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21057" y="671522"/>
            <a:ext cx="5484501" cy="23594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5157" y="119678"/>
            <a:ext cx="2342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Umocněte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4767" y="3140968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Řešení:</a:t>
            </a:r>
            <a:endParaRPr lang="cs-CZ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73723" y="642898"/>
                <a:ext cx="1921423" cy="1072986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𝟓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𝟕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723" y="642898"/>
                <a:ext cx="1921423" cy="1072986"/>
              </a:xfrm>
              <a:prstGeom prst="rect">
                <a:avLst/>
              </a:prstGeom>
              <a:blipFill rotWithShape="1">
                <a:blip r:embed="rId2"/>
                <a:stretch>
                  <a:fillRect l="-6925" r="-9418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89067" y="1715884"/>
                <a:ext cx="2509341" cy="1072986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𝟔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𝟓</m:t>
                                    </m:r>
                                  </m:sup>
                                </m:sSup>
                                <m:r>
                                  <a:rPr lang="cs-CZ" sz="3200" b="1" i="1" smtClean="0">
                                    <a:effectLst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𝒛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𝟑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067" y="1715884"/>
                <a:ext cx="2509341" cy="1072986"/>
              </a:xfrm>
              <a:prstGeom prst="rect">
                <a:avLst/>
              </a:prstGeom>
              <a:blipFill rotWithShape="1">
                <a:blip r:embed="rId3"/>
                <a:stretch>
                  <a:fillRect l="-5470" r="-4595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21057" y="3766185"/>
                <a:ext cx="1921423" cy="1072986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a)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𝟓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𝟒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𝟕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057" y="3766185"/>
                <a:ext cx="1921423" cy="1072986"/>
              </a:xfrm>
              <a:prstGeom prst="rect">
                <a:avLst/>
              </a:prstGeom>
              <a:blipFill rotWithShape="1">
                <a:blip r:embed="rId4"/>
                <a:stretch>
                  <a:fillRect l="-6925" r="-11911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05157" y="5267295"/>
                <a:ext cx="2509341" cy="1072986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b)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𝟔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𝟓</m:t>
                                    </m:r>
                                  </m:sup>
                                </m:sSup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𝒚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𝒛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effectLst>
                                          <a:glow rad="63500">
                                            <a:schemeClr val="accent3">
                                              <a:satMod val="175000"/>
                                              <a:alpha val="40000"/>
                                            </a:schemeClr>
                                          </a:glow>
                                          <a:outerShdw blurRad="60007" dist="200025" dir="15000000" sy="30000" kx="-1800000" algn="bl" rotWithShape="0">
                                            <a:prstClr val="black">
                                              <a:alpha val="32000"/>
                                            </a:prstClr>
                                          </a:outerShdw>
                                        </a:effectLst>
                                        <a:latin typeface="Cambria Math"/>
                                      </a:rPr>
                                      <m:t>𝟑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57" y="5267295"/>
                <a:ext cx="2509341" cy="1072986"/>
              </a:xfrm>
              <a:prstGeom prst="rect">
                <a:avLst/>
              </a:prstGeom>
              <a:blipFill rotWithShape="1">
                <a:blip r:embed="rId5"/>
                <a:stretch>
                  <a:fillRect l="-5459" r="-655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123728" y="3901282"/>
                <a:ext cx="1560877" cy="944874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𝟓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𝟒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𝟕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3901282"/>
                <a:ext cx="1560877" cy="944874"/>
              </a:xfrm>
              <a:prstGeom prst="rect">
                <a:avLst/>
              </a:prstGeom>
              <a:blipFill rotWithShape="1">
                <a:blip r:embed="rId6"/>
                <a:stretch>
                  <a:fillRect l="-7947" r="-11258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2651781" y="5425357"/>
                <a:ext cx="2525115" cy="938847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sz="3200" b="1" i="1" smtClean="0">
                                    <a:effectLst>
                                      <a:glow rad="63500">
                                        <a:schemeClr val="accent3">
                                          <a:satMod val="175000"/>
                                          <a:alpha val="40000"/>
                                        </a:schemeClr>
                                      </a:glow>
                                      <a:outerShdw blurRad="60007" dist="200025" dir="15000000" sy="30000" kx="-1800000" algn="bl" rotWithShape="0">
                                        <a:prstClr val="black">
                                          <a:alpha val="32000"/>
                                        </a:prstClr>
                                      </a:outerShdw>
                                    </a:effectLst>
                                    <a:latin typeface="Cambria Math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𝟔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𝟓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𝟏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𝒛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</m:den>
                    </m:f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781" y="5425357"/>
                <a:ext cx="2525115" cy="938847"/>
              </a:xfrm>
              <a:prstGeom prst="rect">
                <a:avLst/>
              </a:prstGeom>
              <a:blipFill rotWithShape="1">
                <a:blip r:embed="rId7"/>
                <a:stretch>
                  <a:fillRect l="-5217" r="-870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148064" y="5430271"/>
                <a:ext cx="2042995" cy="938847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𝟏𝟖</m:t>
                            </m:r>
                          </m:sup>
                        </m:sSup>
                      </m:num>
                      <m:den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𝟐𝟕</m:t>
                        </m:r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𝟏𝟓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𝒛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𝟗</m:t>
                            </m:r>
                          </m:sup>
                        </m:sSup>
                      </m:den>
                    </m:f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5430271"/>
                <a:ext cx="2042995" cy="938847"/>
              </a:xfrm>
              <a:prstGeom prst="rect">
                <a:avLst/>
              </a:prstGeom>
              <a:blipFill rotWithShape="1">
                <a:blip r:embed="rId8"/>
                <a:stretch>
                  <a:fillRect l="-6283" r="-1047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808936" y="3909776"/>
                <a:ext cx="1548437" cy="938847"/>
              </a:xfrm>
              <a:prstGeom prst="rect">
                <a:avLst/>
              </a:prstGeom>
              <a:noFill/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>
                    <a:effectLst>
                      <a:outerShdw blurRad="60007" dist="200025" dir="15000000" sy="30000" kx="-1800000" algn="bl" rotWithShape="0">
                        <a:prstClr val="black">
                          <a:alpha val="32000"/>
                        </a:prstClr>
                      </a:outerShdw>
                    </a:effectLst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𝟏𝟎</m:t>
                            </m:r>
                          </m:sup>
                        </m:sSup>
                      </m:num>
                      <m:den>
                        <m:r>
                          <a:rPr lang="cs-CZ" sz="3200" b="1" i="1" smtClean="0"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  <a:outerShdw blurRad="60007" dist="200025" dir="15000000" sy="30000" kx="-1800000" algn="bl" rotWithShape="0">
                                <a:prstClr val="black">
                                  <a:alpha val="32000"/>
                                </a:prstClr>
                              </a:outerShdw>
                            </a:effectLst>
                            <a:latin typeface="Cambria Math"/>
                          </a:rPr>
                          <m:t>𝟏𝟔</m:t>
                        </m:r>
                        <m:sSup>
                          <m:sSupPr>
                            <m:ctrlP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 smtClean="0">
                                <a:effectLst>
                                  <a:glow rad="63500">
                                    <a:schemeClr val="accent3">
                                      <a:satMod val="175000"/>
                                      <a:alpha val="40000"/>
                                    </a:schemeClr>
                                  </a:glow>
                                  <a:outerShdw blurRad="60007" dist="200025" dir="15000000" sy="30000" kx="-1800000" algn="bl" rotWithShape="0">
                                    <a:prstClr val="black">
                                      <a:alpha val="32000"/>
                                    </a:prstClr>
                                  </a:outerShdw>
                                </a:effectLst>
                                <a:latin typeface="Cambria Math"/>
                              </a:rPr>
                              <m:t>𝟏𝟒</m:t>
                            </m:r>
                          </m:sup>
                        </m:sSup>
                      </m:den>
                    </m:f>
                  </m:oMath>
                </a14:m>
                <a:endParaRPr lang="cs-CZ" sz="3200" b="1" dirty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8936" y="3909776"/>
                <a:ext cx="1548437" cy="938847"/>
              </a:xfrm>
              <a:prstGeom prst="rect">
                <a:avLst/>
              </a:prstGeom>
              <a:blipFill rotWithShape="1">
                <a:blip r:embed="rId9"/>
                <a:stretch>
                  <a:fillRect l="-8333" r="-4333"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55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64669" y="240083"/>
            <a:ext cx="8071455" cy="106692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67945" y="1473613"/>
            <a:ext cx="8071455" cy="505820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29173" y="298894"/>
            <a:ext cx="6816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Úlohy k samostatnému procvičení: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3836" y="773545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1. </a:t>
            </a:r>
            <a:r>
              <a:rPr lang="cs-CZ" sz="320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Umocněte</a:t>
            </a:r>
            <a:endParaRPr lang="cs-CZ" sz="3200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1240877" y="3441292"/>
                <a:ext cx="3655846" cy="7762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𝒙</m:t>
                            </m:r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𝟏𝟎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877" y="3441292"/>
                <a:ext cx="3655846" cy="776238"/>
              </a:xfrm>
              <a:prstGeom prst="rect">
                <a:avLst/>
              </a:prstGeom>
              <a:blipFill rotWithShape="1">
                <a:blip r:embed="rId2"/>
                <a:stretch>
                  <a:fillRect l="-4341" b="-18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1186435" y="5445224"/>
                <a:ext cx="3501858" cy="7835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e)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𝟐</m:t>
                            </m:r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𝒂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</m:sup>
                            </m:sSup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𝒃</m:t>
                            </m:r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𝒄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𝟒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435" y="5445224"/>
                <a:ext cx="3501858" cy="783548"/>
              </a:xfrm>
              <a:prstGeom prst="rect">
                <a:avLst/>
              </a:prstGeom>
              <a:blipFill rotWithShape="1">
                <a:blip r:embed="rId3"/>
                <a:stretch>
                  <a:fillRect l="-4530" b="-170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1156595" y="4433437"/>
                <a:ext cx="3991469" cy="7762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d)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− </m:t>
                            </m:r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𝟗</m:t>
                            </m:r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 </m:t>
                            </m:r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𝒚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𝟕</m:t>
                                </m:r>
                              </m:sup>
                            </m:sSup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𝒛</m:t>
                            </m:r>
                          </m:e>
                        </m:d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6595" y="4433437"/>
                <a:ext cx="3991469" cy="776238"/>
              </a:xfrm>
              <a:prstGeom prst="rect">
                <a:avLst/>
              </a:prstGeom>
              <a:blipFill rotWithShape="1">
                <a:blip r:embed="rId4"/>
                <a:stretch>
                  <a:fillRect l="-3976" b="-17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1229259" y="1733530"/>
                <a:ext cx="3067409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a)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𝟑</m:t>
                            </m:r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·</m:t>
                            </m:r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𝟒</m:t>
                            </m:r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9259" y="1733530"/>
                <a:ext cx="3067409" cy="595932"/>
              </a:xfrm>
              <a:prstGeom prst="rect">
                <a:avLst/>
              </a:prstGeom>
              <a:blipFill rotWithShape="1">
                <a:blip r:embed="rId5"/>
                <a:stretch>
                  <a:fillRect l="-5169" t="-11224" b="-32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1240877" y="2492896"/>
                <a:ext cx="3392974" cy="7762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 −</m:t>
                            </m:r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𝟑</m:t>
                            </m:r>
                            <m:sSup>
                              <m:sSup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𝒔</m:t>
                                </m:r>
                              </m:e>
                              <m: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𝟓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877" y="2492896"/>
                <a:ext cx="3392974" cy="776238"/>
              </a:xfrm>
              <a:prstGeom prst="rect">
                <a:avLst/>
              </a:prstGeom>
              <a:blipFill rotWithShape="1">
                <a:blip r:embed="rId6"/>
                <a:stretch>
                  <a:fillRect l="-4676" b="-18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493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6561" y="150757"/>
            <a:ext cx="8071455" cy="75282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46561" y="1020068"/>
            <a:ext cx="8071455" cy="5721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63500" cmpd="sng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14400" y="177466"/>
            <a:ext cx="6816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Úlohy k samostatnému procvičení: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836914" y="1052736"/>
                <a:ext cx="3173830" cy="939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f)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𝟓</m:t>
                                </m:r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num>
                              <m:den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𝒔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914" y="1052736"/>
                <a:ext cx="3173830" cy="939103"/>
              </a:xfrm>
              <a:prstGeom prst="rect">
                <a:avLst/>
              </a:prstGeom>
              <a:blipFill rotWithShape="1">
                <a:blip r:embed="rId2"/>
                <a:stretch>
                  <a:fillRect l="-4798" b="-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827662" y="2011111"/>
                <a:ext cx="2721496" cy="9881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g)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cs-CZ" sz="32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𝒛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662" y="2011111"/>
                <a:ext cx="2721496" cy="988156"/>
              </a:xfrm>
              <a:prstGeom prst="rect">
                <a:avLst/>
              </a:prstGeom>
              <a:blipFill rotWithShape="1">
                <a:blip r:embed="rId3"/>
                <a:stretch>
                  <a:fillRect l="-5830" b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827662" y="3068031"/>
                <a:ext cx="3600322" cy="10920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h)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𝟓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𝒃</m:t>
                                </m:r>
                              </m:num>
                              <m:den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662" y="3068031"/>
                <a:ext cx="3600322" cy="1092030"/>
              </a:xfrm>
              <a:prstGeom prst="rect">
                <a:avLst/>
              </a:prstGeom>
              <a:blipFill rotWithShape="1">
                <a:blip r:embed="rId4"/>
                <a:stretch>
                  <a:fillRect l="-4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917848" y="4293097"/>
                <a:ext cx="3294112" cy="10920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i)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200" b="1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cs-CZ" sz="32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𝒖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𝒗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𝟒</m:t>
                                </m:r>
                                <m:sSup>
                                  <m:sSupPr>
                                    <m:ctrlP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𝒘</m:t>
                                    </m:r>
                                  </m:e>
                                  <m:sup>
                                    <m:r>
                                      <a:rPr lang="cs-CZ" sz="3200" b="1" i="1" smtClean="0">
                                        <a:solidFill>
                                          <a:srgbClr val="FFFF00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848" y="4293097"/>
                <a:ext cx="3294112" cy="1092030"/>
              </a:xfrm>
              <a:prstGeom prst="rect">
                <a:avLst/>
              </a:prstGeom>
              <a:blipFill rotWithShape="1">
                <a:blip r:embed="rId5"/>
                <a:stretch>
                  <a:fillRect l="-4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914400" y="5517232"/>
                <a:ext cx="3096344" cy="9336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j)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   </m:t>
                        </m:r>
                        <m:d>
                          <m:d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32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𝟕</m:t>
                                </m:r>
                              </m:num>
                              <m:den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  <m:r>
                                  <a:rPr lang="cs-CZ" sz="3200" b="1" i="1" smtClean="0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  <m:t>𝒚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𝒏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5517232"/>
                <a:ext cx="3096344" cy="933654"/>
              </a:xfrm>
              <a:prstGeom prst="rect">
                <a:avLst/>
              </a:prstGeom>
              <a:blipFill rotWithShape="1">
                <a:blip r:embed="rId6"/>
                <a:stretch>
                  <a:fillRect l="-4921" b="-19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293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24063" y="1268760"/>
            <a:ext cx="8071455" cy="547260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54176" y="174739"/>
            <a:ext cx="2858528" cy="90546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4840" y="313316"/>
            <a:ext cx="21771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Výsledky: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12" descr="http://www.tce.tasar-org.de/images/Emoticon%200073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775" y="75231"/>
            <a:ext cx="1365293" cy="110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5017271" y="1361183"/>
                <a:ext cx="3173830" cy="8773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f)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𝟐𝟓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𝒓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𝟗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𝒔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7271" y="1361183"/>
                <a:ext cx="3173830" cy="877356"/>
              </a:xfrm>
              <a:prstGeom prst="rect">
                <a:avLst/>
              </a:prstGeom>
              <a:blipFill rotWithShape="1">
                <a:blip r:embed="rId3"/>
                <a:stretch>
                  <a:fillRect l="-4798" b="-90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4921499" y="2326219"/>
                <a:ext cx="3183082" cy="9388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g)  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𝟐𝟕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𝟔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𝒛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</m:den>
                    </m:f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499" y="2326219"/>
                <a:ext cx="3183082" cy="938847"/>
              </a:xfrm>
              <a:prstGeom prst="rect">
                <a:avLst/>
              </a:prstGeom>
              <a:blipFill rotWithShape="1">
                <a:blip r:embed="rId4"/>
                <a:stretch>
                  <a:fillRect l="-4789" b="-19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4916528" y="3437237"/>
                <a:ext cx="2289044" cy="9388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h)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𝟐𝟓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𝟒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𝒃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𝟖</m:t>
                            </m:r>
                          </m:sup>
                        </m:sSup>
                      </m:den>
                    </m:f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6528" y="3437237"/>
                <a:ext cx="2289044" cy="938847"/>
              </a:xfrm>
              <a:prstGeom prst="rect">
                <a:avLst/>
              </a:prstGeom>
              <a:blipFill rotWithShape="1">
                <a:blip r:embed="rId5"/>
                <a:stretch>
                  <a:fillRect l="-6933" b="-19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5001421" y="4533339"/>
                <a:ext cx="3624210" cy="8773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i)  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𝟐𝟕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𝒖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𝟏𝟐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𝟔</m:t>
                            </m:r>
                          </m:sup>
                        </m:sSup>
                      </m:num>
                      <m:den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𝟔𝟒</m:t>
                        </m:r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𝒘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𝟔</m:t>
                            </m:r>
                          </m:sup>
                        </m:sSup>
                      </m:den>
                    </m:f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1421" y="4533339"/>
                <a:ext cx="3624210" cy="877356"/>
              </a:xfrm>
              <a:prstGeom prst="rect">
                <a:avLst/>
              </a:prstGeom>
              <a:blipFill rotWithShape="1">
                <a:blip r:embed="rId6"/>
                <a:stretch>
                  <a:fillRect l="-4202" b="-90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4920135" y="5609690"/>
                <a:ext cx="3096344" cy="8940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>
                    <a:solidFill>
                      <a:srgbClr val="FFFF00"/>
                    </a:solidFill>
                  </a:rPr>
                  <a:t>j) </a:t>
                </a:r>
                <a:r>
                  <a:rPr lang="cs-CZ" sz="3200" b="1" dirty="0" smtClean="0">
                    <a:solidFill>
                      <a:srgbClr val="FFFF00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𝟕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𝒏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𝒏</m:t>
                            </m:r>
                          </m:sup>
                        </m:sSup>
                        <m:sSup>
                          <m:sSupPr>
                            <m:ctrlP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2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𝒏</m:t>
                            </m:r>
                          </m:sup>
                        </m:sSup>
                      </m:den>
                    </m:f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0135" y="5609690"/>
                <a:ext cx="3096344" cy="894027"/>
              </a:xfrm>
              <a:prstGeom prst="rect">
                <a:avLst/>
              </a:prstGeom>
              <a:blipFill rotWithShape="1">
                <a:blip r:embed="rId7"/>
                <a:stretch>
                  <a:fillRect l="-4921" b="-13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Obdélník 26"/>
              <p:cNvSpPr/>
              <p:nvPr/>
            </p:nvSpPr>
            <p:spPr>
              <a:xfrm>
                <a:off x="894840" y="3593910"/>
                <a:ext cx="3655846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c)   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𝟔𝟒</m:t>
                    </m:r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𝟑𝟎</m:t>
                        </m:r>
                      </m:sup>
                    </m:sSup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840" y="3593910"/>
                <a:ext cx="3655846" cy="595932"/>
              </a:xfrm>
              <a:prstGeom prst="rect">
                <a:avLst/>
              </a:prstGeom>
              <a:blipFill rotWithShape="1">
                <a:blip r:embed="rId8"/>
                <a:stretch>
                  <a:fillRect l="-4333" t="-11340" b="-340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Obdélník 27"/>
              <p:cNvSpPr/>
              <p:nvPr/>
            </p:nvSpPr>
            <p:spPr>
              <a:xfrm>
                <a:off x="931371" y="5755082"/>
                <a:ext cx="3279404" cy="6032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e) </a:t>
                </a:r>
                <a14:m>
                  <m:oMath xmlns:m="http://schemas.openxmlformats.org/officeDocument/2006/math">
                    <m:r>
                      <a:rPr lang="cs-CZ" sz="3200" b="1" i="0" smtClean="0">
                        <a:solidFill>
                          <a:srgbClr val="FFFF00"/>
                        </a:solidFill>
                        <a:latin typeface="Cambria Math"/>
                      </a:rPr>
                      <m:t>  </m:t>
                    </m:r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𝟑𝟐</m:t>
                    </m:r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𝟏𝟓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𝒃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𝟓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𝒄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𝟐𝟎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8" name="Obdélník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1371" y="5755082"/>
                <a:ext cx="3279404" cy="603242"/>
              </a:xfrm>
              <a:prstGeom prst="rect">
                <a:avLst/>
              </a:prstGeom>
              <a:blipFill rotWithShape="1">
                <a:blip r:embed="rId9"/>
                <a:stretch>
                  <a:fillRect l="-4833" t="-10101" b="-323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 28"/>
              <p:cNvSpPr/>
              <p:nvPr/>
            </p:nvSpPr>
            <p:spPr>
              <a:xfrm>
                <a:off x="921208" y="4668635"/>
                <a:ext cx="3374352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d)    </a:t>
                </a:r>
                <a14:m>
                  <m:oMath xmlns:m="http://schemas.openxmlformats.org/officeDocument/2006/math">
                    <m:r>
                      <a:rPr lang="cs-CZ" sz="3200" b="1" i="1">
                        <a:solidFill>
                          <a:srgbClr val="FFFF00"/>
                        </a:solidFill>
                        <a:latin typeface="Cambria Math"/>
                      </a:rPr>
                      <m:t>𝟖𝟏</m:t>
                    </m:r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𝟔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𝟏𝟒</m:t>
                        </m:r>
                      </m:sup>
                    </m:sSup>
                    <m:sSup>
                      <m:sSupPr>
                        <m:ctrlP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𝒛</m:t>
                        </m:r>
                      </m:e>
                      <m:sup>
                        <m:r>
                          <a:rPr lang="cs-CZ" sz="32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1208" y="4668635"/>
                <a:ext cx="3374352" cy="595932"/>
              </a:xfrm>
              <a:prstGeom prst="rect">
                <a:avLst/>
              </a:prstGeom>
              <a:blipFill rotWithShape="1">
                <a:blip r:embed="rId10"/>
                <a:stretch>
                  <a:fillRect l="-4513" t="-11224" b="-32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délník 29"/>
          <p:cNvSpPr/>
          <p:nvPr/>
        </p:nvSpPr>
        <p:spPr>
          <a:xfrm>
            <a:off x="974195" y="1618447"/>
            <a:ext cx="3067409" cy="595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a)   144</a:t>
            </a:r>
            <a:endParaRPr lang="cs-CZ" sz="3200" b="1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Obdélník 30"/>
              <p:cNvSpPr/>
              <p:nvPr/>
            </p:nvSpPr>
            <p:spPr>
              <a:xfrm>
                <a:off x="960579" y="2535777"/>
                <a:ext cx="339297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FF00"/>
                    </a:solidFill>
                  </a:rPr>
                  <a:t>b)   </a:t>
                </a:r>
                <a:r>
                  <a:rPr lang="cs-CZ" sz="3200" b="1" dirty="0" smtClean="0">
                    <a:solidFill>
                      <a:srgbClr val="FFFF00"/>
                    </a:solidFill>
                    <a:latin typeface="Cambria Math" pitchFamily="18" charset="0"/>
                    <a:ea typeface="Cambria Math" pitchFamily="18" charset="0"/>
                  </a:rPr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𝒔</m:t>
                        </m:r>
                      </m:e>
                      <m:sup>
                        <m:r>
                          <a:rPr lang="cs-CZ" sz="3200" b="1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𝟏𝟎</m:t>
                        </m:r>
                      </m:sup>
                    </m:sSup>
                  </m:oMath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579" y="2535777"/>
                <a:ext cx="3392974" cy="595932"/>
              </a:xfrm>
              <a:prstGeom prst="rect">
                <a:avLst/>
              </a:prstGeom>
              <a:blipFill rotWithShape="1">
                <a:blip r:embed="rId11"/>
                <a:stretch>
                  <a:fillRect l="-4676" t="-11224" b="-32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658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39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67010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EMANOVSKÝ, Petr; LEPÍK, Libor a kol. </a:t>
            </a:r>
            <a:r>
              <a:rPr lang="cs-CZ" sz="1100" i="1" dirty="0"/>
              <a:t>Matematika 8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2000, ISBN 80-7230-062-8.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BĚLOUN, František; BRANT, Jiří a kol. </a:t>
            </a:r>
            <a:r>
              <a:rPr lang="cs-CZ" sz="1100" i="1" dirty="0"/>
              <a:t>Matematika pro 8. ročník</a:t>
            </a:r>
            <a:r>
              <a:rPr lang="cs-CZ" sz="1100" dirty="0"/>
              <a:t>. Praha: Kvarta, 1999, ISBN 80-85570-93-9.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9237756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206</TotalTime>
  <Words>1108</Words>
  <Application>Microsoft Office PowerPoint</Application>
  <PresentationFormat>Předvádění na obrazovce (4:3)</PresentationFormat>
  <Paragraphs>99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Roman Hanák</cp:lastModifiedBy>
  <cp:revision>49</cp:revision>
  <dcterms:created xsi:type="dcterms:W3CDTF">2012-09-28T20:15:36Z</dcterms:created>
  <dcterms:modified xsi:type="dcterms:W3CDTF">2013-10-03T10:46:24Z</dcterms:modified>
</cp:coreProperties>
</file>