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412" r:id="rId4"/>
    <p:sldId id="413" r:id="rId5"/>
    <p:sldId id="414" r:id="rId6"/>
    <p:sldId id="418" r:id="rId7"/>
    <p:sldId id="415" r:id="rId8"/>
    <p:sldId id="321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1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VY_32_INOVACE_07_14_M8_Hanak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3281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Statistika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3" y="363193"/>
            <a:ext cx="8953679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Statistické šetření, četnost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3" y="801783"/>
            <a:ext cx="1217598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0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1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6" y="908720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si zavedeme základní statistické pojmy a vysvětlíme si, jak budeme postupovat při statistickém šetření. Tato kapitola je vhodná zopakovat se žáky devátých tříd při konečném opakování ke konci devátého ročníku. </a:t>
            </a:r>
            <a:r>
              <a:rPr lang="cs-CZ" sz="1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jsou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73764" y="88071"/>
            <a:ext cx="8524585" cy="75468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87505" y="158060"/>
            <a:ext cx="3457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Zapamatujte si !!!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22818" y="966656"/>
            <a:ext cx="8698362" cy="272383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4943" y="1160471"/>
            <a:ext cx="618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pojmy statistiky jsou: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73219" y="1679998"/>
            <a:ext cx="3566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statistický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soubor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3871" y="2119632"/>
            <a:ext cx="81757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rvek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statistického souboru (statistická jednotka)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73219" y="2606654"/>
            <a:ext cx="5046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statistické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šetření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3219" y="3069741"/>
            <a:ext cx="5046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statistické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znak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22818" y="3933057"/>
            <a:ext cx="8698362" cy="254296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72683" y="4025551"/>
            <a:ext cx="5046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Statistický znak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může být: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3764" y="4710240"/>
            <a:ext cx="8647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a) Kvantitativní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dá se měřit (věk, výška, váha,…)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73764" y="5445224"/>
            <a:ext cx="8647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b) Kvalitativní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nedá se měřit ( barva, národnost,…)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4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627" y="2674105"/>
            <a:ext cx="1809153" cy="190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75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36" grpId="0"/>
      <p:bldP spid="37" grpId="0"/>
      <p:bldP spid="38" grpId="0"/>
      <p:bldP spid="39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2204" y="1484784"/>
            <a:ext cx="8527069" cy="482052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8024" y="1700808"/>
            <a:ext cx="8156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musíme si ujasnit, co chceme zjišťovat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2460" y="2344871"/>
            <a:ext cx="8156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určíme místo a čas statistického šetření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2340" y="3057551"/>
            <a:ext cx="81563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provádíme pozorování, měření a zápis údajů,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shromažďujeme informace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6412" y="4161747"/>
            <a:ext cx="8156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získané údaje třídíme a zpracováváme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8024" y="4826970"/>
            <a:ext cx="81563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5) rozebíráme výsledky statistického šetření a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vyslovíme závěry, které se šetření vyplývají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62204" y="445716"/>
            <a:ext cx="8527069" cy="79208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340" y="511364"/>
            <a:ext cx="618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Postup při statistickém šetření: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253" y="57350"/>
            <a:ext cx="1624328" cy="171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45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  <p:bldP spid="18" grpId="0"/>
      <p:bldP spid="19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2204" y="1167103"/>
            <a:ext cx="8527069" cy="528623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188" y="1383126"/>
            <a:ext cx="81563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soubor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všichni žáci ve třídě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jednotka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žák třídy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znak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- prospěch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2112" y="242496"/>
            <a:ext cx="8527069" cy="79208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2248" y="308144"/>
            <a:ext cx="618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Příklady statistickém šetření: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6660" y="3111318"/>
            <a:ext cx="81563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soubor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auta na parkovišti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jednotka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auto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znak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- barva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802" y="4797152"/>
            <a:ext cx="81563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soubor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knihy v knihovně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jednotka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kniha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znak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dobrodružné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spravce\AppData\Local\Microsoft\Windows\Temporary Internet Files\Content.IE5\BXRP5YH2\MC9004370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747" y="2409630"/>
            <a:ext cx="3048868" cy="3048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ravce\AppData\Local\Microsoft\Windows\Temporary Internet Files\Content.IE5\KFRZHZFF\MC9003433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89079"/>
            <a:ext cx="1792102" cy="165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ravce\AppData\Local\Microsoft\Windows\Temporary Internet Files\Content.IE5\8H1P3Q3A\MC90044173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764" y="4389000"/>
            <a:ext cx="2064336" cy="206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83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4837" y="710268"/>
            <a:ext cx="8527069" cy="5958100"/>
          </a:xfrm>
          <a:prstGeom prst="roundRect">
            <a:avLst>
              <a:gd name="adj" fmla="val 6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4837" y="116633"/>
            <a:ext cx="8434344" cy="59462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2248" y="188040"/>
            <a:ext cx="758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Tabulka  údajů o žácích ve školní družině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1295" y="808160"/>
            <a:ext cx="8287886" cy="5716192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468045"/>
              </p:ext>
            </p:extLst>
          </p:nvPr>
        </p:nvGraphicFramePr>
        <p:xfrm>
          <a:off x="597934" y="968776"/>
          <a:ext cx="8054607" cy="539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5118"/>
                <a:gridCol w="1800200"/>
                <a:gridCol w="1296144"/>
                <a:gridCol w="936104"/>
                <a:gridCol w="1080120"/>
                <a:gridCol w="1566921"/>
              </a:tblGrid>
              <a:tr h="52981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Člen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družiny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Hmotnost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Výška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Věk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Plave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Rád čte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Karel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30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135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Adam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31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137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Klára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Šárka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30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David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Josef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29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Lenka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31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Jan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Lucie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30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Martina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136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ANO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12" name="Zaoblený obdélníkový popisek 11"/>
          <p:cNvSpPr/>
          <p:nvPr/>
        </p:nvSpPr>
        <p:spPr>
          <a:xfrm>
            <a:off x="517160" y="189681"/>
            <a:ext cx="1440160" cy="521579"/>
          </a:xfrm>
          <a:prstGeom prst="wedgeRoundRectCallout">
            <a:avLst>
              <a:gd name="adj1" fmla="val -46407"/>
              <a:gd name="adj2" fmla="val 267165"/>
              <a:gd name="adj3" fmla="val 16667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Soubor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2088580" y="189681"/>
            <a:ext cx="6680601" cy="521579"/>
          </a:xfrm>
          <a:prstGeom prst="wedgeRoundRectCallout">
            <a:avLst>
              <a:gd name="adj1" fmla="val -10251"/>
              <a:gd name="adj2" fmla="val 101590"/>
              <a:gd name="adj3" fmla="val 16667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Znaky statistického souboru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12248" y="1772816"/>
            <a:ext cx="1440160" cy="4751536"/>
          </a:xfrm>
          <a:prstGeom prst="roundRect">
            <a:avLst/>
          </a:prstGeom>
          <a:noFill/>
          <a:ln w="889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957321" y="980728"/>
            <a:ext cx="6811860" cy="792088"/>
          </a:xfrm>
          <a:prstGeom prst="roundRect">
            <a:avLst/>
          </a:prstGeom>
          <a:noFill/>
          <a:ln w="889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07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 animBg="1"/>
      <p:bldP spid="15" grpId="0" animBg="1"/>
      <p:bldP spid="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2204" y="1628800"/>
            <a:ext cx="8527069" cy="52292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2112" y="116633"/>
            <a:ext cx="8527069" cy="145816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2248" y="188040"/>
            <a:ext cx="758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Četnost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(frekvenci) značíme písmenem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802" y="620688"/>
            <a:ext cx="81563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Četnost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udává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kolik hodnot daného znaku se vyskytuje ve statistickém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souboru.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055" y="1772816"/>
            <a:ext cx="8287886" cy="4896544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222612"/>
              </p:ext>
            </p:extLst>
          </p:nvPr>
        </p:nvGraphicFramePr>
        <p:xfrm>
          <a:off x="996869" y="2492896"/>
          <a:ext cx="3305402" cy="23586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1505202"/>
              </a:tblGrid>
              <a:tr h="529816"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Hmotnost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Četnost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28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29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30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31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631556"/>
              </p:ext>
            </p:extLst>
          </p:nvPr>
        </p:nvGraphicFramePr>
        <p:xfrm>
          <a:off x="4787512" y="2492896"/>
          <a:ext cx="3305402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1505202"/>
              </a:tblGrid>
              <a:tr h="438128"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Výška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Četnost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132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135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136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137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139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653093"/>
              </p:ext>
            </p:extLst>
          </p:nvPr>
        </p:nvGraphicFramePr>
        <p:xfrm>
          <a:off x="974173" y="5092786"/>
          <a:ext cx="3305402" cy="14442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1505202"/>
              </a:tblGrid>
              <a:tr h="529816"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Plave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Četnost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ANO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NE</a:t>
                      </a: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12" name="Zaoblený obdélníkový popisek 11"/>
          <p:cNvSpPr/>
          <p:nvPr/>
        </p:nvSpPr>
        <p:spPr>
          <a:xfrm>
            <a:off x="961970" y="1780342"/>
            <a:ext cx="7282438" cy="521579"/>
          </a:xfrm>
          <a:prstGeom prst="wedgeRoundRectCallout">
            <a:avLst>
              <a:gd name="adj1" fmla="val -10251"/>
              <a:gd name="adj2" fmla="val 50457"/>
              <a:gd name="adj3" fmla="val 16667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Údaje bereme z předcházející tabulky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KFRZHZFF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337" y="53340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3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849" y="795331"/>
            <a:ext cx="9028858" cy="92374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86975" y="833431"/>
            <a:ext cx="8961732" cy="8856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Vyplňte uvedenou tabulku pro žáky vaší třídy, do které budete zapisovat jednotlivé znaky.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04" y="38271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5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576663"/>
              </p:ext>
            </p:extLst>
          </p:nvPr>
        </p:nvGraphicFramePr>
        <p:xfrm>
          <a:off x="119023" y="1783726"/>
          <a:ext cx="8902840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68601"/>
                <a:gridCol w="1008112"/>
                <a:gridCol w="1152128"/>
                <a:gridCol w="864096"/>
                <a:gridCol w="1008112"/>
                <a:gridCol w="1800200"/>
                <a:gridCol w="2001591"/>
              </a:tblGrid>
              <a:tr h="52981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Žák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třídy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Váha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Výška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Věk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Plave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Dojíždí do školy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Navštěvuju jídelnu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294342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22" name="Zaoblený obdélník 21"/>
          <p:cNvSpPr/>
          <p:nvPr/>
        </p:nvSpPr>
        <p:spPr>
          <a:xfrm>
            <a:off x="63709" y="4182988"/>
            <a:ext cx="9028858" cy="227034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30835" y="4221088"/>
            <a:ext cx="8961732" cy="1944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Vytvořte tabulku četnosti pro: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a) váhu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b) věk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c) návštěvnost jídelny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85110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1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3763</TotalTime>
  <Words>530</Words>
  <Application>Microsoft Office PowerPoint</Application>
  <PresentationFormat>Předvádění na obrazovce (4:3)</PresentationFormat>
  <Paragraphs>164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491</cp:revision>
  <dcterms:created xsi:type="dcterms:W3CDTF">2012-10-07T18:47:53Z</dcterms:created>
  <dcterms:modified xsi:type="dcterms:W3CDTF">2013-08-29T14:53:56Z</dcterms:modified>
</cp:coreProperties>
</file>