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3"/>
  </p:notesMasterIdLst>
  <p:sldIdLst>
    <p:sldId id="256" r:id="rId2"/>
    <p:sldId id="257" r:id="rId3"/>
    <p:sldId id="412" r:id="rId4"/>
    <p:sldId id="423" r:id="rId5"/>
    <p:sldId id="424" r:id="rId6"/>
    <p:sldId id="426" r:id="rId7"/>
    <p:sldId id="427" r:id="rId8"/>
    <p:sldId id="321" r:id="rId9"/>
    <p:sldId id="422" r:id="rId10"/>
    <p:sldId id="331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850" y="-101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3" y="3307357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3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3308581"/>
            <a:ext cx="7117179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4" y="4777381"/>
            <a:ext cx="7117179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6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4" y="1809751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3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7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4" y="2389190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9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2389190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1" y="446087"/>
            <a:ext cx="2660651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6" y="446089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1" y="1631951"/>
            <a:ext cx="2660651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387059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4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8" y="1436863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3" y="1411793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6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7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3" y="2083428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4" y="993077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8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3" y="1060595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4"/>
            <a:ext cx="1472963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4" y="675725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5" y="675726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7" y="5951812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61" y="5951812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2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3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3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3" y="4604191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3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>
                <a:solidFill>
                  <a:schemeClr val="bg1"/>
                </a:solidFill>
              </a:rPr>
              <a:t>: </a:t>
            </a:r>
            <a:r>
              <a:rPr lang="cs-CZ" sz="2800" smtClean="0">
                <a:solidFill>
                  <a:schemeClr val="bg1"/>
                </a:solidFill>
              </a:rPr>
              <a:t>VY_32_INOVACE_07_16_M8_Hanak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7" y="2552432"/>
            <a:ext cx="52574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7" y="3561705"/>
            <a:ext cx="32816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Statistika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75" y="363193"/>
            <a:ext cx="8953679" cy="20082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1" y="4072225"/>
            <a:ext cx="90642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Modus a medián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5" y="801785"/>
            <a:ext cx="1217599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56444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89363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75967" y="90872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ukázáno, jak budeme určovat modus a medián ze statistického souboru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Tato kapitola je vhodná zopakovat se žáky devátých tříd při konečném opakování ke konci devátého ročníku.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07507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48290" y="260648"/>
            <a:ext cx="8647416" cy="90918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03862" y="453631"/>
            <a:ext cx="34571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Zapamatujte si !!!</a:t>
            </a:r>
            <a:endParaRPr lang="cs-CZ" sz="2800" b="1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22817" y="1556792"/>
            <a:ext cx="8698363" cy="489654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430432" y="4339283"/>
            <a:ext cx="8283132" cy="158417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80113" y="1992604"/>
            <a:ext cx="8304622" cy="1821331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9593" y="2210771"/>
            <a:ext cx="74139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Modus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statistického souboru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hodnota 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 nejvyšší četností.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0113" y="4686724"/>
            <a:ext cx="854849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Modus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statistického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souboru budeme značit </a:t>
            </a:r>
            <a:r>
              <a:rPr lang="cs-CZ" sz="2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4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781656"/>
            <a:ext cx="1809153" cy="1905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4758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7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2" y="188640"/>
            <a:ext cx="8640958" cy="6552727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0"/>
            <a:ext cx="8568952" cy="78812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967" y="188640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Př.1) Určete modus následujícího statistického souboru.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4343" y="1249793"/>
            <a:ext cx="8592560" cy="543696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323528" y="78812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7411111"/>
              </p:ext>
            </p:extLst>
          </p:nvPr>
        </p:nvGraphicFramePr>
        <p:xfrm>
          <a:off x="431967" y="1288234"/>
          <a:ext cx="2448272" cy="53776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84647"/>
                <a:gridCol w="1263625"/>
              </a:tblGrid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Třída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Počet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059832" y="5984564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Modus statistického souboru je 28.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19749"/>
              </p:ext>
            </p:extLst>
          </p:nvPr>
        </p:nvGraphicFramePr>
        <p:xfrm>
          <a:off x="431967" y="1309132"/>
          <a:ext cx="2448272" cy="53776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84647"/>
                <a:gridCol w="1263625"/>
              </a:tblGrid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Třída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Počet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cxnSp>
        <p:nvCxnSpPr>
          <p:cNvPr id="18" name="Přímá spojnice 17"/>
          <p:cNvCxnSpPr/>
          <p:nvPr/>
        </p:nvCxnSpPr>
        <p:spPr>
          <a:xfrm>
            <a:off x="2915816" y="3657849"/>
            <a:ext cx="1368152" cy="1122163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915816" y="4780013"/>
            <a:ext cx="1368152" cy="1671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915816" y="4780012"/>
            <a:ext cx="1368152" cy="1125506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434924" y="451560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nejvícekrát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Šipka doprava 33"/>
          <p:cNvSpPr/>
          <p:nvPr/>
        </p:nvSpPr>
        <p:spPr>
          <a:xfrm>
            <a:off x="6421207" y="4647916"/>
            <a:ext cx="470314" cy="330423"/>
          </a:xfrm>
          <a:prstGeom prst="rightArrow">
            <a:avLst>
              <a:gd name="adj1" fmla="val 42312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7020272" y="4520074"/>
            <a:ext cx="1728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=28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spravce\AppData\Local\Microsoft\Windows\Temporary Internet Files\Content.IE5\KFRZHZFF\MC9003433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0623" y="1392512"/>
            <a:ext cx="3013627" cy="313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spravce\AppData\Local\Microsoft\Windows\Temporary Internet Files\Content.IE5\8H1P3Q3A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482" y="4962687"/>
            <a:ext cx="1351690" cy="110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31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4" grpId="0"/>
      <p:bldP spid="32" grpId="0"/>
      <p:bldP spid="34" grpId="0" animBg="1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7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3337" y="395800"/>
            <a:ext cx="8656476" cy="2124462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34044" y="2793136"/>
            <a:ext cx="8675915" cy="212793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9780" y="2947752"/>
            <a:ext cx="8455848" cy="18187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případě sudého počtu </a:t>
            </a:r>
            <a:r>
              <a:rPr lang="cs-CZ" sz="2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položek statistického souboru určíme střed tabulky. Potom sečteme dvě nejbližší hodnoty středu tabulky a dělíme je dvěma.</a:t>
            </a:r>
            <a:endParaRPr lang="cs-CZ" sz="2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024" y="395800"/>
            <a:ext cx="8455848" cy="18187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Medián</a:t>
            </a:r>
            <a:r>
              <a:rPr lang="cs-CZ" sz="2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statistického souboru je hodnota, která leží ve středu tabulky uspořádané od nejnižší do nejvyšší hodnoty šetřeného souboru.</a:t>
            </a:r>
            <a:endParaRPr lang="cs-CZ" sz="2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93617" y="5076989"/>
            <a:ext cx="8675915" cy="106396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9353" y="5231605"/>
            <a:ext cx="8455848" cy="577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Medián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statistického souboru budeme značit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med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628623"/>
            <a:ext cx="1440160" cy="151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907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7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2" y="188640"/>
            <a:ext cx="8640958" cy="6552727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0"/>
            <a:ext cx="8568952" cy="78812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967" y="188640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Př.2) Určete medián u tabulky z prvního příkladu.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4343" y="1249793"/>
            <a:ext cx="8592560" cy="543696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Vývojový diagram: postup 6"/>
          <p:cNvSpPr/>
          <p:nvPr/>
        </p:nvSpPr>
        <p:spPr>
          <a:xfrm>
            <a:off x="323528" y="788129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5984564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Medián statistického souboru je 27.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45717" y="1493743"/>
            <a:ext cx="52679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Nejprve seřadíme třídy podle </a:t>
            </a:r>
            <a:b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počtu žáků.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3010188" y="4189651"/>
            <a:ext cx="470314" cy="330423"/>
          </a:xfrm>
          <a:prstGeom prst="rightArrow">
            <a:avLst>
              <a:gd name="adj1" fmla="val 42312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588944" y="4093252"/>
            <a:ext cx="1728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med=27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3499232"/>
              </p:ext>
            </p:extLst>
          </p:nvPr>
        </p:nvGraphicFramePr>
        <p:xfrm>
          <a:off x="400515" y="1363737"/>
          <a:ext cx="2448272" cy="53776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84647"/>
                <a:gridCol w="1263625"/>
              </a:tblGrid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Počet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Třída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22</a:t>
                      </a:r>
                      <a:endParaRPr lang="cs-CZ" sz="2400" kern="12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28</a:t>
                      </a:r>
                      <a:endParaRPr lang="cs-CZ" sz="2400" kern="12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25</a:t>
                      </a:r>
                      <a:endParaRPr lang="cs-CZ" sz="2400" kern="12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28</a:t>
                      </a:r>
                      <a:endParaRPr lang="cs-CZ" sz="2400" kern="12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30</a:t>
                      </a:r>
                      <a:endParaRPr lang="cs-CZ" sz="2400" kern="12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28</a:t>
                      </a:r>
                      <a:endParaRPr lang="cs-CZ" sz="2400" kern="12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kern="12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27</a:t>
                      </a:r>
                      <a:endParaRPr lang="cs-CZ" sz="2400" kern="12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7394455"/>
              </p:ext>
            </p:extLst>
          </p:nvPr>
        </p:nvGraphicFramePr>
        <p:xfrm>
          <a:off x="323528" y="1363737"/>
          <a:ext cx="2554021" cy="53776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5816"/>
                <a:gridCol w="1318205"/>
              </a:tblGrid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Počet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Třída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2156404"/>
              </p:ext>
            </p:extLst>
          </p:nvPr>
        </p:nvGraphicFramePr>
        <p:xfrm>
          <a:off x="323528" y="1363737"/>
          <a:ext cx="2556711" cy="53776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7117"/>
                <a:gridCol w="1319594"/>
              </a:tblGrid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Počet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Třída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27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3776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7.A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3245717" y="2781956"/>
            <a:ext cx="52679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Určíme střed tabulky.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AX2KZEMX\MC900343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156" y="3429000"/>
            <a:ext cx="2268252" cy="2193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2557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  <p:bldP spid="14" grpId="0"/>
      <p:bldP spid="15" grpId="0" animBg="1"/>
      <p:bldP spid="16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7" y="0"/>
            <a:ext cx="8928991" cy="685800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2" y="404664"/>
            <a:ext cx="8640958" cy="6336703"/>
          </a:xfrm>
          <a:prstGeom prst="roundRect">
            <a:avLst>
              <a:gd name="adj" fmla="val 0"/>
            </a:avLst>
          </a:prstGeom>
          <a:solidFill>
            <a:schemeClr val="tx1"/>
          </a:solidFill>
          <a:ln w="63500">
            <a:solidFill>
              <a:schemeClr val="tx1">
                <a:lumMod val="95000"/>
              </a:schemeClr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2497778" y="188640"/>
            <a:ext cx="6386566" cy="1007946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3" y="447783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Př.3) Určete medián daného souboru.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10904" y="1772816"/>
            <a:ext cx="6360314" cy="4927350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497778" y="1184878"/>
            <a:ext cx="1509762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rgbClr val="FFFF00"/>
                </a:solidFill>
              </a:rPr>
              <a:t>Řešení: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12782" y="2132856"/>
            <a:ext cx="5715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/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Nejprve seřadíme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žáky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podle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výšky.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2842870" y="2809805"/>
                <a:ext cx="511257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2) 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Ur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čí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me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st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ř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ed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 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tabulky</m:t>
                      </m:r>
                      <m:r>
                        <m:rPr>
                          <m:nor/>
                        </m:rPr>
                        <a:rPr lang="cs-CZ" sz="2400" dirty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m:t>.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2870" y="2809805"/>
                <a:ext cx="5112570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358" b="-18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2842870" y="3623964"/>
            <a:ext cx="40698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3) Vypočteme medián 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78390" y="4820923"/>
            <a:ext cx="12142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0" i="0" dirty="0" smtClean="0">
                <a:solidFill>
                  <a:schemeClr val="bg1"/>
                </a:solidFill>
                <a:latin typeface="+mj-lt"/>
                <a:cs typeface="Arial" pitchFamily="34" charset="0"/>
              </a:rPr>
              <a:t>med=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3934687" y="4635299"/>
                <a:ext cx="2384543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138+140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4687" y="4635299"/>
                <a:ext cx="2384543" cy="7838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2670323" y="5976782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Medián statistického souboru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139 cm.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" name="Picture 2" descr="C:\Users\spravce\AppData\Local\Microsoft\Windows\Temporary Internet Files\Content.IE5\8H1P3Q3A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456" y="3046315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5415143"/>
              </p:ext>
            </p:extLst>
          </p:nvPr>
        </p:nvGraphicFramePr>
        <p:xfrm>
          <a:off x="107507" y="188639"/>
          <a:ext cx="2411760" cy="65527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5879"/>
                <a:gridCol w="1205881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Výška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Jméno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Karel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Lucka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Josef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Lenka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Tereza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151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Libor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Jiří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731929"/>
              </p:ext>
            </p:extLst>
          </p:nvPr>
        </p:nvGraphicFramePr>
        <p:xfrm>
          <a:off x="107507" y="188640"/>
          <a:ext cx="2411760" cy="65527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5879"/>
                <a:gridCol w="1205881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Výška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Jméno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Lenka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Karel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Lucka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Jiří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Josef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151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Libor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Tereza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570214"/>
              </p:ext>
            </p:extLst>
          </p:nvPr>
        </p:nvGraphicFramePr>
        <p:xfrm>
          <a:off x="86018" y="188639"/>
          <a:ext cx="2411760" cy="65527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05879"/>
                <a:gridCol w="1205881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Výška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baseline="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Jméno</a:t>
                      </a:r>
                      <a:endParaRPr lang="cs-CZ" sz="2400" b="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Lenka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Karel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Lucka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Jiří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Dana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Josef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151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Libor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154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Tereza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19" name="TextovéPole 18"/>
              <p:cNvSpPr txBox="1"/>
              <p:nvPr/>
            </p:nvSpPr>
            <p:spPr>
              <a:xfrm>
                <a:off x="5691060" y="4635299"/>
                <a:ext cx="1480305" cy="783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278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=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91060" y="4635299"/>
                <a:ext cx="1480305" cy="78380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ovéPole 19"/>
              <p:cNvSpPr txBox="1"/>
              <p:nvPr/>
            </p:nvSpPr>
            <p:spPr>
              <a:xfrm>
                <a:off x="6640204" y="4851410"/>
                <a:ext cx="148030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1</m:t>
                      </m:r>
                      <m:r>
                        <a:rPr lang="cs-CZ" sz="2400" b="0" i="1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39</m:t>
                      </m:r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0204" y="4851410"/>
                <a:ext cx="1480305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8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3365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3494" y="947886"/>
            <a:ext cx="9028859" cy="1337523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00620" y="985986"/>
            <a:ext cx="9057026" cy="12994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V zahradě je 8 meruňkových stromů.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Úroda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 jednoho stromu, jestliže se sklidilo 130 kg; 215 kg;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198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kg; 284 kg; 97 kg; 90 kg; 160 kg; 252 kg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meruněk.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Určete medián.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107" y="38271"/>
            <a:ext cx="9036601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139" y="2426958"/>
            <a:ext cx="9028859" cy="129007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114265" y="2465059"/>
            <a:ext cx="9057026" cy="7539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Ve škole jsou třídy, které mají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20; 19; 25; 30; 23; 21; 25; 25; 29; 30; 29; 29; 29; 28; 22; 24; 30; 27; 35; 32; 33; 30 28;žáků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Určete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modus a medián.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107" y="3784886"/>
            <a:ext cx="9028859" cy="1156282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3494" y="3986033"/>
            <a:ext cx="9151881" cy="7539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3) Naměřené teploty měly hodnotu 17 °C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; 19 °C; 16 °C; 15 °C;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°C; 17 °C; 19 °C; 16 °C; 15 °C; 19 °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C. Určete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modus a medián.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2107" y="5008878"/>
            <a:ext cx="9028859" cy="166963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53474" y="5113395"/>
            <a:ext cx="9171054" cy="7539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Žáci získali z písemky tyto body 14; 17; 15; 14; 20; 16; 15; 18; 18; 17; 17; 18; 17; 15; 15; 18; 20; 18; 19; 16; 19; 19; 19; 18; 17. Určete modus a medián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spravce\AppData\Local\Microsoft\Windows\Temporary Internet Files\Content.IE5\AX2KZEMX\MC90044045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0680" y="123269"/>
            <a:ext cx="1305581" cy="98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65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3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849" y="980728"/>
            <a:ext cx="9028859" cy="93610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107" y="38271"/>
            <a:ext cx="6804991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0838" y="123269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849" y="2354119"/>
            <a:ext cx="9028859" cy="972479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0" y="3650263"/>
            <a:ext cx="9028859" cy="104424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-21990" y="5162431"/>
            <a:ext cx="9028859" cy="111600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Obdélník 13"/>
              <p:cNvSpPr/>
              <p:nvPr/>
            </p:nvSpPr>
            <p:spPr>
              <a:xfrm>
                <a:off x="133319" y="1201865"/>
                <a:ext cx="8759162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1)  </m:t>
                      </m:r>
                      <m:r>
                        <a:rPr lang="cs-CZ" sz="240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𝑒𝑑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=179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𝑘𝑔</m:t>
                      </m:r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319" y="1201865"/>
                <a:ext cx="8759162" cy="504056"/>
              </a:xfrm>
              <a:prstGeom prst="rect">
                <a:avLst/>
              </a:prstGeom>
              <a:blipFill rotWithShape="1">
                <a:blip r:embed="rId2"/>
                <a:stretch>
                  <a:fillRect l="-139" b="-116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Obdélník 14"/>
              <p:cNvSpPr/>
              <p:nvPr/>
            </p:nvSpPr>
            <p:spPr>
              <a:xfrm>
                <a:off x="83887" y="2588330"/>
                <a:ext cx="8759162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2)   </m:t>
                      </m:r>
                      <m:r>
                        <a:rPr lang="cs-CZ" sz="240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𝑜𝑑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=29     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𝑚𝑒𝑑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=28</m:t>
                      </m:r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87" y="2588330"/>
                <a:ext cx="8759162" cy="504056"/>
              </a:xfrm>
              <a:prstGeom prst="rect">
                <a:avLst/>
              </a:prstGeom>
              <a:blipFill rotWithShape="1">
                <a:blip r:embed="rId3"/>
                <a:stretch>
                  <a:fillRect l="-139" b="-1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Obdélník 15"/>
              <p:cNvSpPr/>
              <p:nvPr/>
            </p:nvSpPr>
            <p:spPr>
              <a:xfrm>
                <a:off x="112859" y="3920355"/>
                <a:ext cx="8759162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3)   </m:t>
                      </m:r>
                      <m:r>
                        <a:rPr lang="cs-CZ" sz="240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𝑜𝑑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=19     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𝑚𝑒𝑑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=17</m:t>
                      </m:r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859" y="3920355"/>
                <a:ext cx="8759162" cy="504056"/>
              </a:xfrm>
              <a:prstGeom prst="rect">
                <a:avLst/>
              </a:prstGeom>
              <a:blipFill rotWithShape="1">
                <a:blip r:embed="rId4"/>
                <a:stretch>
                  <a:fillRect l="-139" b="-116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Obdélník 16"/>
              <p:cNvSpPr/>
              <p:nvPr/>
            </p:nvSpPr>
            <p:spPr>
              <a:xfrm>
                <a:off x="163307" y="5468403"/>
                <a:ext cx="8759162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4)   </m:t>
                      </m:r>
                      <m:r>
                        <a:rPr lang="cs-CZ" sz="240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𝑚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𝑜𝑑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=18       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𝑚𝑒𝑑</m:t>
                      </m:r>
                      <m:r>
                        <a:rPr lang="cs-CZ" sz="2400" b="0" i="1" smtClean="0">
                          <a:solidFill>
                            <a:srgbClr val="FFFF00"/>
                          </a:solidFill>
                          <a:latin typeface="Cambria Math"/>
                          <a:cs typeface="Arial" pitchFamily="34" charset="0"/>
                        </a:rPr>
                        <m:t>=17</m:t>
                      </m:r>
                    </m:oMath>
                  </m:oMathPara>
                </a14:m>
                <a:endParaRPr lang="cs-CZ" sz="24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307" y="5468403"/>
                <a:ext cx="8759162" cy="504056"/>
              </a:xfrm>
              <a:prstGeom prst="rect">
                <a:avLst/>
              </a:prstGeom>
              <a:blipFill rotWithShape="1">
                <a:blip r:embed="rId5"/>
                <a:stretch>
                  <a:fillRect l="-139" b="-116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878" y="172642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14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9" y="620689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6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6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6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3" y="2528900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3" y="169352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6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2" y="186681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2" y="476674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3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DYTRYCH</a:t>
            </a:r>
            <a:r>
              <a:rPr lang="cs-CZ" sz="1100" dirty="0">
                <a:solidFill>
                  <a:schemeClr val="bg1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chemeClr val="bg1"/>
                </a:solidFill>
              </a:rPr>
              <a:t>Sbírka úloh z matematiky</a:t>
            </a:r>
            <a:r>
              <a:rPr lang="cs-CZ" sz="1100" dirty="0">
                <a:solidFill>
                  <a:schemeClr val="bg1"/>
                </a:solidFill>
              </a:rPr>
              <a:t>. Pohořelice: Fortuna, 2001, ISBN 80-7168-766-9</a:t>
            </a:r>
            <a:r>
              <a:rPr lang="cs-CZ" sz="1100" dirty="0" smtClean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</a:t>
            </a:r>
            <a:r>
              <a:rPr lang="cs-CZ" sz="1100" dirty="0" smtClean="0">
                <a:solidFill>
                  <a:schemeClr val="bg1"/>
                </a:solidFill>
              </a:rPr>
              <a:t/>
            </a:r>
            <a:br>
              <a:rPr lang="cs-CZ" sz="1100" dirty="0" smtClean="0">
                <a:solidFill>
                  <a:schemeClr val="bg1"/>
                </a:solidFill>
              </a:rPr>
            </a:br>
            <a:r>
              <a:rPr lang="cs-CZ" sz="1100" dirty="0" smtClean="0">
                <a:solidFill>
                  <a:schemeClr val="bg1"/>
                </a:solidFill>
              </a:rPr>
              <a:t>ISBN </a:t>
            </a:r>
            <a:r>
              <a:rPr lang="cs-CZ" sz="1100" dirty="0">
                <a:solidFill>
                  <a:schemeClr val="bg1"/>
                </a:solidFill>
              </a:rPr>
              <a:t>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81" y="620688"/>
            <a:ext cx="2889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3945</TotalTime>
  <Words>782</Words>
  <Application>Microsoft Office PowerPoint</Application>
  <PresentationFormat>Předvádění na obrazovce (4:3)</PresentationFormat>
  <Paragraphs>246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527</cp:revision>
  <dcterms:created xsi:type="dcterms:W3CDTF">2012-10-07T18:47:53Z</dcterms:created>
  <dcterms:modified xsi:type="dcterms:W3CDTF">2013-08-29T16:19:04Z</dcterms:modified>
</cp:coreProperties>
</file>