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412" r:id="rId4"/>
    <p:sldId id="428" r:id="rId5"/>
    <p:sldId id="429" r:id="rId6"/>
    <p:sldId id="430" r:id="rId7"/>
    <p:sldId id="321" r:id="rId8"/>
    <p:sldId id="422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850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30.8.2013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VY_32_INOVACE_07_17_M8_Hanak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3281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Statistika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Rozptyl a směrodatná </a:t>
            </a:r>
            <a:r>
              <a:rPr lang="cs-CZ" sz="2800" dirty="0" smtClean="0">
                <a:solidFill>
                  <a:schemeClr val="bg1"/>
                </a:solidFill>
              </a:rPr>
              <a:t>odchylka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je ukázáno, jak budeme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počítat rozptyl a směrodatnou odchylku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statistického souboru.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Tuto kapitolu je vhodné probrat jako učivo na konci devátém ročníku, protože je  v některých učebnicích uváděno jako rozšiřující učivo. Na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07507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387591" y="1705051"/>
            <a:ext cx="8283132" cy="72442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6846" y="109503"/>
            <a:ext cx="8304622" cy="156668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544858" y="197384"/>
                <a:ext cx="8102004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Rozptyl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je definován jako součet druhých mocnin odchylek jednotlivých hodnot znaku od aritmetického průměru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dělený počtem hodnot.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858" y="197384"/>
                <a:ext cx="8102004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5" t="-4386" r="-1580" b="-10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480827" y="1676191"/>
                <a:ext cx="7792921" cy="7532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Rozptyl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značíme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>
                            <a:solidFill>
                              <a:schemeClr val="bg1"/>
                            </a:solidFill>
                            <a:latin typeface="Arial" pitchFamily="34" charset="0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>
                            <a:solidFill>
                              <a:schemeClr val="bg1"/>
                            </a:solidFill>
                            <a:latin typeface="Arial" pitchFamily="34" charset="0"/>
                            <a:cs typeface="Arial" pitchFamily="34" charset="0"/>
                          </a:rPr>
                          <m:t>𝜎</m:t>
                        </m:r>
                      </m:e>
                      <m:sup>
                        <m:r>
                          <a:rPr lang="cs-CZ" sz="2800">
                            <a:solidFill>
                              <a:schemeClr val="bg1"/>
                            </a:solidFill>
                            <a:latin typeface="Arial" pitchFamily="34" charset="0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(čteme sigma na druhou).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27" y="1676191"/>
                <a:ext cx="7792921" cy="753283"/>
              </a:xfrm>
              <a:prstGeom prst="rect">
                <a:avLst/>
              </a:prstGeom>
              <a:blipFill rotWithShape="1">
                <a:blip r:embed="rId3"/>
                <a:stretch>
                  <a:fillRect l="-1643" b="-104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376846" y="2552978"/>
            <a:ext cx="8283132" cy="307814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518714" y="2315432"/>
                <a:ext cx="7792921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b="0" i="1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cs-CZ" sz="2800" b="0" i="1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  <m:r>
                                    <a:rPr lang="cs-CZ" sz="2800" i="1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+ . . . +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</m:e>
                                    <m:sub>
                                      <m:r>
                                        <a:rPr lang="cs-CZ" sz="2800" b="0" i="1" smtClean="0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𝑛</m:t>
                                      </m:r>
                                    </m:sub>
                                  </m:sSub>
                                  <m:r>
                                    <a:rPr lang="cs-CZ" sz="2800" i="1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cs-CZ" sz="2800" i="1">
                                          <a:solidFill>
                                            <a:schemeClr val="bg1"/>
                                          </a:solidFill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14" y="2315432"/>
                <a:ext cx="7792921" cy="13849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573359" y="3674380"/>
            <a:ext cx="7738276" cy="18428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558178" y="3573016"/>
                <a:ext cx="6691562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 . . . , 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jednotlivé hodnoty znaku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178" y="3573016"/>
                <a:ext cx="6691562" cy="738664"/>
              </a:xfrm>
              <a:prstGeom prst="rect">
                <a:avLst/>
              </a:prstGeom>
              <a:blipFill rotWithShape="1">
                <a:blip r:embed="rId5"/>
                <a:stretch>
                  <a:fillRect r="-1185" b="-115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2147834" y="4159852"/>
                <a:ext cx="5656795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aritmetický průměr hodnot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7834" y="4159852"/>
                <a:ext cx="5656795" cy="738664"/>
              </a:xfrm>
              <a:prstGeom prst="rect">
                <a:avLst/>
              </a:prstGeom>
              <a:blipFill rotWithShape="1">
                <a:blip r:embed="rId6"/>
                <a:stretch>
                  <a:fillRect b="-106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2147832" y="4718502"/>
                <a:ext cx="5656795" cy="658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𝑛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počet prvků daného souboru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7832" y="4718502"/>
                <a:ext cx="5656795" cy="658835"/>
              </a:xfrm>
              <a:prstGeom prst="rect">
                <a:avLst/>
              </a:prstGeom>
              <a:blipFill rotWithShape="1">
                <a:blip r:embed="rId7"/>
                <a:stretch>
                  <a:fillRect r="-970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387591" y="5805264"/>
            <a:ext cx="8283132" cy="86409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480827" y="5776404"/>
                <a:ext cx="7792921" cy="7218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Směrodatná odchylka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vypočteme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𝜎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27" y="5776404"/>
                <a:ext cx="7792921" cy="721864"/>
              </a:xfrm>
              <a:prstGeom prst="rect">
                <a:avLst/>
              </a:prstGeom>
              <a:blipFill rotWithShape="1">
                <a:blip r:embed="rId8"/>
                <a:stretch>
                  <a:fillRect l="-1643" b="-22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4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409" y="2295651"/>
            <a:ext cx="1309314" cy="137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75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8" grpId="0"/>
      <p:bldP spid="13" grpId="0"/>
      <p:bldP spid="14" grpId="0"/>
      <p:bldP spid="21" grpId="0"/>
      <p:bldP spid="2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7507" y="-1"/>
            <a:ext cx="9036493" cy="67413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2577" y="76269"/>
            <a:ext cx="8473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Př.1)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Vypočítejte rozptyl  a směrodatnou odchylku výšek </a:t>
            </a:r>
            <a:b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skupiny patnácti žáků zaznamenaných v tabulce takto: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99791" y="907266"/>
            <a:ext cx="6339111" cy="560051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839956" y="119144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239161"/>
              </p:ext>
            </p:extLst>
          </p:nvPr>
        </p:nvGraphicFramePr>
        <p:xfrm>
          <a:off x="356382" y="972202"/>
          <a:ext cx="2150077" cy="40495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0359"/>
                <a:gridCol w="1109718"/>
              </a:tblGrid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Výška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 cm )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</a:p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žáků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167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839956" y="1772816"/>
            <a:ext cx="6198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Vypočítáme aritmetický průměr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Picture 2" descr="C:\Users\spravce\AppData\Local\Microsoft\Windows\Temporary Internet Files\Content.IE5\8H1P3Q3A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68617"/>
            <a:ext cx="1351690" cy="110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2906609" y="2420887"/>
                <a:ext cx="5913863" cy="799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63·1+164·3+165·2+166·3+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1+3+2+3+2+4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6609" y="2420887"/>
                <a:ext cx="5913863" cy="7998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3275856" y="3487286"/>
                <a:ext cx="3388228" cy="799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+167·2+168·4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1+3+2+3+2+4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487286"/>
                <a:ext cx="3388228" cy="7998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6551364" y="3501008"/>
                <a:ext cx="144927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2489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15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1364" y="3501008"/>
                <a:ext cx="1449276" cy="7861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7589626" y="3656402"/>
                <a:ext cx="14492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65,93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626" y="3656402"/>
                <a:ext cx="1449276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8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2839204" y="4653136"/>
                <a:ext cx="178655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≐</m:t>
                      </m:r>
                      <m:r>
                        <a:rPr lang="cs-CZ" sz="240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66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9204" y="4653136"/>
                <a:ext cx="1786550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2906609" y="5438744"/>
            <a:ext cx="6198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Sestrojíme tabulku od nejnižší hodnoty do nejvyšší a vypočteme odchylky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184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/>
      <p:bldP spid="19" grpId="0"/>
      <p:bldP spid="20" grpId="0"/>
      <p:bldP spid="21" grpId="0"/>
      <p:bldP spid="22" grpId="0"/>
      <p:bldP spid="23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685800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84190416"/>
                  </p:ext>
                </p:extLst>
              </p:nvPr>
            </p:nvGraphicFramePr>
            <p:xfrm>
              <a:off x="233773" y="259079"/>
              <a:ext cx="8676455" cy="633984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123727"/>
                    <a:gridCol w="3024336"/>
                    <a:gridCol w="3528392"/>
                  </a:tblGrid>
                  <a:tr h="34451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Výška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Odchylka od průměru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Druhá mocnina odchylky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163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84190416"/>
                  </p:ext>
                </p:extLst>
              </p:nvPr>
            </p:nvGraphicFramePr>
            <p:xfrm>
              <a:off x="233773" y="259079"/>
              <a:ext cx="8676455" cy="633984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123727"/>
                    <a:gridCol w="3024336"/>
                    <a:gridCol w="3528392"/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Výška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Odchylka od průměru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Druhá mocnina odchylky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04615" r="-308023" b="-1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204615" r="-308023" b="-1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304615" r="-308023" b="-1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404615" r="-308023" b="-1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504615" r="-308023" b="-10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604615" r="-308023" b="-9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704615" r="-308023" b="-8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804615" r="-308023" b="-7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904615" r="-308023" b="-6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004615" r="-308023" b="-5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104615" r="-308023" b="-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204615" r="-308023" b="-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304615" r="-308023" b="-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404615" r="-308023" b="-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t="-1504615" r="-308023" b="-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13998357"/>
                  </p:ext>
                </p:extLst>
              </p:nvPr>
            </p:nvGraphicFramePr>
            <p:xfrm>
              <a:off x="233773" y="259079"/>
              <a:ext cx="8676455" cy="633984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123727"/>
                    <a:gridCol w="3024336"/>
                    <a:gridCol w="3528392"/>
                  </a:tblGrid>
                  <a:tr h="34451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Výška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Odchylka od průměru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Druhá mocnina odchylky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163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163−166=−3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164−166=−2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164−166=−2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164−166=−2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165−166=−1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165−166=−1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165−166=−1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166−166=0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166−166=0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167−166=1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167−166=1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13998357"/>
                  </p:ext>
                </p:extLst>
              </p:nvPr>
            </p:nvGraphicFramePr>
            <p:xfrm>
              <a:off x="233773" y="259079"/>
              <a:ext cx="8676455" cy="633984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123727"/>
                    <a:gridCol w="3024336"/>
                    <a:gridCol w="3528392"/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Výška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Odchylka od průměru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Druhá mocnina odchylky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04615" r="-308023" b="-1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04615" r="-116734" b="-1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204615" r="-308023" b="-1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204615" r="-116734" b="-1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304615" r="-308023" b="-1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304615" r="-116734" b="-1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404615" r="-308023" b="-1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404615" r="-116734" b="-1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504615" r="-308023" b="-10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504615" r="-116734" b="-10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604615" r="-308023" b="-9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604615" r="-116734" b="-9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704615" r="-308023" b="-8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704615" r="-116734" b="-8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804615" r="-308023" b="-7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804615" r="-116734" b="-7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904615" r="-308023" b="-6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904615" r="-116734" b="-6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004615" r="-308023" b="-5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004615" r="-116734" b="-5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104615" r="-308023" b="-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104615" r="-116734" b="-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204615" r="-308023" b="-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204615" r="-116734" b="-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304615" r="-308023" b="-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304615" r="-116734" b="-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404615" r="-308023" b="-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404615" r="-116734" b="-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t="-1504615" r="-308023" b="-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0363" t="-1504615" r="-116734" b="-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6" name="Tabulka 1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51595374"/>
                  </p:ext>
                </p:extLst>
              </p:nvPr>
            </p:nvGraphicFramePr>
            <p:xfrm>
              <a:off x="233773" y="259079"/>
              <a:ext cx="8676455" cy="633984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123727"/>
                    <a:gridCol w="3024336"/>
                    <a:gridCol w="3528392"/>
                  </a:tblGrid>
                  <a:tr h="34451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Výška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Odchylka od průměru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Druhá mocnina odchylky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163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163−166=−3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9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164−166=−2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164−166=−2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164−166=−2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165−166=−1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165−166=−1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165−166=−1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166−166=0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166−166=0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167−166=1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167−166=1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44518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168−166=2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  <a:cs typeface="Arial" panose="020B0604020202020204" pitchFamily="34" charset="0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000" dirty="0">
                            <a:solidFill>
                              <a:schemeClr val="bg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16" name="Tabulka 1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51595374"/>
                  </p:ext>
                </p:extLst>
              </p:nvPr>
            </p:nvGraphicFramePr>
            <p:xfrm>
              <a:off x="233773" y="259079"/>
              <a:ext cx="8676455" cy="633984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123727"/>
                    <a:gridCol w="3024336"/>
                    <a:gridCol w="3528392"/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Výška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Odchylka od průměru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000" b="0" baseline="0" dirty="0" smtClean="0">
                              <a:solidFill>
                                <a:schemeClr val="bg1"/>
                              </a:solidFill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Druhá mocnina odchylky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04615" r="-308023" b="-1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04615" r="-116734" b="-1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04615" b="-14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204615" r="-308023" b="-1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204615" r="-116734" b="-1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204615" b="-13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304615" r="-308023" b="-1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304615" r="-116734" b="-1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304615" b="-12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404615" r="-308023" b="-1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404615" r="-116734" b="-1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404615" b="-11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504615" r="-308023" b="-10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504615" r="-116734" b="-10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504615" b="-10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604615" r="-308023" b="-9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604615" r="-116734" b="-9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604615" b="-9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704615" r="-308023" b="-8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704615" r="-116734" b="-8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704615" b="-8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804615" r="-308023" b="-7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804615" r="-116734" b="-7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804615" b="-7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904615" r="-308023" b="-6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904615" r="-116734" b="-6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904615" b="-6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004615" r="-308023" b="-5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004615" r="-116734" b="-5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004615" b="-5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104615" r="-308023" b="-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104615" r="-116734" b="-4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104615" b="-4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204615" r="-308023" b="-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204615" r="-116734" b="-3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204615" b="-3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304615" r="-308023" b="-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304615" r="-116734" b="-2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304615" b="-2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404615" r="-308023" b="-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404615" r="-116734" b="-10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404615" b="-101538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504615" r="-308023" b="-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70363" t="-1504615" r="-116734" b="-15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45941" t="-1504615" b="-1538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2050" name="Picture 2" descr="C:\Users\spravce\AppData\Local\Microsoft\Windows\Temporary Internet Files\Content.IE5\BXRP5YH2\MC900440452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83671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907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7858" y="0"/>
            <a:ext cx="9036493" cy="67413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857" y="44730"/>
            <a:ext cx="9067697" cy="273619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83" y="189694"/>
            <a:ext cx="6198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Vypočítáme rozptyl výšek dané skupiny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23528" y="821301"/>
                <a:ext cx="8972940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𝜎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9</m:t>
                          </m:r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+4+4+4+1+1+0+0+0+1+1+4+4+4+4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15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821301"/>
                <a:ext cx="8972940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653983" y="1744720"/>
                <a:ext cx="142420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41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983" y="1744720"/>
                <a:ext cx="1424204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1619672" y="1906975"/>
                <a:ext cx="142420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≐</m:t>
                      </m:r>
                      <m:r>
                        <a:rPr lang="cs-CZ" sz="240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2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,7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1906975"/>
                <a:ext cx="1424204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37858" y="3003323"/>
            <a:ext cx="9067697" cy="167895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0910" y="3154183"/>
            <a:ext cx="8054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Vypočítáme směrodatnou odchylku výšek dané skupiny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01108" y="3818181"/>
                <a:ext cx="1424204" cy="5395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𝜎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2,7</m:t>
                          </m:r>
                        </m:e>
                      </m:rad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108" y="3818181"/>
                <a:ext cx="1424204" cy="53957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1925312" y="3857133"/>
                <a:ext cx="142420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≐1,6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5312" y="3857133"/>
                <a:ext cx="1424204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242715" y="5013176"/>
            <a:ext cx="85611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Rozptyl výšek dané skupiny žáků je 2,7 a směrodatná odchylka dané skupiny je 1,6.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KFRZHZFF\MC9004377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62867"/>
            <a:ext cx="1385424" cy="124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32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5" grpId="0"/>
      <p:bldP spid="16" grpId="0"/>
      <p:bldP spid="17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620025"/>
            <a:ext cx="9028859" cy="187287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7124" y="658124"/>
            <a:ext cx="9057027" cy="9308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tabulce jsou uvedeny počty žáků narozených v daném měsíci. Vypočítejte rozptyl a směrodatnou odchylku.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07" y="38271"/>
            <a:ext cx="9036601" cy="564755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7" y="46533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-2" y="2492896"/>
            <a:ext cx="9028859" cy="424847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731" y="2509664"/>
            <a:ext cx="9057026" cy="4468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Vypočítejte rozptyl a odchylku u obou znaků. 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320603"/>
              </p:ext>
            </p:extLst>
          </p:nvPr>
        </p:nvGraphicFramePr>
        <p:xfrm>
          <a:off x="0" y="1484784"/>
          <a:ext cx="894372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0940"/>
                <a:gridCol w="638492"/>
                <a:gridCol w="576064"/>
                <a:gridCol w="648072"/>
                <a:gridCol w="663273"/>
                <a:gridCol w="509634"/>
                <a:gridCol w="674610"/>
                <a:gridCol w="674610"/>
                <a:gridCol w="674610"/>
                <a:gridCol w="586244"/>
                <a:gridCol w="648072"/>
                <a:gridCol w="720080"/>
                <a:gridCol w="789019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Měsíc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IX.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XII.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III.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IV.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VII.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VIII.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8362070"/>
              </p:ext>
            </p:extLst>
          </p:nvPr>
        </p:nvGraphicFramePr>
        <p:xfrm>
          <a:off x="130837" y="2956491"/>
          <a:ext cx="876164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73011"/>
                <a:gridCol w="2705944"/>
                <a:gridCol w="2982689"/>
              </a:tblGrid>
              <a:tr h="716508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Světadíl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Roční přírůstek na 1000 obyvatel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Střední délka života (počet let)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Evropa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Asie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Afrika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Severní Amerika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Jižní Amerika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Austrálie a Oceánie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118946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305" y="794172"/>
            <a:ext cx="9028859" cy="223224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570" y="3026792"/>
            <a:ext cx="9028859" cy="325201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Obdélník 13"/>
              <p:cNvSpPr/>
              <p:nvPr/>
            </p:nvSpPr>
            <p:spPr>
              <a:xfrm>
                <a:off x="122775" y="1015308"/>
                <a:ext cx="8759162" cy="186709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1)  </m:t>
                      </m:r>
                      <m:acc>
                        <m:accPr>
                          <m:chr m:val="̅"/>
                          <m:ctrlP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=3 </m:t>
                      </m:r>
                    </m:oMath>
                  </m:oMathPara>
                </a14:m>
                <a:endParaRPr lang="cs-CZ" sz="2400" b="0" i="1" dirty="0" smtClean="0">
                  <a:solidFill>
                    <a:srgbClr val="FFFF00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      </m:t>
                      </m:r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𝑒𝑑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=3,5</m:t>
                      </m:r>
                    </m:oMath>
                  </m:oMathPara>
                </a14:m>
                <a:endParaRPr lang="cs-CZ" sz="2400" b="0" dirty="0" smtClean="0">
                  <a:solidFill>
                    <a:srgbClr val="FFFF00"/>
                  </a:solidFill>
                  <a:cs typeface="Arial" pitchFamily="34" charset="0"/>
                </a:endParaRPr>
              </a:p>
              <a:p>
                <a:pPr/>
                <a:r>
                  <a:rPr lang="cs-CZ" sz="2400" dirty="0" smtClean="0">
                    <a:solidFill>
                      <a:srgbClr val="FFFF00"/>
                    </a:solidFill>
                  </a:rPr>
                  <a:t>   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𝑚𝑜𝑑</m:t>
                    </m:r>
                    <m:r>
                      <a:rPr lang="cs-CZ" sz="24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=4</m:t>
                    </m:r>
                  </m:oMath>
                </a14:m>
                <a:endParaRPr lang="cs-CZ" sz="2400" dirty="0" smtClean="0">
                  <a:solidFill>
                    <a:srgbClr val="FFFF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    </m:t>
                      </m:r>
                      <m:sSup>
                        <m:sSupPr>
                          <m:ctrlPr>
                            <a:rPr lang="cs-CZ" sz="240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400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𝜎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=2,5</m:t>
                      </m:r>
                    </m:oMath>
                  </m:oMathPara>
                </a14:m>
                <a:endParaRPr lang="cs-CZ" sz="2400" dirty="0" smtClean="0">
                  <a:solidFill>
                    <a:srgbClr val="FFFF00"/>
                  </a:solidFill>
                </a:endParaRPr>
              </a:p>
              <a:p>
                <a:pPr/>
                <a:r>
                  <a:rPr lang="cs-CZ" sz="2400" dirty="0" smtClean="0">
                    <a:solidFill>
                      <a:srgbClr val="FFFF00"/>
                    </a:solidFill>
                    <a:ea typeface="Cambria Math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𝜎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=1,6</m:t>
                    </m:r>
                  </m:oMath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775" y="1015308"/>
                <a:ext cx="8759162" cy="1867096"/>
              </a:xfrm>
              <a:prstGeom prst="rect">
                <a:avLst/>
              </a:prstGeom>
              <a:blipFill rotWithShape="1">
                <a:blip r:embed="rId2"/>
                <a:stretch>
                  <a:fillRect l="-69" b="-3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02210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1492705"/>
              </p:ext>
            </p:extLst>
          </p:nvPr>
        </p:nvGraphicFramePr>
        <p:xfrm>
          <a:off x="142912" y="3429000"/>
          <a:ext cx="8761644" cy="2651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68352"/>
                <a:gridCol w="2610603"/>
                <a:gridCol w="2982689"/>
              </a:tblGrid>
              <a:tr h="716508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2)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Roční přírůstek na 1000 obyvatel</a:t>
                      </a:r>
                      <a:endParaRPr lang="cs-CZ" sz="2400" b="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Střední délka života (počet let)</a:t>
                      </a:r>
                      <a:endParaRPr lang="cs-CZ" sz="2400" b="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Aritmetický průměr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15,5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66,5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Medián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67,5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Rozptyl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81,25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63,62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0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Směrodatná odchylka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9,01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FF00"/>
                            </a:solidFill>
                          </a:ln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7,99</a:t>
                      </a:r>
                      <a:endParaRPr lang="cs-CZ" sz="2400" dirty="0">
                        <a:ln>
                          <a:solidFill>
                            <a:srgbClr val="FFFF00"/>
                          </a:solidFill>
                        </a:ln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61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4082</TotalTime>
  <Words>835</Words>
  <Application>Microsoft Office PowerPoint</Application>
  <PresentationFormat>Předvádění na obrazovce (4:3)</PresentationFormat>
  <Paragraphs>241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548</cp:revision>
  <dcterms:created xsi:type="dcterms:W3CDTF">2012-10-07T18:47:53Z</dcterms:created>
  <dcterms:modified xsi:type="dcterms:W3CDTF">2013-08-30T18:00:45Z</dcterms:modified>
</cp:coreProperties>
</file>