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3"/>
  </p:notesMasterIdLst>
  <p:sldIdLst>
    <p:sldId id="256" r:id="rId2"/>
    <p:sldId id="257" r:id="rId3"/>
    <p:sldId id="431" r:id="rId4"/>
    <p:sldId id="432" r:id="rId5"/>
    <p:sldId id="433" r:id="rId6"/>
    <p:sldId id="434" r:id="rId7"/>
    <p:sldId id="321" r:id="rId8"/>
    <p:sldId id="422" r:id="rId9"/>
    <p:sldId id="435" r:id="rId10"/>
    <p:sldId id="33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850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pravce\Documents\Diagramy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pravce\Documents\Diagramy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pravce\Documents\Diagramy.xlsx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pravce\Documents\Diagramy.xlsx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pravce\Documents\Diagramy.xlsx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pravce\Documents\Diagramy.xlsx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pravce\Documents\Diagram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5"/>
    </mc:Choice>
    <mc:Fallback>
      <c:style val="45"/>
    </mc:Fallback>
  </mc:AlternateContent>
  <c:chart>
    <c:title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List1!$A$2</c:f>
              <c:strCache>
                <c:ptCount val="1"/>
                <c:pt idx="0">
                  <c:v>Výdaje (Kč)</c:v>
                </c:pt>
              </c:strCache>
            </c:strRef>
          </c:tx>
          <c:spPr>
            <a:ln w="63500">
              <a:noFill/>
            </a:ln>
          </c:spPr>
          <c:xVal>
            <c:strRef>
              <c:f>List1!$B$1:$M$1</c:f>
              <c:strCache>
                <c:ptCount val="12"/>
                <c:pt idx="0">
                  <c:v>1.</c:v>
                </c:pt>
                <c:pt idx="1">
                  <c:v>2.</c:v>
                </c:pt>
                <c:pt idx="2">
                  <c:v>3.</c:v>
                </c:pt>
                <c:pt idx="3">
                  <c:v>4.</c:v>
                </c:pt>
                <c:pt idx="4">
                  <c:v>5.</c:v>
                </c:pt>
                <c:pt idx="5">
                  <c:v>6.</c:v>
                </c:pt>
                <c:pt idx="6">
                  <c:v>7.</c:v>
                </c:pt>
                <c:pt idx="7">
                  <c:v>8.</c:v>
                </c:pt>
                <c:pt idx="8">
                  <c:v>9.</c:v>
                </c:pt>
                <c:pt idx="9">
                  <c:v>10.</c:v>
                </c:pt>
                <c:pt idx="10">
                  <c:v>11.</c:v>
                </c:pt>
                <c:pt idx="11">
                  <c:v>12.</c:v>
                </c:pt>
              </c:strCache>
            </c:strRef>
          </c:xVal>
          <c:yVal>
            <c:numRef>
              <c:f>List1!$B$2:$M$2</c:f>
              <c:numCache>
                <c:formatCode>#,##0</c:formatCode>
                <c:ptCount val="12"/>
                <c:pt idx="0">
                  <c:v>12000</c:v>
                </c:pt>
                <c:pt idx="1">
                  <c:v>8000</c:v>
                </c:pt>
                <c:pt idx="2">
                  <c:v>14000</c:v>
                </c:pt>
                <c:pt idx="3">
                  <c:v>13500</c:v>
                </c:pt>
                <c:pt idx="4">
                  <c:v>10000</c:v>
                </c:pt>
                <c:pt idx="5">
                  <c:v>24000</c:v>
                </c:pt>
                <c:pt idx="6">
                  <c:v>14000</c:v>
                </c:pt>
                <c:pt idx="7">
                  <c:v>15000</c:v>
                </c:pt>
                <c:pt idx="8">
                  <c:v>9000</c:v>
                </c:pt>
                <c:pt idx="9">
                  <c:v>17000</c:v>
                </c:pt>
                <c:pt idx="10">
                  <c:v>19000</c:v>
                </c:pt>
                <c:pt idx="11">
                  <c:v>15000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626368"/>
        <c:axId val="95627520"/>
      </c:scatterChart>
      <c:valAx>
        <c:axId val="95626368"/>
        <c:scaling>
          <c:orientation val="minMax"/>
        </c:scaling>
        <c:delete val="0"/>
        <c:axPos val="b"/>
        <c:majorTickMark val="out"/>
        <c:minorTickMark val="none"/>
        <c:tickLblPos val="nextTo"/>
        <c:crossAx val="95627520"/>
        <c:crosses val="autoZero"/>
        <c:crossBetween val="midCat"/>
      </c:valAx>
      <c:valAx>
        <c:axId val="95627520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95626368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20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4"/>
    </mc:Choice>
    <mc:Fallback>
      <c:style val="44"/>
    </mc:Fallback>
  </mc:AlternateContent>
  <c:chart>
    <c:title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List1!$A$2</c:f>
              <c:strCache>
                <c:ptCount val="1"/>
                <c:pt idx="0">
                  <c:v>Výdaje (Kč)</c:v>
                </c:pt>
              </c:strCache>
            </c:strRef>
          </c:tx>
          <c:cat>
            <c:strRef>
              <c:f>List1!$B$1:$M$1</c:f>
              <c:strCache>
                <c:ptCount val="12"/>
                <c:pt idx="0">
                  <c:v>1.</c:v>
                </c:pt>
                <c:pt idx="1">
                  <c:v>2.</c:v>
                </c:pt>
                <c:pt idx="2">
                  <c:v>3.</c:v>
                </c:pt>
                <c:pt idx="3">
                  <c:v>4.</c:v>
                </c:pt>
                <c:pt idx="4">
                  <c:v>5.</c:v>
                </c:pt>
                <c:pt idx="5">
                  <c:v>6.</c:v>
                </c:pt>
                <c:pt idx="6">
                  <c:v>7.</c:v>
                </c:pt>
                <c:pt idx="7">
                  <c:v>8.</c:v>
                </c:pt>
                <c:pt idx="8">
                  <c:v>9.</c:v>
                </c:pt>
                <c:pt idx="9">
                  <c:v>10.</c:v>
                </c:pt>
                <c:pt idx="10">
                  <c:v>11.</c:v>
                </c:pt>
                <c:pt idx="11">
                  <c:v>12.</c:v>
                </c:pt>
              </c:strCache>
            </c:strRef>
          </c:cat>
          <c:val>
            <c:numRef>
              <c:f>List1!$B$2:$M$2</c:f>
              <c:numCache>
                <c:formatCode>#,##0</c:formatCode>
                <c:ptCount val="12"/>
                <c:pt idx="0">
                  <c:v>12000</c:v>
                </c:pt>
                <c:pt idx="1">
                  <c:v>8000</c:v>
                </c:pt>
                <c:pt idx="2">
                  <c:v>14000</c:v>
                </c:pt>
                <c:pt idx="3">
                  <c:v>13500</c:v>
                </c:pt>
                <c:pt idx="4">
                  <c:v>10000</c:v>
                </c:pt>
                <c:pt idx="5">
                  <c:v>24000</c:v>
                </c:pt>
                <c:pt idx="6">
                  <c:v>14000</c:v>
                </c:pt>
                <c:pt idx="7">
                  <c:v>15000</c:v>
                </c:pt>
                <c:pt idx="8">
                  <c:v>9000</c:v>
                </c:pt>
                <c:pt idx="9">
                  <c:v>17000</c:v>
                </c:pt>
                <c:pt idx="10">
                  <c:v>19000</c:v>
                </c:pt>
                <c:pt idx="11">
                  <c:v>15000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4885376"/>
        <c:axId val="95199808"/>
      </c:lineChart>
      <c:catAx>
        <c:axId val="94885376"/>
        <c:scaling>
          <c:orientation val="minMax"/>
        </c:scaling>
        <c:delete val="0"/>
        <c:axPos val="b"/>
        <c:majorTickMark val="out"/>
        <c:minorTickMark val="none"/>
        <c:tickLblPos val="nextTo"/>
        <c:crossAx val="95199808"/>
        <c:crosses val="autoZero"/>
        <c:auto val="1"/>
        <c:lblAlgn val="ctr"/>
        <c:lblOffset val="100"/>
        <c:noMultiLvlLbl val="0"/>
      </c:catAx>
      <c:valAx>
        <c:axId val="95199808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94885376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20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4"/>
    </mc:Choice>
    <mc:Fallback>
      <c:style val="44"/>
    </mc:Fallback>
  </mc:AlternateContent>
  <c:chart>
    <c:title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List1!$A$2</c:f>
              <c:strCache>
                <c:ptCount val="1"/>
                <c:pt idx="0">
                  <c:v>Výdaje (Kč)</c:v>
                </c:pt>
              </c:strCache>
            </c:strRef>
          </c:tx>
          <c:invertIfNegative val="0"/>
          <c:cat>
            <c:strRef>
              <c:f>List1!$B$1:$M$1</c:f>
              <c:strCache>
                <c:ptCount val="12"/>
                <c:pt idx="0">
                  <c:v>1.</c:v>
                </c:pt>
                <c:pt idx="1">
                  <c:v>2.</c:v>
                </c:pt>
                <c:pt idx="2">
                  <c:v>3.</c:v>
                </c:pt>
                <c:pt idx="3">
                  <c:v>4.</c:v>
                </c:pt>
                <c:pt idx="4">
                  <c:v>5.</c:v>
                </c:pt>
                <c:pt idx="5">
                  <c:v>6.</c:v>
                </c:pt>
                <c:pt idx="6">
                  <c:v>7.</c:v>
                </c:pt>
                <c:pt idx="7">
                  <c:v>8.</c:v>
                </c:pt>
                <c:pt idx="8">
                  <c:v>9.</c:v>
                </c:pt>
                <c:pt idx="9">
                  <c:v>10.</c:v>
                </c:pt>
                <c:pt idx="10">
                  <c:v>11.</c:v>
                </c:pt>
                <c:pt idx="11">
                  <c:v>12.</c:v>
                </c:pt>
              </c:strCache>
            </c:strRef>
          </c:cat>
          <c:val>
            <c:numRef>
              <c:f>List1!$B$2:$M$2</c:f>
              <c:numCache>
                <c:formatCode>#,##0</c:formatCode>
                <c:ptCount val="12"/>
                <c:pt idx="0">
                  <c:v>12000</c:v>
                </c:pt>
                <c:pt idx="1">
                  <c:v>8000</c:v>
                </c:pt>
                <c:pt idx="2">
                  <c:v>14000</c:v>
                </c:pt>
                <c:pt idx="3">
                  <c:v>13500</c:v>
                </c:pt>
                <c:pt idx="4">
                  <c:v>10000</c:v>
                </c:pt>
                <c:pt idx="5">
                  <c:v>24000</c:v>
                </c:pt>
                <c:pt idx="6">
                  <c:v>14000</c:v>
                </c:pt>
                <c:pt idx="7">
                  <c:v>15000</c:v>
                </c:pt>
                <c:pt idx="8">
                  <c:v>9000</c:v>
                </c:pt>
                <c:pt idx="9">
                  <c:v>17000</c:v>
                </c:pt>
                <c:pt idx="10">
                  <c:v>19000</c:v>
                </c:pt>
                <c:pt idx="11">
                  <c:v>15000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86316544"/>
        <c:axId val="95199232"/>
      </c:barChart>
      <c:catAx>
        <c:axId val="86316544"/>
        <c:scaling>
          <c:orientation val="minMax"/>
        </c:scaling>
        <c:delete val="0"/>
        <c:axPos val="b"/>
        <c:majorTickMark val="out"/>
        <c:minorTickMark val="none"/>
        <c:tickLblPos val="nextTo"/>
        <c:crossAx val="95199232"/>
        <c:crosses val="autoZero"/>
        <c:auto val="1"/>
        <c:lblAlgn val="ctr"/>
        <c:lblOffset val="100"/>
        <c:noMultiLvlLbl val="0"/>
      </c:catAx>
      <c:valAx>
        <c:axId val="95199232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86316544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20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/>
              <a:t>Výuka cizích jazyků na škole</a:t>
            </a:r>
          </a:p>
        </c:rich>
      </c:tx>
      <c:layout>
        <c:manualLayout>
          <c:xMode val="edge"/>
          <c:yMode val="edge"/>
          <c:x val="0.22362493955051169"/>
          <c:y val="1.8518518518518517E-2"/>
        </c:manualLayout>
      </c:layout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List1!$A$43</c:f>
              <c:strCache>
                <c:ptCount val="1"/>
                <c:pt idx="0">
                  <c:v>Počet žáků</c:v>
                </c:pt>
              </c:strCache>
            </c:strRef>
          </c:tx>
          <c:dLbls>
            <c:txPr>
              <a:bodyPr/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cs-CZ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List1!$B$42:$E$42</c:f>
              <c:strCache>
                <c:ptCount val="4"/>
                <c:pt idx="0">
                  <c:v>angličtina</c:v>
                </c:pt>
                <c:pt idx="1">
                  <c:v>Němčina</c:v>
                </c:pt>
                <c:pt idx="2">
                  <c:v>francouzština</c:v>
                </c:pt>
                <c:pt idx="3">
                  <c:v>ruština</c:v>
                </c:pt>
              </c:strCache>
            </c:strRef>
          </c:cat>
          <c:val>
            <c:numRef>
              <c:f>List1!$B$43:$E$43</c:f>
              <c:numCache>
                <c:formatCode>General</c:formatCode>
                <c:ptCount val="4"/>
                <c:pt idx="0">
                  <c:v>60</c:v>
                </c:pt>
                <c:pt idx="1">
                  <c:v>48</c:v>
                </c:pt>
                <c:pt idx="2">
                  <c:v>21</c:v>
                </c:pt>
                <c:pt idx="3">
                  <c:v>35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2400"/>
      </a:pPr>
      <a:endParaRPr lang="cs-CZ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List1!$A$65</c:f>
              <c:strCache>
                <c:ptCount val="1"/>
                <c:pt idx="0">
                  <c:v>SO2</c:v>
                </c:pt>
              </c:strCache>
            </c:strRef>
          </c:tx>
          <c:invertIfNegative val="0"/>
          <c:cat>
            <c:numRef>
              <c:f>List1!$B$64:$E$64</c:f>
              <c:numCache>
                <c:formatCode>General</c:formatCode>
                <c:ptCount val="4"/>
                <c:pt idx="0">
                  <c:v>1994</c:v>
                </c:pt>
                <c:pt idx="1">
                  <c:v>1995</c:v>
                </c:pt>
                <c:pt idx="2">
                  <c:v>1996</c:v>
                </c:pt>
                <c:pt idx="3">
                  <c:v>1997</c:v>
                </c:pt>
              </c:numCache>
            </c:numRef>
          </c:cat>
          <c:val>
            <c:numRef>
              <c:f>List1!$B$65:$E$65</c:f>
              <c:numCache>
                <c:formatCode>General</c:formatCode>
                <c:ptCount val="4"/>
                <c:pt idx="0">
                  <c:v>20</c:v>
                </c:pt>
                <c:pt idx="1">
                  <c:v>23</c:v>
                </c:pt>
                <c:pt idx="2">
                  <c:v>30</c:v>
                </c:pt>
                <c:pt idx="3">
                  <c:v>33</c:v>
                </c:pt>
              </c:numCache>
            </c:numRef>
          </c:val>
        </c:ser>
        <c:ser>
          <c:idx val="1"/>
          <c:order val="1"/>
          <c:tx>
            <c:strRef>
              <c:f>List1!$A$66</c:f>
              <c:strCache>
                <c:ptCount val="1"/>
                <c:pt idx="0">
                  <c:v>NOx</c:v>
                </c:pt>
              </c:strCache>
            </c:strRef>
          </c:tx>
          <c:invertIfNegative val="0"/>
          <c:cat>
            <c:numRef>
              <c:f>List1!$B$64:$E$64</c:f>
              <c:numCache>
                <c:formatCode>General</c:formatCode>
                <c:ptCount val="4"/>
                <c:pt idx="0">
                  <c:v>1994</c:v>
                </c:pt>
                <c:pt idx="1">
                  <c:v>1995</c:v>
                </c:pt>
                <c:pt idx="2">
                  <c:v>1996</c:v>
                </c:pt>
                <c:pt idx="3">
                  <c:v>1997</c:v>
                </c:pt>
              </c:numCache>
            </c:numRef>
          </c:cat>
          <c:val>
            <c:numRef>
              <c:f>List1!$B$66:$E$66</c:f>
              <c:numCache>
                <c:formatCode>General</c:formatCode>
                <c:ptCount val="4"/>
                <c:pt idx="0">
                  <c:v>28</c:v>
                </c:pt>
                <c:pt idx="1">
                  <c:v>37</c:v>
                </c:pt>
                <c:pt idx="2">
                  <c:v>42</c:v>
                </c:pt>
                <c:pt idx="3">
                  <c:v>45</c:v>
                </c:pt>
              </c:numCache>
            </c:numRef>
          </c:val>
        </c:ser>
        <c:ser>
          <c:idx val="2"/>
          <c:order val="2"/>
          <c:tx>
            <c:strRef>
              <c:f>List1!$A$67</c:f>
              <c:strCache>
                <c:ptCount val="1"/>
                <c:pt idx="0">
                  <c:v>Aerosol</c:v>
                </c:pt>
              </c:strCache>
            </c:strRef>
          </c:tx>
          <c:invertIfNegative val="0"/>
          <c:cat>
            <c:numRef>
              <c:f>List1!$B$64:$E$64</c:f>
              <c:numCache>
                <c:formatCode>General</c:formatCode>
                <c:ptCount val="4"/>
                <c:pt idx="0">
                  <c:v>1994</c:v>
                </c:pt>
                <c:pt idx="1">
                  <c:v>1995</c:v>
                </c:pt>
                <c:pt idx="2">
                  <c:v>1996</c:v>
                </c:pt>
                <c:pt idx="3">
                  <c:v>1997</c:v>
                </c:pt>
              </c:numCache>
            </c:numRef>
          </c:cat>
          <c:val>
            <c:numRef>
              <c:f>List1!$B$67:$E$67</c:f>
              <c:numCache>
                <c:formatCode>General</c:formatCode>
                <c:ptCount val="4"/>
                <c:pt idx="0">
                  <c:v>71</c:v>
                </c:pt>
                <c:pt idx="1">
                  <c:v>70</c:v>
                </c:pt>
                <c:pt idx="2">
                  <c:v>60</c:v>
                </c:pt>
                <c:pt idx="3">
                  <c:v>58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120424960"/>
        <c:axId val="95202688"/>
        <c:axId val="0"/>
      </c:bar3DChart>
      <c:catAx>
        <c:axId val="120424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5202688"/>
        <c:crosses val="autoZero"/>
        <c:auto val="1"/>
        <c:lblAlgn val="ctr"/>
        <c:lblOffset val="100"/>
        <c:noMultiLvlLbl val="0"/>
      </c:catAx>
      <c:valAx>
        <c:axId val="9520268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0424960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2400"/>
      </a:pPr>
      <a:endParaRPr lang="cs-CZ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1"/>
    </mc:Choice>
    <mc:Fallback>
      <c:style val="41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List1!$B$83</c:f>
              <c:strCache>
                <c:ptCount val="1"/>
                <c:pt idx="0">
                  <c:v>1998</c:v>
                </c:pt>
              </c:strCache>
            </c:strRef>
          </c:tx>
          <c:invertIfNegative val="0"/>
          <c:cat>
            <c:strRef>
              <c:f>List1!$A$84:$A$93</c:f>
              <c:strCache>
                <c:ptCount val="10"/>
                <c:pt idx="0">
                  <c:v>Škoda auto</c:v>
                </c:pt>
                <c:pt idx="1">
                  <c:v>ČEZ</c:v>
                </c:pt>
                <c:pt idx="2">
                  <c:v>Unipetrol</c:v>
                </c:pt>
                <c:pt idx="3">
                  <c:v>Transgans</c:v>
                </c:pt>
                <c:pt idx="4">
                  <c:v>Telecom</c:v>
                </c:pt>
                <c:pt idx="5">
                  <c:v>Nová huť</c:v>
                </c:pt>
                <c:pt idx="6">
                  <c:v>Č. rafinerská</c:v>
                </c:pt>
                <c:pt idx="7">
                  <c:v>Škoda Plzeň</c:v>
                </c:pt>
                <c:pt idx="8">
                  <c:v>OKD</c:v>
                </c:pt>
                <c:pt idx="9">
                  <c:v>Vítkovice</c:v>
                </c:pt>
              </c:strCache>
            </c:strRef>
          </c:cat>
          <c:val>
            <c:numRef>
              <c:f>List1!$B$84:$B$93</c:f>
              <c:numCache>
                <c:formatCode>#,##0</c:formatCode>
                <c:ptCount val="10"/>
                <c:pt idx="0">
                  <c:v>105704</c:v>
                </c:pt>
                <c:pt idx="1">
                  <c:v>54968</c:v>
                </c:pt>
                <c:pt idx="2">
                  <c:v>49947</c:v>
                </c:pt>
                <c:pt idx="3">
                  <c:v>44256</c:v>
                </c:pt>
                <c:pt idx="4">
                  <c:v>40210</c:v>
                </c:pt>
                <c:pt idx="5">
                  <c:v>30303</c:v>
                </c:pt>
                <c:pt idx="6">
                  <c:v>27323</c:v>
                </c:pt>
                <c:pt idx="7">
                  <c:v>25885</c:v>
                </c:pt>
                <c:pt idx="8">
                  <c:v>23845</c:v>
                </c:pt>
                <c:pt idx="9">
                  <c:v>23488</c:v>
                </c:pt>
              </c:numCache>
            </c:numRef>
          </c:val>
        </c:ser>
        <c:ser>
          <c:idx val="1"/>
          <c:order val="1"/>
          <c:tx>
            <c:strRef>
              <c:f>List1!$C$83</c:f>
              <c:strCache>
                <c:ptCount val="1"/>
                <c:pt idx="0">
                  <c:v>1999</c:v>
                </c:pt>
              </c:strCache>
            </c:strRef>
          </c:tx>
          <c:invertIfNegative val="0"/>
          <c:cat>
            <c:strRef>
              <c:f>List1!$A$84:$A$93</c:f>
              <c:strCache>
                <c:ptCount val="10"/>
                <c:pt idx="0">
                  <c:v>Škoda auto</c:v>
                </c:pt>
                <c:pt idx="1">
                  <c:v>ČEZ</c:v>
                </c:pt>
                <c:pt idx="2">
                  <c:v>Unipetrol</c:v>
                </c:pt>
                <c:pt idx="3">
                  <c:v>Transgans</c:v>
                </c:pt>
                <c:pt idx="4">
                  <c:v>Telecom</c:v>
                </c:pt>
                <c:pt idx="5">
                  <c:v>Nová huť</c:v>
                </c:pt>
                <c:pt idx="6">
                  <c:v>Č. rafinerská</c:v>
                </c:pt>
                <c:pt idx="7">
                  <c:v>Škoda Plzeň</c:v>
                </c:pt>
                <c:pt idx="8">
                  <c:v>OKD</c:v>
                </c:pt>
                <c:pt idx="9">
                  <c:v>Vítkovice</c:v>
                </c:pt>
              </c:strCache>
            </c:strRef>
          </c:cat>
          <c:val>
            <c:numRef>
              <c:f>List1!$C$84:$C$93</c:f>
              <c:numCache>
                <c:formatCode>#,##0</c:formatCode>
                <c:ptCount val="10"/>
                <c:pt idx="0">
                  <c:v>115256</c:v>
                </c:pt>
                <c:pt idx="1">
                  <c:v>68256</c:v>
                </c:pt>
                <c:pt idx="2">
                  <c:v>50250</c:v>
                </c:pt>
                <c:pt idx="3">
                  <c:v>47852</c:v>
                </c:pt>
                <c:pt idx="4">
                  <c:v>42356</c:v>
                </c:pt>
                <c:pt idx="5">
                  <c:v>33256</c:v>
                </c:pt>
                <c:pt idx="6">
                  <c:v>35658</c:v>
                </c:pt>
                <c:pt idx="7">
                  <c:v>23562</c:v>
                </c:pt>
                <c:pt idx="8">
                  <c:v>28256</c:v>
                </c:pt>
                <c:pt idx="9">
                  <c:v>24756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97918976"/>
        <c:axId val="97824704"/>
        <c:axId val="0"/>
      </c:bar3DChart>
      <c:catAx>
        <c:axId val="97918976"/>
        <c:scaling>
          <c:orientation val="minMax"/>
        </c:scaling>
        <c:delete val="0"/>
        <c:axPos val="b"/>
        <c:majorTickMark val="out"/>
        <c:minorTickMark val="none"/>
        <c:tickLblPos val="nextTo"/>
        <c:crossAx val="97824704"/>
        <c:crosses val="autoZero"/>
        <c:auto val="1"/>
        <c:lblAlgn val="ctr"/>
        <c:lblOffset val="100"/>
        <c:noMultiLvlLbl val="0"/>
      </c:catAx>
      <c:valAx>
        <c:axId val="97824704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9791897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2000"/>
      </a:pPr>
      <a:endParaRPr lang="cs-CZ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1"/>
    </mc:Choice>
    <mc:Fallback>
      <c:style val="41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/>
              <a:t>Tržby firem</a:t>
            </a:r>
          </a:p>
        </c:rich>
      </c:tx>
      <c:layout/>
      <c:overlay val="0"/>
    </c:title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line3DChart>
        <c:grouping val="standard"/>
        <c:varyColors val="0"/>
        <c:ser>
          <c:idx val="0"/>
          <c:order val="0"/>
          <c:tx>
            <c:strRef>
              <c:f>List1!$B$83</c:f>
              <c:strCache>
                <c:ptCount val="1"/>
                <c:pt idx="0">
                  <c:v>1998</c:v>
                </c:pt>
              </c:strCache>
            </c:strRef>
          </c:tx>
          <c:cat>
            <c:strRef>
              <c:f>List1!$A$84:$A$93</c:f>
              <c:strCache>
                <c:ptCount val="10"/>
                <c:pt idx="0">
                  <c:v>Škoda auto</c:v>
                </c:pt>
                <c:pt idx="1">
                  <c:v>ČEZ</c:v>
                </c:pt>
                <c:pt idx="2">
                  <c:v>Unipetrol</c:v>
                </c:pt>
                <c:pt idx="3">
                  <c:v>Transgans</c:v>
                </c:pt>
                <c:pt idx="4">
                  <c:v>Telecom</c:v>
                </c:pt>
                <c:pt idx="5">
                  <c:v>Nová huť</c:v>
                </c:pt>
                <c:pt idx="6">
                  <c:v>Č. rafinerská</c:v>
                </c:pt>
                <c:pt idx="7">
                  <c:v>Škoda Plzeň</c:v>
                </c:pt>
                <c:pt idx="8">
                  <c:v>OKD</c:v>
                </c:pt>
                <c:pt idx="9">
                  <c:v>Vítkovice</c:v>
                </c:pt>
              </c:strCache>
            </c:strRef>
          </c:cat>
          <c:val>
            <c:numRef>
              <c:f>List1!$B$84:$B$93</c:f>
              <c:numCache>
                <c:formatCode>#,##0</c:formatCode>
                <c:ptCount val="10"/>
                <c:pt idx="0">
                  <c:v>105704</c:v>
                </c:pt>
                <c:pt idx="1">
                  <c:v>54968</c:v>
                </c:pt>
                <c:pt idx="2">
                  <c:v>49947</c:v>
                </c:pt>
                <c:pt idx="3">
                  <c:v>44256</c:v>
                </c:pt>
                <c:pt idx="4">
                  <c:v>40210</c:v>
                </c:pt>
                <c:pt idx="5">
                  <c:v>30303</c:v>
                </c:pt>
                <c:pt idx="6">
                  <c:v>27323</c:v>
                </c:pt>
                <c:pt idx="7">
                  <c:v>25885</c:v>
                </c:pt>
                <c:pt idx="8">
                  <c:v>23845</c:v>
                </c:pt>
                <c:pt idx="9">
                  <c:v>23488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List1!$C$83</c:f>
              <c:strCache>
                <c:ptCount val="1"/>
                <c:pt idx="0">
                  <c:v>1999</c:v>
                </c:pt>
              </c:strCache>
            </c:strRef>
          </c:tx>
          <c:cat>
            <c:strRef>
              <c:f>List1!$A$84:$A$93</c:f>
              <c:strCache>
                <c:ptCount val="10"/>
                <c:pt idx="0">
                  <c:v>Škoda auto</c:v>
                </c:pt>
                <c:pt idx="1">
                  <c:v>ČEZ</c:v>
                </c:pt>
                <c:pt idx="2">
                  <c:v>Unipetrol</c:v>
                </c:pt>
                <c:pt idx="3">
                  <c:v>Transgans</c:v>
                </c:pt>
                <c:pt idx="4">
                  <c:v>Telecom</c:v>
                </c:pt>
                <c:pt idx="5">
                  <c:v>Nová huť</c:v>
                </c:pt>
                <c:pt idx="6">
                  <c:v>Č. rafinerská</c:v>
                </c:pt>
                <c:pt idx="7">
                  <c:v>Škoda Plzeň</c:v>
                </c:pt>
                <c:pt idx="8">
                  <c:v>OKD</c:v>
                </c:pt>
                <c:pt idx="9">
                  <c:v>Vítkovice</c:v>
                </c:pt>
              </c:strCache>
            </c:strRef>
          </c:cat>
          <c:val>
            <c:numRef>
              <c:f>List1!$C$84:$C$93</c:f>
              <c:numCache>
                <c:formatCode>#,##0</c:formatCode>
                <c:ptCount val="10"/>
                <c:pt idx="0">
                  <c:v>115256</c:v>
                </c:pt>
                <c:pt idx="1">
                  <c:v>68256</c:v>
                </c:pt>
                <c:pt idx="2">
                  <c:v>50250</c:v>
                </c:pt>
                <c:pt idx="3">
                  <c:v>47852</c:v>
                </c:pt>
                <c:pt idx="4">
                  <c:v>42356</c:v>
                </c:pt>
                <c:pt idx="5">
                  <c:v>33256</c:v>
                </c:pt>
                <c:pt idx="6">
                  <c:v>35658</c:v>
                </c:pt>
                <c:pt idx="7">
                  <c:v>23562</c:v>
                </c:pt>
                <c:pt idx="8">
                  <c:v>28256</c:v>
                </c:pt>
                <c:pt idx="9">
                  <c:v>24756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7596032"/>
        <c:axId val="97826432"/>
        <c:axId val="3463680"/>
      </c:line3DChart>
      <c:catAx>
        <c:axId val="47596032"/>
        <c:scaling>
          <c:orientation val="minMax"/>
        </c:scaling>
        <c:delete val="0"/>
        <c:axPos val="b"/>
        <c:majorTickMark val="none"/>
        <c:minorTickMark val="none"/>
        <c:tickLblPos val="nextTo"/>
        <c:crossAx val="97826432"/>
        <c:crosses val="autoZero"/>
        <c:auto val="1"/>
        <c:lblAlgn val="ctr"/>
        <c:lblOffset val="100"/>
        <c:noMultiLvlLbl val="0"/>
      </c:catAx>
      <c:valAx>
        <c:axId val="97826432"/>
        <c:scaling>
          <c:orientation val="minMax"/>
        </c:scaling>
        <c:delete val="0"/>
        <c:axPos val="l"/>
        <c:majorGridlines/>
        <c:numFmt formatCode="#,##0" sourceLinked="1"/>
        <c:majorTickMark val="none"/>
        <c:minorTickMark val="none"/>
        <c:tickLblPos val="nextTo"/>
        <c:crossAx val="47596032"/>
        <c:crosses val="autoZero"/>
        <c:crossBetween val="between"/>
      </c:valAx>
      <c:serAx>
        <c:axId val="3463680"/>
        <c:scaling>
          <c:orientation val="minMax"/>
        </c:scaling>
        <c:delete val="1"/>
        <c:axPos val="b"/>
        <c:majorTickMark val="out"/>
        <c:minorTickMark val="none"/>
        <c:tickLblPos val="nextTo"/>
        <c:crossAx val="97826432"/>
        <c:crosses val="autoZero"/>
      </c:ser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20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VY_32_INOVACE_07_18_M8_Hanak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3281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Statistika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Diagramy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384924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je ukázáno, jak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lze statistický soubor znázornit pomocí diagramů. K řešení těchto úloh je vhodné využít </a:t>
            </a:r>
            <a:r>
              <a:rPr lang="cs-CZ" sz="1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excel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proto se doporučuje tato hodina probírat v počítačové učebně. Tuto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kapitolu je vhodné probrat jako učivo na konci devátém ročníku, protože je  v některých učebnicích uváděno jako rozšiřující učivo.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674136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2576" y="76269"/>
            <a:ext cx="8941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Př.1)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Rodina Novákových má výdaje za rok uvedené v tabulce: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2672375"/>
            <a:ext cx="9038902" cy="406899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0680" y="2754528"/>
            <a:ext cx="700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a) Výdaje znázorníme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bodovým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diagramem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7583291"/>
              </p:ext>
            </p:extLst>
          </p:nvPr>
        </p:nvGraphicFramePr>
        <p:xfrm>
          <a:off x="95182" y="537934"/>
          <a:ext cx="894372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84530"/>
                <a:gridCol w="1224136"/>
                <a:gridCol w="1008112"/>
                <a:gridCol w="1224136"/>
                <a:gridCol w="1152128"/>
                <a:gridCol w="1206931"/>
                <a:gridCol w="1243747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Měsíc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Výdaje (Kč)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500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3755163"/>
              </p:ext>
            </p:extLst>
          </p:nvPr>
        </p:nvGraphicFramePr>
        <p:xfrm>
          <a:off x="95182" y="1650504"/>
          <a:ext cx="894372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12522"/>
                <a:gridCol w="1152128"/>
                <a:gridCol w="1152128"/>
                <a:gridCol w="1224136"/>
                <a:gridCol w="1152128"/>
                <a:gridCol w="1206931"/>
                <a:gridCol w="1243747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Měsíc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Výdaje (Kč)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15 000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Graf 2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88093070"/>
              </p:ext>
            </p:extLst>
          </p:nvPr>
        </p:nvGraphicFramePr>
        <p:xfrm>
          <a:off x="213788" y="3221286"/>
          <a:ext cx="8822708" cy="32320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Vývojový diagram: postup 4"/>
          <p:cNvSpPr/>
          <p:nvPr/>
        </p:nvSpPr>
        <p:spPr>
          <a:xfrm>
            <a:off x="230680" y="3178672"/>
            <a:ext cx="1509762" cy="461664"/>
          </a:xfrm>
          <a:prstGeom prst="flowChartProces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Řešení: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Picture 2" descr="C:\Users\spravce\AppData\Local\Microsoft\Windows\Temporary Internet Files\Content.IE5\8H1P3Q3A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212" y="2752247"/>
            <a:ext cx="1351690" cy="110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40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Graphic spid="21" grpId="0">
        <p:bldAsOne/>
      </p:bldGraphic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" y="-1"/>
            <a:ext cx="9144000" cy="674136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" y="3232001"/>
            <a:ext cx="9126886" cy="362599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788" y="0"/>
            <a:ext cx="700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b) Výdaje znázorníme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spojnicovým diagramem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7985" y="3232001"/>
            <a:ext cx="700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c) Výdaje znázorníme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sloupcovým diagramem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Graf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9834216"/>
              </p:ext>
            </p:extLst>
          </p:nvPr>
        </p:nvGraphicFramePr>
        <p:xfrm>
          <a:off x="87985" y="548680"/>
          <a:ext cx="9038902" cy="25922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4" name="Graf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1636913"/>
              </p:ext>
            </p:extLst>
          </p:nvPr>
        </p:nvGraphicFramePr>
        <p:xfrm>
          <a:off x="48024" y="3861048"/>
          <a:ext cx="8988472" cy="28803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28594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Graphic spid="13" grpId="0">
        <p:bldAsOne/>
      </p:bldGraphic>
      <p:bldGraphic spid="1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674136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2576" y="76269"/>
            <a:ext cx="8941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Př.2) Na škole se učí čtyři jazyky škola má 164 žáků.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1556792"/>
            <a:ext cx="9038902" cy="5184575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31824" y="1556792"/>
            <a:ext cx="700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Údaje znázorníme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výsečovým diagramem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380743"/>
              </p:ext>
            </p:extLst>
          </p:nvPr>
        </p:nvGraphicFramePr>
        <p:xfrm>
          <a:off x="95182" y="537934"/>
          <a:ext cx="8943719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44570"/>
                <a:gridCol w="1656184"/>
                <a:gridCol w="1440160"/>
                <a:gridCol w="2015828"/>
                <a:gridCol w="1586977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Jazyk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angličtina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němčina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francouzština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ruština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 žáků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Graf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6136874"/>
              </p:ext>
            </p:extLst>
          </p:nvPr>
        </p:nvGraphicFramePr>
        <p:xfrm>
          <a:off x="1" y="2057400"/>
          <a:ext cx="9143998" cy="480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Vývojový diagram: postup 4"/>
          <p:cNvSpPr/>
          <p:nvPr/>
        </p:nvSpPr>
        <p:spPr>
          <a:xfrm>
            <a:off x="-14560" y="2145060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6" name="Picture 2" descr="C:\Users\spravce\AppData\Local\Microsoft\Windows\Temporary Internet Files\Content.IE5\8H1P3Q3A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57" y="5542218"/>
            <a:ext cx="1344489" cy="110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81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2" grpId="0">
        <p:bldAsOne/>
      </p:bldGraphic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674136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2576" y="76269"/>
            <a:ext cx="8941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Př.3) Koncentrace škodlivin v Ostravě.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" y="2492896"/>
            <a:ext cx="9144000" cy="424847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532706"/>
            <a:ext cx="8362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Údaje znázorníme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válcovým prostorovým diagramem.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944196283"/>
                  </p:ext>
                </p:extLst>
              </p:nvPr>
            </p:nvGraphicFramePr>
            <p:xfrm>
              <a:off x="95182" y="537934"/>
              <a:ext cx="8943719" cy="182880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244570"/>
                    <a:gridCol w="1656184"/>
                    <a:gridCol w="1800200"/>
                    <a:gridCol w="1655788"/>
                    <a:gridCol w="1586977"/>
                  </a:tblGrid>
                  <a:tr h="360040"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1997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</a:tr>
                  <a:tr h="3600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  <a:cs typeface="Arial" panose="020B0604020202020204" pitchFamily="34" charset="0"/>
                                      </a:rPr>
                                      <m:t>𝑆𝑂</m:t>
                                    </m:r>
                                  </m:e>
                                  <m:sub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600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  <a:cs typeface="Arial" panose="020B0604020202020204" pitchFamily="34" charset="0"/>
                                      </a:rPr>
                                      <m:t>𝑁𝑂</m:t>
                                    </m:r>
                                  </m:e>
                                  <m:sub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  <a:cs typeface="Arial" panose="020B0604020202020204" pitchFamily="34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37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600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Prašný aerosol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60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944196283"/>
                  </p:ext>
                </p:extLst>
              </p:nvPr>
            </p:nvGraphicFramePr>
            <p:xfrm>
              <a:off x="95182" y="537934"/>
              <a:ext cx="8943719" cy="182880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244570"/>
                    <a:gridCol w="1656184"/>
                    <a:gridCol w="1800200"/>
                    <a:gridCol w="1655788"/>
                    <a:gridCol w="1586977"/>
                  </a:tblGrid>
                  <a:tr h="457200"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1997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0000"/>
                        </a:solid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72" t="-109333" r="-298641" b="-2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72" t="-209333" r="-298641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28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37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45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Prašný aerosol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70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60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58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8" name="Vývojový diagram: postup 7"/>
          <p:cNvSpPr/>
          <p:nvPr/>
        </p:nvSpPr>
        <p:spPr>
          <a:xfrm>
            <a:off x="-38099" y="2492896"/>
            <a:ext cx="1369739" cy="461664"/>
          </a:xfrm>
          <a:prstGeom prst="flowChartProces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Řešení: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10" name="Graf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72230249"/>
              </p:ext>
            </p:extLst>
          </p:nvPr>
        </p:nvGraphicFramePr>
        <p:xfrm>
          <a:off x="-1" y="2954561"/>
          <a:ext cx="9143999" cy="3872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9" name="Picture 2" descr="C:\Users\spravce\AppData\Local\Microsoft\Windows\Temporary Internet Files\Content.IE5\8H1P3Q3A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1314" y="3007195"/>
            <a:ext cx="1149972" cy="94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21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Graphic spid="10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107" y="38271"/>
            <a:ext cx="9036601" cy="564755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7" y="46533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-2" y="658124"/>
            <a:ext cx="9028859" cy="608324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588548"/>
              </p:ext>
            </p:extLst>
          </p:nvPr>
        </p:nvGraphicFramePr>
        <p:xfrm>
          <a:off x="96468" y="1588970"/>
          <a:ext cx="8761644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73011"/>
                <a:gridCol w="2705944"/>
                <a:gridCol w="2982689"/>
              </a:tblGrid>
              <a:tr h="380811"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1998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1999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Škoda auto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105 704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115 256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ČEZ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54 968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68 256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Unipetrol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49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947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50 250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Transgans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256 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47 852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241386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Telecom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40 210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42 356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Nová huť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30 303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33 256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Č. rafinerská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27 323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35 658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Škoda Plzeň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25 885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23 562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OKD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23 845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28 256 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545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Vítkovice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23 488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756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6" name="Zástupný symbol pro obsah 2"/>
          <p:cNvSpPr>
            <a:spLocks noGrp="1"/>
          </p:cNvSpPr>
          <p:nvPr/>
        </p:nvSpPr>
        <p:spPr>
          <a:xfrm>
            <a:off x="67124" y="658124"/>
            <a:ext cx="9057027" cy="9308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Vytvořte sloupcový  a spojnicový diagram pro tržby firem. Údaje v tabulce jsou v milionech Kč.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AX2KZEMX\MC900440450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499" y="1052737"/>
            <a:ext cx="1048834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305" y="688460"/>
            <a:ext cx="9028859" cy="59809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9026057" cy="650189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6788" y="706740"/>
            <a:ext cx="9057027" cy="61713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Sloupcový diagram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2" name="Graf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28446067"/>
              </p:ext>
            </p:extLst>
          </p:nvPr>
        </p:nvGraphicFramePr>
        <p:xfrm>
          <a:off x="48868" y="1196752"/>
          <a:ext cx="8989296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519" y="0"/>
            <a:ext cx="1564645" cy="129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14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305" y="620688"/>
            <a:ext cx="9028859" cy="604867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2107" y="38271"/>
            <a:ext cx="9026057" cy="582417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67124" y="620688"/>
            <a:ext cx="9057027" cy="7920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Spojnicový diagram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Graf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6995749"/>
              </p:ext>
            </p:extLst>
          </p:nvPr>
        </p:nvGraphicFramePr>
        <p:xfrm>
          <a:off x="67124" y="1104209"/>
          <a:ext cx="8971040" cy="55651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749" y="123269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59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</a:t>
            </a:r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4197</TotalTime>
  <Words>510</Words>
  <Application>Microsoft Office PowerPoint</Application>
  <PresentationFormat>Předvádění na obrazovce (4:3)</PresentationFormat>
  <Paragraphs>142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563</cp:revision>
  <dcterms:created xsi:type="dcterms:W3CDTF">2012-10-07T18:47:53Z</dcterms:created>
  <dcterms:modified xsi:type="dcterms:W3CDTF">2013-09-05T16:42:34Z</dcterms:modified>
</cp:coreProperties>
</file>